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456" r:id="rId3"/>
    <p:sldId id="480" r:id="rId4"/>
    <p:sldId id="481" r:id="rId5"/>
    <p:sldId id="482" r:id="rId6"/>
    <p:sldId id="259" r:id="rId7"/>
    <p:sldId id="462" r:id="rId8"/>
    <p:sldId id="463" r:id="rId9"/>
    <p:sldId id="502" r:id="rId10"/>
    <p:sldId id="465" r:id="rId11"/>
    <p:sldId id="494" r:id="rId12"/>
    <p:sldId id="506" r:id="rId13"/>
    <p:sldId id="507" r:id="rId14"/>
    <p:sldId id="503" r:id="rId15"/>
    <p:sldId id="466" r:id="rId16"/>
    <p:sldId id="467" r:id="rId17"/>
    <p:sldId id="509" r:id="rId18"/>
    <p:sldId id="495" r:id="rId19"/>
    <p:sldId id="468" r:id="rId20"/>
    <p:sldId id="469" r:id="rId21"/>
    <p:sldId id="470" r:id="rId22"/>
    <p:sldId id="510" r:id="rId23"/>
    <p:sldId id="472" r:id="rId24"/>
    <p:sldId id="473" r:id="rId25"/>
    <p:sldId id="474" r:id="rId26"/>
    <p:sldId id="491" r:id="rId27"/>
    <p:sldId id="511" r:id="rId28"/>
    <p:sldId id="513" r:id="rId29"/>
    <p:sldId id="514" r:id="rId30"/>
    <p:sldId id="493" r:id="rId31"/>
    <p:sldId id="478" r:id="rId32"/>
  </p:sldIdLst>
  <p:sldSz cx="9144000" cy="6858000" type="screen4x3"/>
  <p:notesSz cx="9296400" cy="7010400"/>
  <p:embeddedFontLst>
    <p:embeddedFont>
      <p:font typeface="Calibri" panose="020F0502020204030204" pitchFamily="34" charset="0"/>
      <p:regular r:id="rId34"/>
      <p:bold r:id="rId35"/>
      <p:italic r:id="rId36"/>
      <p:boldItalic r:id="rId37"/>
    </p:embeddedFont>
    <p:embeddedFont>
      <p:font typeface="Gill Sans" panose="020B0604020202020204"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38">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iReQzeBxvXa5+UIi1VeKKv47ONy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gerson, Caroline" initials="GC" lastIdx="1" clrIdx="0">
    <p:extLst>
      <p:ext uri="{19B8F6BF-5375-455C-9EA6-DF929625EA0E}">
        <p15:presenceInfo xmlns:p15="http://schemas.microsoft.com/office/powerpoint/2012/main" userId="S-1-5-21-1792825746-761096916-1846952604-121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247D87F-C9A1-4221-AF9D-B842479C6ED0}">
  <a:tblStyle styleId="{5247D87F-C9A1-4221-AF9D-B842479C6ED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00" autoAdjust="0"/>
  </p:normalViewPr>
  <p:slideViewPr>
    <p:cSldViewPr snapToGrid="0">
      <p:cViewPr varScale="1">
        <p:scale>
          <a:sx n="102" d="100"/>
          <a:sy n="102" d="100"/>
        </p:scale>
        <p:origin x="1278" y="72"/>
      </p:cViewPr>
      <p:guideLst>
        <p:guide orient="horz" pos="2160"/>
        <p:guide pos="283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59"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56" Type="http://customschemas.google.com/relationships/presentationmetadata" Target="metadata"/></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1-10T16:23:54.271" idx="1">
    <p:pos x="5221" y="3554"/>
    <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028440" cy="351738"/>
          </a:xfrm>
          <a:prstGeom prst="rect">
            <a:avLst/>
          </a:prstGeom>
          <a:noFill/>
          <a:ln>
            <a:noFill/>
          </a:ln>
        </p:spPr>
        <p:txBody>
          <a:bodyPr spcFirstLastPara="1" wrap="square" lIns="93150" tIns="46575" rIns="93150" bIns="4657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265810" y="0"/>
            <a:ext cx="4028440" cy="351738"/>
          </a:xfrm>
          <a:prstGeom prst="rect">
            <a:avLst/>
          </a:prstGeom>
          <a:noFill/>
          <a:ln>
            <a:noFill/>
          </a:ln>
        </p:spPr>
        <p:txBody>
          <a:bodyPr spcFirstLastPara="1" wrap="square" lIns="93150" tIns="46575" rIns="93150" bIns="4657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658664"/>
            <a:ext cx="4028440" cy="351737"/>
          </a:xfrm>
          <a:prstGeom prst="rect">
            <a:avLst/>
          </a:prstGeom>
          <a:noFill/>
          <a:ln>
            <a:noFill/>
          </a:ln>
        </p:spPr>
        <p:txBody>
          <a:bodyPr spcFirstLastPara="1" wrap="square" lIns="93150" tIns="46575" rIns="93150" bIns="4657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15" name="Google Shape;115;p1:notes"/>
          <p:cNvSpPr txBox="1">
            <a:spLocks noGrp="1"/>
          </p:cNvSpPr>
          <p:nvPr>
            <p:ph type="dt" idx="10"/>
          </p:nvPr>
        </p:nvSpPr>
        <p:spPr>
          <a:xfrm>
            <a:off x="5265810" y="0"/>
            <a:ext cx="4028440" cy="351738"/>
          </a:xfrm>
          <a:prstGeom prst="rect">
            <a:avLst/>
          </a:prstGeom>
          <a:noFill/>
          <a:ln>
            <a:noFill/>
          </a:ln>
        </p:spPr>
        <p:txBody>
          <a:bodyPr spcFirstLastPara="1" wrap="square" lIns="93150" tIns="46575" rIns="93150" bIns="46575" anchor="t" anchorCtr="0">
            <a:noAutofit/>
          </a:bodyPr>
          <a:lstStyle/>
          <a:p>
            <a:pPr marL="0" lvl="0" indent="0" algn="r"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514613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3218627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639876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2625522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590495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a:t>Comments are focus more on housing in PPH and Washburn over parks, some comments negative on Powell and </a:t>
            </a:r>
            <a:r>
              <a:rPr lang="en-US" dirty="0" err="1"/>
              <a:t>Poage</a:t>
            </a:r>
            <a:r>
              <a:rPr lang="en-US" dirty="0"/>
              <a:t> Park, the new homes that are being built are unaffordable, all of them are effective in combination, more street lighting, homes are expensive and falsely advertised, complaint about new occupants of a home, keep up the homes that we are giving them too, advertise the programs better, you can put all the money you want into these </a:t>
            </a:r>
            <a:r>
              <a:rPr lang="en-US" dirty="0" err="1"/>
              <a:t>neighorhoods</a:t>
            </a:r>
            <a:r>
              <a:rPr lang="en-US" dirty="0"/>
              <a:t> but until you tackle drugs and crime it wont do you any good, not enough people use </a:t>
            </a:r>
            <a:r>
              <a:rPr lang="en-US" dirty="0" err="1"/>
              <a:t>powell</a:t>
            </a:r>
            <a:r>
              <a:rPr lang="en-US" dirty="0"/>
              <a:t> park, increase funding to more areas, </a:t>
            </a:r>
            <a:r>
              <a:rPr lang="en-US" dirty="0" err="1"/>
              <a:t>poage</a:t>
            </a:r>
            <a:r>
              <a:rPr lang="en-US" dirty="0"/>
              <a:t> park was built for older kids need equipment for younger kids, more housing incentives for more people, I feel unsafe at </a:t>
            </a:r>
            <a:r>
              <a:rPr lang="en-US" dirty="0" err="1"/>
              <a:t>powell</a:t>
            </a:r>
            <a:r>
              <a:rPr lang="en-US" dirty="0"/>
              <a:t> park, building homes is not the job of government, would like to know more about housing rehabilitation loan program, more work on rehab, money for the northside , negative </a:t>
            </a:r>
            <a:r>
              <a:rPr lang="en-US" dirty="0" err="1"/>
              <a:t>coments</a:t>
            </a:r>
            <a:r>
              <a:rPr lang="en-US" dirty="0"/>
              <a:t> on </a:t>
            </a:r>
            <a:r>
              <a:rPr lang="en-US" dirty="0" err="1"/>
              <a:t>powell</a:t>
            </a:r>
            <a:r>
              <a:rPr lang="en-US" dirty="0"/>
              <a:t> park, wish there was more money for old homes to get fixed up, more dog parks , street lighting is excessive </a:t>
            </a: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60014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3199121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272125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715235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Th</a:t>
            </a: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2447429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3: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a:t>Caroline</a:t>
            </a:r>
            <a:endParaRPr/>
          </a:p>
        </p:txBody>
      </p:sp>
      <p:sp>
        <p:nvSpPr>
          <p:cNvPr id="142" name="Google Shape;142;p3: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668934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2983029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Everything is generally more important than it was 5 years ago.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21</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8813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123067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 care emerges as important and elsewhere in the City , 48% of low income individuals stated this was very important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23</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70653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 care emerges as important and elsewhere in the City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24</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4412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 care emerges as important and elsewhere in the City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25</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917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3: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a:t>Caroline</a:t>
            </a:r>
            <a:endParaRPr/>
          </a:p>
        </p:txBody>
      </p:sp>
      <p:sp>
        <p:nvSpPr>
          <p:cNvPr id="142" name="Google Shape;142;p3: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3555924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3: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a:t>Caroline</a:t>
            </a:r>
            <a:endParaRPr/>
          </a:p>
        </p:txBody>
      </p:sp>
      <p:sp>
        <p:nvSpPr>
          <p:cNvPr id="142" name="Google Shape;142;p3: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427197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3: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a:t>Caroline</a:t>
            </a:r>
            <a:endParaRPr/>
          </a:p>
        </p:txBody>
      </p:sp>
      <p:sp>
        <p:nvSpPr>
          <p:cNvPr id="142" name="Google Shape;142;p3: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1180865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a:t>Much safer that Powell </a:t>
            </a:r>
            <a:r>
              <a:rPr lang="en-US" dirty="0" err="1"/>
              <a:t>Poage</a:t>
            </a:r>
            <a:r>
              <a:rPr lang="en-US" dirty="0"/>
              <a:t> Hamilton across the street </a:t>
            </a: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a:t>Caroline or </a:t>
            </a:r>
            <a:r>
              <a:rPr lang="en-US" dirty="0" err="1"/>
              <a:t>Hetti</a:t>
            </a:r>
            <a:r>
              <a:rPr lang="en-US" dirty="0"/>
              <a:t>?</a:t>
            </a: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904506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a:t>Caroline or </a:t>
            </a:r>
            <a:r>
              <a:rPr lang="en-US" dirty="0" err="1"/>
              <a:t>Hetti</a:t>
            </a:r>
            <a:r>
              <a:rPr lang="en-US" dirty="0"/>
              <a:t>?</a:t>
            </a: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824017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a:t>Caroline or </a:t>
            </a:r>
            <a:r>
              <a:rPr lang="en-US" dirty="0" err="1"/>
              <a:t>Hetti</a:t>
            </a:r>
            <a:r>
              <a:rPr lang="en-US" dirty="0"/>
              <a:t>?</a:t>
            </a: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2980122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29"/>
          <p:cNvSpPr/>
          <p:nvPr/>
        </p:nvSpPr>
        <p:spPr>
          <a:xfrm>
            <a:off x="0" y="0"/>
            <a:ext cx="9144000" cy="685800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3"/>
        <p:cNvGrpSpPr/>
        <p:nvPr/>
      </p:nvGrpSpPr>
      <p:grpSpPr>
        <a:xfrm>
          <a:off x="0" y="0"/>
          <a:ext cx="0" cy="0"/>
          <a:chOff x="0" y="0"/>
          <a:chExt cx="0" cy="0"/>
        </a:xfrm>
      </p:grpSpPr>
      <p:sp>
        <p:nvSpPr>
          <p:cNvPr id="104" name="Google Shape;104;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6" name="Google Shape;106;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9" name="Google Shape;109;p39"/>
          <p:cNvSpPr/>
          <p:nvPr/>
        </p:nvSpPr>
        <p:spPr>
          <a:xfrm>
            <a:off x="0" y="0"/>
            <a:ext cx="9144000" cy="685800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 name="Google Shape;110;p39"/>
          <p:cNvSpPr/>
          <p:nvPr/>
        </p:nvSpPr>
        <p:spPr>
          <a:xfrm>
            <a:off x="0" y="6468386"/>
            <a:ext cx="9144000" cy="405441"/>
          </a:xfrm>
          <a:prstGeom prst="rect">
            <a:avLst/>
          </a:prstGeom>
          <a:solidFill>
            <a:srgbClr val="C20058"/>
          </a:solidFill>
          <a:ln w="25400" cap="flat" cmpd="sng">
            <a:solidFill>
              <a:srgbClr val="C200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 name="Google Shape;111;p39"/>
          <p:cNvSpPr/>
          <p:nvPr/>
        </p:nvSpPr>
        <p:spPr>
          <a:xfrm>
            <a:off x="0" y="6349042"/>
            <a:ext cx="9144000" cy="103517"/>
          </a:xfrm>
          <a:prstGeom prst="rect">
            <a:avLst/>
          </a:prstGeom>
          <a:solidFill>
            <a:srgbClr val="FF6600"/>
          </a:solidFill>
          <a:ln w="2540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30"/>
          <p:cNvSpPr/>
          <p:nvPr/>
        </p:nvSpPr>
        <p:spPr>
          <a:xfrm>
            <a:off x="0" y="0"/>
            <a:ext cx="9144000" cy="685800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 name="Google Shape;27;p30"/>
          <p:cNvSpPr/>
          <p:nvPr/>
        </p:nvSpPr>
        <p:spPr>
          <a:xfrm>
            <a:off x="0" y="6468386"/>
            <a:ext cx="9144000" cy="405441"/>
          </a:xfrm>
          <a:prstGeom prst="rect">
            <a:avLst/>
          </a:prstGeom>
          <a:solidFill>
            <a:srgbClr val="C20058"/>
          </a:solidFill>
          <a:ln w="25400" cap="flat" cmpd="sng">
            <a:solidFill>
              <a:srgbClr val="C200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 name="Google Shape;28;p30"/>
          <p:cNvSpPr/>
          <p:nvPr/>
        </p:nvSpPr>
        <p:spPr>
          <a:xfrm>
            <a:off x="0" y="6349042"/>
            <a:ext cx="9144000" cy="103517"/>
          </a:xfrm>
          <a:prstGeom prst="rect">
            <a:avLst/>
          </a:prstGeom>
          <a:solidFill>
            <a:srgbClr val="FF6600"/>
          </a:solidFill>
          <a:ln w="2540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9"/>
        <p:cNvGrpSpPr/>
        <p:nvPr/>
      </p:nvGrpSpPr>
      <p:grpSpPr>
        <a:xfrm>
          <a:off x="0" y="0"/>
          <a:ext cx="0" cy="0"/>
          <a:chOff x="0" y="0"/>
          <a:chExt cx="0" cy="0"/>
        </a:xfrm>
      </p:grpSpPr>
      <p:sp>
        <p:nvSpPr>
          <p:cNvPr id="40" name="Google Shape;40;p3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42" name="Google Shape;42;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3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8" name="Google Shape;48;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33"/>
          <p:cNvSpPr/>
          <p:nvPr/>
        </p:nvSpPr>
        <p:spPr>
          <a:xfrm>
            <a:off x="0" y="0"/>
            <a:ext cx="9144000" cy="685800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 name="Google Shape;52;p33"/>
          <p:cNvSpPr/>
          <p:nvPr/>
        </p:nvSpPr>
        <p:spPr>
          <a:xfrm>
            <a:off x="0" y="6468386"/>
            <a:ext cx="9144000" cy="405441"/>
          </a:xfrm>
          <a:prstGeom prst="rect">
            <a:avLst/>
          </a:prstGeom>
          <a:solidFill>
            <a:srgbClr val="C20058"/>
          </a:solidFill>
          <a:ln w="25400" cap="flat" cmpd="sng">
            <a:solidFill>
              <a:srgbClr val="C200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 name="Google Shape;53;p33"/>
          <p:cNvSpPr/>
          <p:nvPr/>
        </p:nvSpPr>
        <p:spPr>
          <a:xfrm>
            <a:off x="0" y="6349042"/>
            <a:ext cx="9144000" cy="103517"/>
          </a:xfrm>
          <a:prstGeom prst="rect">
            <a:avLst/>
          </a:prstGeom>
          <a:solidFill>
            <a:srgbClr val="FF6600"/>
          </a:solidFill>
          <a:ln w="2540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7" name="Google Shape;5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8" name="Google Shape;5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9" name="Google Shape;5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0" name="Google Shape;6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3" name="Google Shape;63;p34"/>
          <p:cNvSpPr/>
          <p:nvPr/>
        </p:nvSpPr>
        <p:spPr>
          <a:xfrm>
            <a:off x="0" y="0"/>
            <a:ext cx="9144000" cy="685800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 name="Google Shape;64;p34"/>
          <p:cNvSpPr/>
          <p:nvPr/>
        </p:nvSpPr>
        <p:spPr>
          <a:xfrm>
            <a:off x="0" y="6468386"/>
            <a:ext cx="9144000" cy="405441"/>
          </a:xfrm>
          <a:prstGeom prst="rect">
            <a:avLst/>
          </a:prstGeom>
          <a:solidFill>
            <a:srgbClr val="C20058"/>
          </a:solidFill>
          <a:ln w="25400" cap="flat" cmpd="sng">
            <a:solidFill>
              <a:srgbClr val="C200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 name="Google Shape;65;p34"/>
          <p:cNvSpPr/>
          <p:nvPr/>
        </p:nvSpPr>
        <p:spPr>
          <a:xfrm>
            <a:off x="0" y="6349042"/>
            <a:ext cx="9144000" cy="103517"/>
          </a:xfrm>
          <a:prstGeom prst="rect">
            <a:avLst/>
          </a:prstGeom>
          <a:solidFill>
            <a:srgbClr val="FF6600"/>
          </a:solidFill>
          <a:ln w="2540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35"/>
          <p:cNvSpPr/>
          <p:nvPr/>
        </p:nvSpPr>
        <p:spPr>
          <a:xfrm>
            <a:off x="0" y="0"/>
            <a:ext cx="9144000" cy="685800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35"/>
          <p:cNvSpPr/>
          <p:nvPr/>
        </p:nvSpPr>
        <p:spPr>
          <a:xfrm>
            <a:off x="0" y="6468386"/>
            <a:ext cx="9144000" cy="405441"/>
          </a:xfrm>
          <a:prstGeom prst="rect">
            <a:avLst/>
          </a:prstGeom>
          <a:solidFill>
            <a:srgbClr val="C20058"/>
          </a:solidFill>
          <a:ln w="25400" cap="flat" cmpd="sng">
            <a:solidFill>
              <a:srgbClr val="C200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 name="Google Shape;73;p35"/>
          <p:cNvSpPr/>
          <p:nvPr/>
        </p:nvSpPr>
        <p:spPr>
          <a:xfrm>
            <a:off x="0" y="6349042"/>
            <a:ext cx="9144000" cy="103517"/>
          </a:xfrm>
          <a:prstGeom prst="rect">
            <a:avLst/>
          </a:prstGeom>
          <a:solidFill>
            <a:srgbClr val="FF6600"/>
          </a:solidFill>
          <a:ln w="2540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4"/>
        <p:cNvGrpSpPr/>
        <p:nvPr/>
      </p:nvGrpSpPr>
      <p:grpSpPr>
        <a:xfrm>
          <a:off x="0" y="0"/>
          <a:ext cx="0" cy="0"/>
          <a:chOff x="0" y="0"/>
          <a:chExt cx="0" cy="0"/>
        </a:xfrm>
      </p:grpSpPr>
      <p:sp>
        <p:nvSpPr>
          <p:cNvPr id="75" name="Google Shape;75;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7" name="Google Shape;77;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8" name="Google Shape;78;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1" name="Google Shape;81;p36"/>
          <p:cNvSpPr/>
          <p:nvPr/>
        </p:nvSpPr>
        <p:spPr>
          <a:xfrm>
            <a:off x="0" y="0"/>
            <a:ext cx="9144000" cy="685800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 name="Google Shape;82;p36"/>
          <p:cNvSpPr/>
          <p:nvPr/>
        </p:nvSpPr>
        <p:spPr>
          <a:xfrm>
            <a:off x="0" y="6468386"/>
            <a:ext cx="9144000" cy="405441"/>
          </a:xfrm>
          <a:prstGeom prst="rect">
            <a:avLst/>
          </a:prstGeom>
          <a:solidFill>
            <a:srgbClr val="C20058"/>
          </a:solidFill>
          <a:ln w="25400" cap="flat" cmpd="sng">
            <a:solidFill>
              <a:srgbClr val="C200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 name="Google Shape;83;p36"/>
          <p:cNvSpPr/>
          <p:nvPr/>
        </p:nvSpPr>
        <p:spPr>
          <a:xfrm>
            <a:off x="0" y="6349042"/>
            <a:ext cx="9144000" cy="103517"/>
          </a:xfrm>
          <a:prstGeom prst="rect">
            <a:avLst/>
          </a:prstGeom>
          <a:solidFill>
            <a:srgbClr val="FF6600"/>
          </a:solidFill>
          <a:ln w="2540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4"/>
        <p:cNvGrpSpPr/>
        <p:nvPr/>
      </p:nvGrpSpPr>
      <p:grpSpPr>
        <a:xfrm>
          <a:off x="0" y="0"/>
          <a:ext cx="0" cy="0"/>
          <a:chOff x="0" y="0"/>
          <a:chExt cx="0" cy="0"/>
        </a:xfrm>
      </p:grpSpPr>
      <p:sp>
        <p:nvSpPr>
          <p:cNvPr id="85" name="Google Shape;85;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3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7" name="Google Shape;87;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88" name="Google Shape;88;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1" name="Google Shape;91;p37"/>
          <p:cNvSpPr/>
          <p:nvPr/>
        </p:nvSpPr>
        <p:spPr>
          <a:xfrm>
            <a:off x="0" y="0"/>
            <a:ext cx="9144000" cy="685800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 name="Google Shape;92;p37"/>
          <p:cNvSpPr/>
          <p:nvPr/>
        </p:nvSpPr>
        <p:spPr>
          <a:xfrm>
            <a:off x="0" y="6468386"/>
            <a:ext cx="9144000" cy="405441"/>
          </a:xfrm>
          <a:prstGeom prst="rect">
            <a:avLst/>
          </a:prstGeom>
          <a:solidFill>
            <a:srgbClr val="C20058"/>
          </a:solidFill>
          <a:ln w="25400" cap="flat" cmpd="sng">
            <a:solidFill>
              <a:srgbClr val="C200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 name="Google Shape;93;p37"/>
          <p:cNvSpPr/>
          <p:nvPr/>
        </p:nvSpPr>
        <p:spPr>
          <a:xfrm>
            <a:off x="0" y="6349042"/>
            <a:ext cx="9144000" cy="103517"/>
          </a:xfrm>
          <a:prstGeom prst="rect">
            <a:avLst/>
          </a:prstGeom>
          <a:solidFill>
            <a:srgbClr val="FF6600"/>
          </a:solidFill>
          <a:ln w="2540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4"/>
        <p:cNvGrpSpPr/>
        <p:nvPr/>
      </p:nvGrpSpPr>
      <p:grpSpPr>
        <a:xfrm>
          <a:off x="0" y="0"/>
          <a:ext cx="0" cy="0"/>
          <a:chOff x="0" y="0"/>
          <a:chExt cx="0" cy="0"/>
        </a:xfrm>
      </p:grpSpPr>
      <p:sp>
        <p:nvSpPr>
          <p:cNvPr id="95" name="Google Shape;95;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7" name="Google Shape;97;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0" name="Google Shape;100;p38"/>
          <p:cNvSpPr/>
          <p:nvPr/>
        </p:nvSpPr>
        <p:spPr>
          <a:xfrm>
            <a:off x="0" y="0"/>
            <a:ext cx="9144000" cy="685800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38"/>
          <p:cNvSpPr/>
          <p:nvPr/>
        </p:nvSpPr>
        <p:spPr>
          <a:xfrm>
            <a:off x="0" y="6468386"/>
            <a:ext cx="9144000" cy="405441"/>
          </a:xfrm>
          <a:prstGeom prst="rect">
            <a:avLst/>
          </a:prstGeom>
          <a:solidFill>
            <a:srgbClr val="C20058"/>
          </a:solidFill>
          <a:ln w="25400" cap="flat" cmpd="sng">
            <a:solidFill>
              <a:srgbClr val="C200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38"/>
          <p:cNvSpPr/>
          <p:nvPr/>
        </p:nvSpPr>
        <p:spPr>
          <a:xfrm>
            <a:off x="0" y="6349042"/>
            <a:ext cx="9144000" cy="103517"/>
          </a:xfrm>
          <a:prstGeom prst="rect">
            <a:avLst/>
          </a:prstGeom>
          <a:solidFill>
            <a:srgbClr val="FF6600"/>
          </a:solidFill>
          <a:ln w="2540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7" name="Google Shape;117;p1"/>
          <p:cNvSpPr/>
          <p:nvPr/>
        </p:nvSpPr>
        <p:spPr>
          <a:xfrm>
            <a:off x="197001" y="4784385"/>
            <a:ext cx="8749998" cy="1965655"/>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18" name="Google Shape;118;p1"/>
          <p:cNvGrpSpPr/>
          <p:nvPr/>
        </p:nvGrpSpPr>
        <p:grpSpPr>
          <a:xfrm>
            <a:off x="197001" y="105090"/>
            <a:ext cx="8749997" cy="3871356"/>
            <a:chOff x="105285" y="105090"/>
            <a:chExt cx="8749997" cy="3871356"/>
          </a:xfrm>
        </p:grpSpPr>
        <p:pic>
          <p:nvPicPr>
            <p:cNvPr id="119" name="Google Shape;119;p1" descr="A picture containing building, person, outdoor, woman&#10;&#10;Description generated with very high confidence"/>
            <p:cNvPicPr preferRelativeResize="0"/>
            <p:nvPr/>
          </p:nvPicPr>
          <p:blipFill rotWithShape="1">
            <a:blip r:embed="rId4">
              <a:alphaModFix/>
            </a:blip>
            <a:srcRect/>
            <a:stretch/>
          </p:blipFill>
          <p:spPr>
            <a:xfrm>
              <a:off x="3056769" y="106846"/>
              <a:ext cx="2850294" cy="1900196"/>
            </a:xfrm>
            <a:prstGeom prst="rect">
              <a:avLst/>
            </a:prstGeom>
            <a:noFill/>
            <a:ln>
              <a:noFill/>
            </a:ln>
          </p:spPr>
        </p:pic>
        <p:pic>
          <p:nvPicPr>
            <p:cNvPr id="120" name="Google Shape;120;p1" descr="A picture containing floor, indoor, wall, person&#10;&#10;Description generated with very high confidence"/>
            <p:cNvPicPr preferRelativeResize="0"/>
            <p:nvPr/>
          </p:nvPicPr>
          <p:blipFill rotWithShape="1">
            <a:blip r:embed="rId5">
              <a:alphaModFix/>
            </a:blip>
            <a:srcRect/>
            <a:stretch/>
          </p:blipFill>
          <p:spPr>
            <a:xfrm>
              <a:off x="105285" y="107960"/>
              <a:ext cx="2850294" cy="1899998"/>
            </a:xfrm>
            <a:prstGeom prst="rect">
              <a:avLst/>
            </a:prstGeom>
            <a:noFill/>
            <a:ln>
              <a:noFill/>
            </a:ln>
          </p:spPr>
        </p:pic>
        <p:pic>
          <p:nvPicPr>
            <p:cNvPr id="121" name="Google Shape;121;p1" descr="A person standing in front of a building&#10;&#10;Description generated with very high confidence"/>
            <p:cNvPicPr preferRelativeResize="0"/>
            <p:nvPr/>
          </p:nvPicPr>
          <p:blipFill rotWithShape="1">
            <a:blip r:embed="rId6">
              <a:alphaModFix/>
            </a:blip>
            <a:srcRect/>
            <a:stretch/>
          </p:blipFill>
          <p:spPr>
            <a:xfrm>
              <a:off x="6002354" y="2074494"/>
              <a:ext cx="2852928" cy="1901952"/>
            </a:xfrm>
            <a:prstGeom prst="rect">
              <a:avLst/>
            </a:prstGeom>
            <a:noFill/>
            <a:ln>
              <a:noFill/>
            </a:ln>
          </p:spPr>
        </p:pic>
        <p:pic>
          <p:nvPicPr>
            <p:cNvPr id="122" name="Google Shape;122;p1" descr="A person standing in front of a bus&#10;&#10;Description generated with high confidence"/>
            <p:cNvPicPr preferRelativeResize="0"/>
            <p:nvPr/>
          </p:nvPicPr>
          <p:blipFill rotWithShape="1">
            <a:blip r:embed="rId7">
              <a:alphaModFix/>
            </a:blip>
            <a:srcRect/>
            <a:stretch/>
          </p:blipFill>
          <p:spPr>
            <a:xfrm>
              <a:off x="105286" y="2074494"/>
              <a:ext cx="2850293" cy="1900009"/>
            </a:xfrm>
            <a:prstGeom prst="rect">
              <a:avLst/>
            </a:prstGeom>
            <a:noFill/>
            <a:ln>
              <a:noFill/>
            </a:ln>
          </p:spPr>
        </p:pic>
        <p:pic>
          <p:nvPicPr>
            <p:cNvPr id="123" name="Google Shape;123;p1" descr="A picture containing outdoor, sky, fence, ground&#10;&#10;Description generated with very high confidence"/>
            <p:cNvPicPr preferRelativeResize="0"/>
            <p:nvPr/>
          </p:nvPicPr>
          <p:blipFill rotWithShape="1">
            <a:blip r:embed="rId8">
              <a:alphaModFix/>
            </a:blip>
            <a:srcRect/>
            <a:stretch/>
          </p:blipFill>
          <p:spPr>
            <a:xfrm>
              <a:off x="3056769" y="2063561"/>
              <a:ext cx="2844395" cy="1901952"/>
            </a:xfrm>
            <a:prstGeom prst="rect">
              <a:avLst/>
            </a:prstGeom>
            <a:noFill/>
            <a:ln>
              <a:noFill/>
            </a:ln>
          </p:spPr>
        </p:pic>
        <p:pic>
          <p:nvPicPr>
            <p:cNvPr id="124" name="Google Shape;124;p1" descr="A large brick building&#10;&#10;Description generated with very high confidence"/>
            <p:cNvPicPr preferRelativeResize="0"/>
            <p:nvPr/>
          </p:nvPicPr>
          <p:blipFill rotWithShape="1">
            <a:blip r:embed="rId9">
              <a:alphaModFix/>
            </a:blip>
            <a:srcRect/>
            <a:stretch/>
          </p:blipFill>
          <p:spPr>
            <a:xfrm>
              <a:off x="6002353" y="105090"/>
              <a:ext cx="2852929" cy="1901952"/>
            </a:xfrm>
            <a:prstGeom prst="rect">
              <a:avLst/>
            </a:prstGeom>
            <a:noFill/>
            <a:ln>
              <a:noFill/>
            </a:ln>
          </p:spPr>
        </p:pic>
      </p:grpSp>
      <p:sp>
        <p:nvSpPr>
          <p:cNvPr id="125" name="Google Shape;125;p1"/>
          <p:cNvSpPr txBox="1"/>
          <p:nvPr/>
        </p:nvSpPr>
        <p:spPr>
          <a:xfrm>
            <a:off x="375236" y="4982332"/>
            <a:ext cx="8768764" cy="146438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2400"/>
              <a:buFont typeface="Gill Sans"/>
              <a:buNone/>
            </a:pPr>
            <a:r>
              <a:rPr lang="en-US" sz="2400" b="0" i="0" u="none" strike="noStrike" cap="none" dirty="0">
                <a:solidFill>
                  <a:schemeClr val="lt1"/>
                </a:solidFill>
                <a:latin typeface="Gill Sans"/>
                <a:ea typeface="Gill Sans"/>
                <a:cs typeface="Gill Sans"/>
                <a:sym typeface="Gill Sans"/>
              </a:rPr>
              <a:t>Community Needs Survey </a:t>
            </a:r>
          </a:p>
          <a:p>
            <a:pPr marL="0" marR="0" lvl="0" indent="0" algn="l" rtl="0">
              <a:spcBef>
                <a:spcPts val="0"/>
              </a:spcBef>
              <a:spcAft>
                <a:spcPts val="0"/>
              </a:spcAft>
              <a:buClr>
                <a:schemeClr val="lt1"/>
              </a:buClr>
              <a:buSzPts val="2400"/>
              <a:buFont typeface="Gill Sans"/>
              <a:buNone/>
            </a:pPr>
            <a:r>
              <a:rPr lang="en-US" sz="2400" dirty="0">
                <a:solidFill>
                  <a:schemeClr val="lt1"/>
                </a:solidFill>
                <a:latin typeface="Gill Sans"/>
                <a:sym typeface="Gill Sans"/>
              </a:rPr>
              <a:t>To inform the Community Development Block Grant and HOME</a:t>
            </a:r>
          </a:p>
          <a:p>
            <a:pPr marL="0" marR="0" lvl="0" indent="0" algn="l" rtl="0">
              <a:spcBef>
                <a:spcPts val="0"/>
              </a:spcBef>
              <a:spcAft>
                <a:spcPts val="0"/>
              </a:spcAft>
              <a:buClr>
                <a:schemeClr val="lt1"/>
              </a:buClr>
              <a:buSzPts val="2400"/>
              <a:buFont typeface="Gill Sans"/>
              <a:buNone/>
            </a:pPr>
            <a:r>
              <a:rPr lang="en-US" sz="2400" dirty="0">
                <a:solidFill>
                  <a:schemeClr val="lt1"/>
                </a:solidFill>
                <a:latin typeface="Gill Sans"/>
                <a:sym typeface="Gill Sans"/>
              </a:rPr>
              <a:t>5-year plan – look at how to prioritize our funds </a:t>
            </a:r>
            <a:endParaRPr dirty="0"/>
          </a:p>
        </p:txBody>
      </p:sp>
      <p:pic>
        <p:nvPicPr>
          <p:cNvPr id="126" name="Google Shape;126;p1" descr="A large stone brick wall&#10;&#10;Description generated with high confidence"/>
          <p:cNvPicPr preferRelativeResize="0"/>
          <p:nvPr/>
        </p:nvPicPr>
        <p:blipFill rotWithShape="1">
          <a:blip r:embed="rId10">
            <a:alphaModFix/>
          </a:blip>
          <a:srcRect/>
          <a:stretch/>
        </p:blipFill>
        <p:spPr>
          <a:xfrm>
            <a:off x="197001" y="4032049"/>
            <a:ext cx="8749996" cy="685800"/>
          </a:xfrm>
          <a:prstGeom prst="rect">
            <a:avLst/>
          </a:prstGeom>
          <a:noFill/>
          <a:ln>
            <a:noFill/>
          </a:ln>
        </p:spPr>
      </p:pic>
      <p:sp>
        <p:nvSpPr>
          <p:cNvPr id="127" name="Google Shape;127;p1"/>
          <p:cNvSpPr/>
          <p:nvPr/>
        </p:nvSpPr>
        <p:spPr>
          <a:xfrm rot="5400000">
            <a:off x="7831714" y="5634757"/>
            <a:ext cx="1965655" cy="264910"/>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How satisfied are you with your access to the following resources? </a:t>
            </a:r>
            <a:endParaRPr sz="2800" b="0" i="0" u="none" strike="noStrike" cap="none" dirty="0">
              <a:solidFill>
                <a:schemeClr val="lt1"/>
              </a:solidFill>
              <a:latin typeface="Gill Sans"/>
              <a:ea typeface="Gill Sans"/>
              <a:cs typeface="Gill Sans"/>
              <a:sym typeface="Gill Sans"/>
            </a:endParaRPr>
          </a:p>
        </p:txBody>
      </p:sp>
      <p:sp>
        <p:nvSpPr>
          <p:cNvPr id="3" name="TextBox 2">
            <a:extLst>
              <a:ext uri="{FF2B5EF4-FFF2-40B4-BE49-F238E27FC236}">
                <a16:creationId xmlns:a16="http://schemas.microsoft.com/office/drawing/2014/main" id="{063CEF93-6451-45F6-B810-8619B61E412E}"/>
              </a:ext>
            </a:extLst>
          </p:cNvPr>
          <p:cNvSpPr txBox="1"/>
          <p:nvPr/>
        </p:nvSpPr>
        <p:spPr>
          <a:xfrm>
            <a:off x="311456" y="5763815"/>
            <a:ext cx="9049733" cy="830997"/>
          </a:xfrm>
          <a:prstGeom prst="rect">
            <a:avLst/>
          </a:prstGeom>
          <a:noFill/>
        </p:spPr>
        <p:txBody>
          <a:bodyPr wrap="square" rtlCol="0">
            <a:spAutoFit/>
          </a:bodyPr>
          <a:lstStyle/>
          <a:p>
            <a:r>
              <a:rPr lang="en-US" sz="1600" dirty="0"/>
              <a:t>People are the happiest with parks, quality schools, bus service. </a:t>
            </a:r>
          </a:p>
          <a:p>
            <a:r>
              <a:rPr lang="en-US" sz="1600" dirty="0"/>
              <a:t> Least satisfied with access to licensed child care services (if it was important), streets</a:t>
            </a:r>
          </a:p>
          <a:p>
            <a:r>
              <a:rPr lang="en-US" sz="1600" b="1" dirty="0"/>
              <a:t>Housing quality </a:t>
            </a:r>
            <a:r>
              <a:rPr lang="en-US" sz="1600" dirty="0"/>
              <a:t>is an issue, especially for low-income. </a:t>
            </a:r>
          </a:p>
        </p:txBody>
      </p:sp>
      <p:pic>
        <p:nvPicPr>
          <p:cNvPr id="2" name="Picture 1">
            <a:extLst>
              <a:ext uri="{FF2B5EF4-FFF2-40B4-BE49-F238E27FC236}">
                <a16:creationId xmlns:a16="http://schemas.microsoft.com/office/drawing/2014/main" id="{A46BAB31-4753-4617-BACD-6E6F3753A430}"/>
              </a:ext>
            </a:extLst>
          </p:cNvPr>
          <p:cNvPicPr>
            <a:picLocks noChangeAspect="1"/>
          </p:cNvPicPr>
          <p:nvPr/>
        </p:nvPicPr>
        <p:blipFill>
          <a:blip r:embed="rId3"/>
          <a:stretch>
            <a:fillRect/>
          </a:stretch>
        </p:blipFill>
        <p:spPr>
          <a:xfrm>
            <a:off x="311456" y="924440"/>
            <a:ext cx="8049748" cy="4839375"/>
          </a:xfrm>
          <a:prstGeom prst="rect">
            <a:avLst/>
          </a:prstGeom>
        </p:spPr>
      </p:pic>
    </p:spTree>
    <p:extLst>
      <p:ext uri="{BB962C8B-B14F-4D97-AF65-F5344CB8AC3E}">
        <p14:creationId xmlns:p14="http://schemas.microsoft.com/office/powerpoint/2010/main" val="3153816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What would you like to see improved?- Roads, Lighting </a:t>
            </a:r>
            <a:endParaRPr sz="2800" b="0" i="0" u="none" strike="noStrike" cap="none" dirty="0">
              <a:solidFill>
                <a:schemeClr val="lt1"/>
              </a:solidFill>
              <a:latin typeface="Gill Sans"/>
              <a:ea typeface="Gill Sans"/>
              <a:cs typeface="Gill Sans"/>
              <a:sym typeface="Gill Sans"/>
            </a:endParaRPr>
          </a:p>
        </p:txBody>
      </p:sp>
      <p:sp>
        <p:nvSpPr>
          <p:cNvPr id="5" name="TextBox 4">
            <a:extLst>
              <a:ext uri="{FF2B5EF4-FFF2-40B4-BE49-F238E27FC236}">
                <a16:creationId xmlns:a16="http://schemas.microsoft.com/office/drawing/2014/main" id="{F72409F5-E241-43DB-9453-ED73D823A23E}"/>
              </a:ext>
            </a:extLst>
          </p:cNvPr>
          <p:cNvSpPr txBox="1"/>
          <p:nvPr/>
        </p:nvSpPr>
        <p:spPr>
          <a:xfrm>
            <a:off x="451106" y="882985"/>
            <a:ext cx="8692894" cy="5632311"/>
          </a:xfrm>
          <a:prstGeom prst="rect">
            <a:avLst/>
          </a:prstGeom>
          <a:noFill/>
        </p:spPr>
        <p:txBody>
          <a:bodyPr wrap="square" rtlCol="0">
            <a:spAutoFit/>
          </a:bodyPr>
          <a:lstStyle/>
          <a:p>
            <a:r>
              <a:rPr lang="en-US" sz="2000" b="1" dirty="0"/>
              <a:t>Streets (36): </a:t>
            </a:r>
          </a:p>
          <a:p>
            <a:pPr marL="342900" indent="-342900">
              <a:buFont typeface="Arial" panose="020B0604020202020204" pitchFamily="34" charset="0"/>
              <a:buChar char="•"/>
            </a:pPr>
            <a:r>
              <a:rPr lang="en-US" sz="2000" dirty="0"/>
              <a:t>17</a:t>
            </a:r>
            <a:r>
              <a:rPr lang="en-US" sz="2000" baseline="30000" dirty="0"/>
              <a:t>th</a:t>
            </a:r>
            <a:r>
              <a:rPr lang="en-US" sz="2000" dirty="0"/>
              <a:t> St Greenway good idea but bump outs are excessive (111)</a:t>
            </a:r>
          </a:p>
          <a:p>
            <a:pPr marL="342900" indent="-342900">
              <a:buFont typeface="Arial" panose="020B0604020202020204" pitchFamily="34" charset="0"/>
              <a:buChar char="•"/>
            </a:pPr>
            <a:r>
              <a:rPr lang="en-US" sz="2000" dirty="0"/>
              <a:t>Some streets in need of repair, others (less need) are fixed faster </a:t>
            </a:r>
          </a:p>
          <a:p>
            <a:pPr marL="342900" indent="-342900">
              <a:buFont typeface="Arial" panose="020B0604020202020204" pitchFamily="34" charset="0"/>
              <a:buChar char="•"/>
            </a:pPr>
            <a:r>
              <a:rPr lang="en-US" sz="2000" dirty="0"/>
              <a:t>Safer crossways on major streets (Jackson, West, Cass) </a:t>
            </a:r>
          </a:p>
          <a:p>
            <a:pPr marL="342900" indent="-342900">
              <a:buFont typeface="Arial" panose="020B0604020202020204" pitchFamily="34" charset="0"/>
              <a:buChar char="•"/>
            </a:pPr>
            <a:r>
              <a:rPr lang="en-US" sz="2000" dirty="0"/>
              <a:t>Road repairs, pot holes (for bikers and motorists) (1111111)</a:t>
            </a:r>
          </a:p>
          <a:p>
            <a:pPr marL="342900" indent="-342900">
              <a:buFont typeface="Arial" panose="020B0604020202020204" pitchFamily="34" charset="0"/>
              <a:buChar char="•"/>
            </a:pPr>
            <a:r>
              <a:rPr lang="en-US" sz="2000" dirty="0"/>
              <a:t>Alley maintenance </a:t>
            </a:r>
          </a:p>
          <a:p>
            <a:endParaRPr lang="en-US" sz="2000" dirty="0"/>
          </a:p>
          <a:p>
            <a:r>
              <a:rPr lang="en-US" sz="2000" b="1" dirty="0"/>
              <a:t>Slow Traffic, Crossings, Biking </a:t>
            </a:r>
          </a:p>
          <a:p>
            <a:pPr marL="342900" indent="-342900">
              <a:buFont typeface="Arial" panose="020B0604020202020204" pitchFamily="34" charset="0"/>
              <a:buChar char="•"/>
            </a:pPr>
            <a:r>
              <a:rPr lang="en-US" sz="2000" dirty="0"/>
              <a:t>Slow traffic on Cass St and Market St (</a:t>
            </a:r>
            <a:r>
              <a:rPr lang="en-US" sz="2000" dirty="0" err="1"/>
              <a:t>bumpouts</a:t>
            </a:r>
            <a:r>
              <a:rPr lang="en-US" sz="2000" dirty="0"/>
              <a:t> </a:t>
            </a:r>
            <a:r>
              <a:rPr lang="en-US" sz="2000" dirty="0" err="1"/>
              <a:t>etc</a:t>
            </a:r>
            <a:r>
              <a:rPr lang="en-US" sz="2000" dirty="0"/>
              <a:t>) </a:t>
            </a:r>
          </a:p>
          <a:p>
            <a:pPr marL="342900" indent="-342900">
              <a:buFont typeface="Arial" panose="020B0604020202020204" pitchFamily="34" charset="0"/>
              <a:buChar char="•"/>
            </a:pPr>
            <a:r>
              <a:rPr lang="en-US" sz="2000" dirty="0"/>
              <a:t>Market and crossing at Jackson St by Jackson Plaza </a:t>
            </a:r>
          </a:p>
          <a:p>
            <a:pPr marL="342900" indent="-342900">
              <a:buFont typeface="Arial" panose="020B0604020202020204" pitchFamily="34" charset="0"/>
              <a:buChar char="•"/>
            </a:pPr>
            <a:r>
              <a:rPr lang="en-US" sz="2000" dirty="0"/>
              <a:t>Dedicated bike lane on Market and Cass </a:t>
            </a:r>
          </a:p>
          <a:p>
            <a:pPr marL="342900" indent="-342900">
              <a:buFont typeface="Arial" panose="020B0604020202020204" pitchFamily="34" charset="0"/>
              <a:buChar char="•"/>
            </a:pPr>
            <a:r>
              <a:rPr lang="en-US" sz="2000" dirty="0"/>
              <a:t>Ferry and 16</a:t>
            </a:r>
            <a:r>
              <a:rPr lang="en-US" sz="2000" baseline="30000" dirty="0"/>
              <a:t>th</a:t>
            </a:r>
            <a:r>
              <a:rPr lang="en-US" sz="2000" dirty="0"/>
              <a:t> needs a roundabout </a:t>
            </a:r>
          </a:p>
          <a:p>
            <a:pPr marL="342900" indent="-342900">
              <a:buFont typeface="Arial" panose="020B0604020202020204" pitchFamily="34" charset="0"/>
              <a:buChar char="•"/>
            </a:pPr>
            <a:endParaRPr lang="en-US" sz="2000" dirty="0"/>
          </a:p>
          <a:p>
            <a:r>
              <a:rPr lang="en-US" sz="2000" b="1" dirty="0"/>
              <a:t>Improved Lighting </a:t>
            </a:r>
            <a:r>
              <a:rPr lang="en-US" sz="2000" dirty="0"/>
              <a:t>(17 times)</a:t>
            </a:r>
            <a:endParaRPr lang="en-US" sz="2000" b="1" dirty="0"/>
          </a:p>
          <a:p>
            <a:pPr marL="342900" indent="-342900">
              <a:buFont typeface="Arial" panose="020B0604020202020204" pitchFamily="34" charset="0"/>
              <a:buChar char="•"/>
            </a:pPr>
            <a:r>
              <a:rPr lang="en-US" sz="2000" dirty="0"/>
              <a:t>Lighting around </a:t>
            </a:r>
            <a:r>
              <a:rPr lang="en-US" sz="2000" dirty="0" err="1"/>
              <a:t>Weigent</a:t>
            </a:r>
            <a:r>
              <a:rPr lang="en-US" sz="2000" dirty="0"/>
              <a:t> Park </a:t>
            </a:r>
          </a:p>
          <a:p>
            <a:pPr marL="342900" indent="-342900">
              <a:buFont typeface="Arial" panose="020B0604020202020204" pitchFamily="34" charset="0"/>
              <a:buChar char="•"/>
            </a:pPr>
            <a:r>
              <a:rPr lang="en-US" sz="2000" dirty="0"/>
              <a:t>West Ave, Mississippi, Winnebago </a:t>
            </a:r>
          </a:p>
          <a:p>
            <a:endParaRPr lang="en-US" sz="2000" dirty="0"/>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1482356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969578" y="0"/>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Housing quality and affordability </a:t>
            </a:r>
            <a:endParaRPr sz="2800" b="0" i="0" u="none" strike="noStrike" cap="none" dirty="0">
              <a:solidFill>
                <a:schemeClr val="lt1"/>
              </a:solidFill>
              <a:latin typeface="Gill Sans"/>
              <a:ea typeface="Gill Sans"/>
              <a:cs typeface="Gill Sans"/>
              <a:sym typeface="Gill Sans"/>
            </a:endParaRPr>
          </a:p>
        </p:txBody>
      </p:sp>
      <p:sp>
        <p:nvSpPr>
          <p:cNvPr id="5" name="TextBox 4">
            <a:extLst>
              <a:ext uri="{FF2B5EF4-FFF2-40B4-BE49-F238E27FC236}">
                <a16:creationId xmlns:a16="http://schemas.microsoft.com/office/drawing/2014/main" id="{F72409F5-E241-43DB-9453-ED73D823A23E}"/>
              </a:ext>
            </a:extLst>
          </p:cNvPr>
          <p:cNvSpPr txBox="1"/>
          <p:nvPr/>
        </p:nvSpPr>
        <p:spPr>
          <a:xfrm>
            <a:off x="337983" y="972918"/>
            <a:ext cx="8692894" cy="5355312"/>
          </a:xfrm>
          <a:prstGeom prst="rect">
            <a:avLst/>
          </a:prstGeom>
          <a:noFill/>
        </p:spPr>
        <p:txBody>
          <a:bodyPr wrap="square" rtlCol="0">
            <a:spAutoFit/>
          </a:bodyPr>
          <a:lstStyle/>
          <a:p>
            <a:r>
              <a:rPr lang="en-US" sz="1900" b="1" dirty="0"/>
              <a:t>Housing (24) </a:t>
            </a:r>
          </a:p>
          <a:p>
            <a:pPr marL="342900" indent="-342900">
              <a:buFont typeface="Arial" panose="020B0604020202020204" pitchFamily="34" charset="0"/>
              <a:buChar char="•"/>
            </a:pPr>
            <a:r>
              <a:rPr lang="en-US" sz="1900" dirty="0"/>
              <a:t>Our neighborhood has done better than others but the decline of surrounding neighborhoods is concerning</a:t>
            </a:r>
          </a:p>
          <a:p>
            <a:pPr marL="342900" indent="-342900">
              <a:buFont typeface="Arial" panose="020B0604020202020204" pitchFamily="34" charset="0"/>
              <a:buChar char="•"/>
            </a:pPr>
            <a:r>
              <a:rPr lang="en-US" sz="1900" dirty="0"/>
              <a:t>Better care of rental housing, rental properties in poor condition (1111111)</a:t>
            </a:r>
          </a:p>
          <a:p>
            <a:pPr marL="342900" indent="-342900">
              <a:buFont typeface="Arial" panose="020B0604020202020204" pitchFamily="34" charset="0"/>
              <a:buChar char="•"/>
            </a:pPr>
            <a:r>
              <a:rPr lang="en-US" sz="1900" dirty="0"/>
              <a:t>Preserve older homes</a:t>
            </a:r>
          </a:p>
          <a:p>
            <a:pPr marL="342900" indent="-342900">
              <a:buFont typeface="Arial" panose="020B0604020202020204" pitchFamily="34" charset="0"/>
              <a:buChar char="•"/>
            </a:pPr>
            <a:r>
              <a:rPr lang="en-US" sz="1900" dirty="0"/>
              <a:t>Focus not only on the “worst housing”, improve the median housing stock </a:t>
            </a:r>
          </a:p>
          <a:p>
            <a:pPr marL="342900" indent="-342900">
              <a:buFont typeface="Arial" panose="020B0604020202020204" pitchFamily="34" charset="0"/>
              <a:buChar char="•"/>
            </a:pPr>
            <a:r>
              <a:rPr lang="en-US" sz="1900" dirty="0"/>
              <a:t>One rental home on our street in poor condition, barking dogs </a:t>
            </a:r>
          </a:p>
          <a:p>
            <a:pPr marL="342900" indent="-342900">
              <a:buFont typeface="Arial" panose="020B0604020202020204" pitchFamily="34" charset="0"/>
              <a:buChar char="•"/>
            </a:pPr>
            <a:r>
              <a:rPr lang="en-US" sz="1900" dirty="0"/>
              <a:t>Address “slum lords” </a:t>
            </a:r>
          </a:p>
          <a:p>
            <a:pPr marL="342900" indent="-342900">
              <a:buFont typeface="Arial" panose="020B0604020202020204" pitchFamily="34" charset="0"/>
              <a:buChar char="•"/>
            </a:pPr>
            <a:r>
              <a:rPr lang="en-US" sz="1900" dirty="0"/>
              <a:t>Limit the number of rentals, concern about the number of rental(1111)</a:t>
            </a:r>
          </a:p>
          <a:p>
            <a:pPr marL="342900" indent="-342900">
              <a:buFont typeface="Arial" panose="020B0604020202020204" pitchFamily="34" charset="0"/>
              <a:buChar char="•"/>
            </a:pPr>
            <a:r>
              <a:rPr lang="en-US" sz="1900" dirty="0"/>
              <a:t>Inadequate off-street parking</a:t>
            </a:r>
          </a:p>
          <a:p>
            <a:pPr marL="342900" indent="-342900">
              <a:buFont typeface="Arial" panose="020B0604020202020204" pitchFamily="34" charset="0"/>
              <a:buChar char="•"/>
            </a:pPr>
            <a:r>
              <a:rPr lang="en-US" sz="1900" dirty="0"/>
              <a:t>Affordable but quality, clean housing (1111111) </a:t>
            </a:r>
          </a:p>
          <a:p>
            <a:pPr marL="342900" indent="-342900">
              <a:buFont typeface="Arial" panose="020B0604020202020204" pitchFamily="34" charset="0"/>
              <a:buChar char="•"/>
            </a:pPr>
            <a:r>
              <a:rPr lang="en-US" sz="1900" dirty="0"/>
              <a:t>Homeless in parks, Salvation Army Population</a:t>
            </a:r>
          </a:p>
          <a:p>
            <a:pPr marL="342900" indent="-342900">
              <a:buFont typeface="Arial" panose="020B0604020202020204" pitchFamily="34" charset="0"/>
              <a:buChar char="•"/>
            </a:pPr>
            <a:r>
              <a:rPr lang="en-US" sz="1900" dirty="0"/>
              <a:t>Housing affordability a concern- can’t find anything on a teacher’s salary </a:t>
            </a:r>
          </a:p>
          <a:p>
            <a:pPr marL="342900" indent="-342900">
              <a:buFont typeface="Arial" panose="020B0604020202020204" pitchFamily="34" charset="0"/>
              <a:buChar char="•"/>
            </a:pPr>
            <a:r>
              <a:rPr lang="en-US" sz="1900" dirty="0"/>
              <a:t>More low-income housing, working poor housing (I make too much to qualify for most but cannot afford what’s out there) </a:t>
            </a:r>
          </a:p>
          <a:p>
            <a:pPr marL="342900" indent="-342900">
              <a:buFont typeface="Arial" panose="020B0604020202020204" pitchFamily="34" charset="0"/>
              <a:buChar char="•"/>
            </a:pPr>
            <a:r>
              <a:rPr lang="en-US" sz="1900" dirty="0"/>
              <a:t>Address racial disparities in homeownership </a:t>
            </a:r>
          </a:p>
          <a:p>
            <a:pPr marL="342900" indent="-342900">
              <a:buFont typeface="Arial" panose="020B0604020202020204" pitchFamily="34" charset="0"/>
              <a:buChar char="•"/>
            </a:pPr>
            <a:r>
              <a:rPr lang="en-US" sz="1900" dirty="0"/>
              <a:t>City should start program to invest in housing stock in our neighborhood </a:t>
            </a:r>
          </a:p>
          <a:p>
            <a:endParaRPr lang="en-US" sz="1900" dirty="0"/>
          </a:p>
        </p:txBody>
      </p:sp>
    </p:spTree>
    <p:extLst>
      <p:ext uri="{BB962C8B-B14F-4D97-AF65-F5344CB8AC3E}">
        <p14:creationId xmlns:p14="http://schemas.microsoft.com/office/powerpoint/2010/main" val="3563294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4" y="30413"/>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Enforcement Concerns </a:t>
            </a:r>
            <a:endParaRPr sz="2800" b="0" i="0" u="none" strike="noStrike" cap="none" dirty="0">
              <a:solidFill>
                <a:schemeClr val="lt1"/>
              </a:solidFill>
              <a:latin typeface="Gill Sans"/>
              <a:ea typeface="Gill Sans"/>
              <a:cs typeface="Gill Sans"/>
              <a:sym typeface="Gill Sans"/>
            </a:endParaRPr>
          </a:p>
        </p:txBody>
      </p:sp>
      <p:sp>
        <p:nvSpPr>
          <p:cNvPr id="5" name="TextBox 4">
            <a:extLst>
              <a:ext uri="{FF2B5EF4-FFF2-40B4-BE49-F238E27FC236}">
                <a16:creationId xmlns:a16="http://schemas.microsoft.com/office/drawing/2014/main" id="{F72409F5-E241-43DB-9453-ED73D823A23E}"/>
              </a:ext>
            </a:extLst>
          </p:cNvPr>
          <p:cNvSpPr txBox="1"/>
          <p:nvPr/>
        </p:nvSpPr>
        <p:spPr>
          <a:xfrm>
            <a:off x="347409" y="1307191"/>
            <a:ext cx="8306397" cy="5016758"/>
          </a:xfrm>
          <a:prstGeom prst="rect">
            <a:avLst/>
          </a:prstGeom>
          <a:noFill/>
        </p:spPr>
        <p:txBody>
          <a:bodyPr wrap="square" rtlCol="0">
            <a:spAutoFit/>
          </a:bodyPr>
          <a:lstStyle/>
          <a:p>
            <a:r>
              <a:rPr lang="en-US" sz="2000" b="1" dirty="0"/>
              <a:t>Parking </a:t>
            </a:r>
          </a:p>
          <a:p>
            <a:pPr marL="342900" indent="-342900">
              <a:buFont typeface="Arial" panose="020B0604020202020204" pitchFamily="34" charset="0"/>
              <a:buChar char="•"/>
            </a:pPr>
            <a:r>
              <a:rPr lang="en-US" sz="2000" dirty="0"/>
              <a:t>Inadequate off-street parking </a:t>
            </a:r>
          </a:p>
          <a:p>
            <a:endParaRPr lang="en-US" sz="2000" dirty="0"/>
          </a:p>
          <a:p>
            <a:r>
              <a:rPr lang="en-US" sz="2000" b="1" dirty="0"/>
              <a:t>Code enforcement </a:t>
            </a:r>
          </a:p>
          <a:p>
            <a:pPr marL="342900" indent="-342900">
              <a:buFont typeface="Arial" panose="020B0604020202020204" pitchFamily="34" charset="0"/>
              <a:buChar char="•"/>
            </a:pPr>
            <a:r>
              <a:rPr lang="en-US" sz="2000" dirty="0"/>
              <a:t>Force homes with multiple orders to correct to be maintained </a:t>
            </a:r>
          </a:p>
          <a:p>
            <a:pPr marL="342900" indent="-342900">
              <a:buFont typeface="Arial" panose="020B0604020202020204" pitchFamily="34" charset="0"/>
              <a:buChar char="•"/>
            </a:pPr>
            <a:r>
              <a:rPr lang="en-US" sz="2000" dirty="0"/>
              <a:t>More regulation on rental housing</a:t>
            </a:r>
          </a:p>
          <a:p>
            <a:pPr marL="342900" indent="-342900">
              <a:buFont typeface="Arial" panose="020B0604020202020204" pitchFamily="34" charset="0"/>
              <a:buChar char="•"/>
            </a:pPr>
            <a:r>
              <a:rPr lang="en-US" sz="2000" dirty="0"/>
              <a:t>Landlords held to higher standards </a:t>
            </a:r>
          </a:p>
          <a:p>
            <a:pPr marL="342900" indent="-342900">
              <a:buFont typeface="Arial" panose="020B0604020202020204" pitchFamily="34" charset="0"/>
              <a:buChar char="•"/>
            </a:pPr>
            <a:r>
              <a:rPr lang="en-US" sz="2000" dirty="0"/>
              <a:t>Snow removal , lawn moving  </a:t>
            </a:r>
          </a:p>
          <a:p>
            <a:pPr marL="342900" indent="-342900">
              <a:buFont typeface="Arial" panose="020B0604020202020204" pitchFamily="34" charset="0"/>
              <a:buChar char="•"/>
            </a:pPr>
            <a:r>
              <a:rPr lang="en-US" sz="2000" dirty="0"/>
              <a:t>Old furniture in years, unlicensed vehicles </a:t>
            </a:r>
          </a:p>
          <a:p>
            <a:endParaRPr lang="en-US" sz="2000" dirty="0"/>
          </a:p>
          <a:p>
            <a:r>
              <a:rPr lang="en-US" sz="2000" b="1" dirty="0"/>
              <a:t>Community Policing (9)</a:t>
            </a:r>
          </a:p>
          <a:p>
            <a:pPr marL="342900" indent="-342900">
              <a:buFont typeface="Arial" panose="020B0604020202020204" pitchFamily="34" charset="0"/>
              <a:buChar char="•"/>
            </a:pPr>
            <a:r>
              <a:rPr lang="en-US" sz="2000" dirty="0"/>
              <a:t>Address vandalism, address crime (1)</a:t>
            </a:r>
          </a:p>
          <a:p>
            <a:pPr marL="342900" indent="-342900">
              <a:buFont typeface="Arial" panose="020B0604020202020204" pitchFamily="34" charset="0"/>
              <a:buChar char="•"/>
            </a:pPr>
            <a:r>
              <a:rPr lang="en-US" sz="2000" dirty="0"/>
              <a:t>Send message city is tough on crime</a:t>
            </a:r>
            <a:r>
              <a:rPr lang="en-US" sz="2000" b="1" dirty="0"/>
              <a:t> </a:t>
            </a:r>
          </a:p>
          <a:p>
            <a:pPr marL="342900" indent="-342900">
              <a:buFont typeface="Arial" panose="020B0604020202020204" pitchFamily="34" charset="0"/>
              <a:buChar char="•"/>
            </a:pPr>
            <a:r>
              <a:rPr lang="en-US" sz="2000" dirty="0"/>
              <a:t>Address speeding by cars </a:t>
            </a:r>
          </a:p>
          <a:p>
            <a:pPr marL="342900" indent="-342900">
              <a:buFont typeface="Arial" panose="020B0604020202020204" pitchFamily="34" charset="0"/>
              <a:buChar char="•"/>
            </a:pPr>
            <a:r>
              <a:rPr lang="en-US" sz="2000" dirty="0"/>
              <a:t>Develop a strategy to fix area drug problems</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315656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Community and Trees   </a:t>
            </a:r>
            <a:endParaRPr sz="2800" b="0" i="0" u="none" strike="noStrike" cap="none" dirty="0">
              <a:solidFill>
                <a:schemeClr val="lt1"/>
              </a:solidFill>
              <a:latin typeface="Gill Sans"/>
              <a:ea typeface="Gill Sans"/>
              <a:cs typeface="Gill Sans"/>
              <a:sym typeface="Gill Sans"/>
            </a:endParaRPr>
          </a:p>
        </p:txBody>
      </p:sp>
      <p:sp>
        <p:nvSpPr>
          <p:cNvPr id="5" name="TextBox 4">
            <a:extLst>
              <a:ext uri="{FF2B5EF4-FFF2-40B4-BE49-F238E27FC236}">
                <a16:creationId xmlns:a16="http://schemas.microsoft.com/office/drawing/2014/main" id="{F72409F5-E241-43DB-9453-ED73D823A23E}"/>
              </a:ext>
            </a:extLst>
          </p:cNvPr>
          <p:cNvSpPr txBox="1"/>
          <p:nvPr/>
        </p:nvSpPr>
        <p:spPr>
          <a:xfrm>
            <a:off x="451106" y="882985"/>
            <a:ext cx="8692894" cy="5647700"/>
          </a:xfrm>
          <a:prstGeom prst="rect">
            <a:avLst/>
          </a:prstGeom>
          <a:noFill/>
        </p:spPr>
        <p:txBody>
          <a:bodyPr wrap="square" rtlCol="0">
            <a:spAutoFit/>
          </a:bodyPr>
          <a:lstStyle/>
          <a:p>
            <a:r>
              <a:rPr lang="en-US" sz="1900" b="1" dirty="0" err="1"/>
              <a:t>Weigent</a:t>
            </a:r>
            <a:r>
              <a:rPr lang="en-US" sz="1900" b="1" dirty="0"/>
              <a:t> Park</a:t>
            </a:r>
          </a:p>
          <a:p>
            <a:pPr marL="342900" indent="-342900">
              <a:buFont typeface="Arial" panose="020B0604020202020204" pitchFamily="34" charset="0"/>
              <a:buChar char="•"/>
            </a:pPr>
            <a:r>
              <a:rPr lang="en-US" sz="1900" dirty="0"/>
              <a:t>More improvements, new restroom and new public space </a:t>
            </a:r>
          </a:p>
          <a:p>
            <a:pPr marL="342900" indent="-342900">
              <a:buFont typeface="Arial" panose="020B0604020202020204" pitchFamily="34" charset="0"/>
              <a:buChar char="•"/>
            </a:pPr>
            <a:r>
              <a:rPr lang="en-US" sz="1900" dirty="0"/>
              <a:t>Have children at recreation program pick up garbage </a:t>
            </a:r>
          </a:p>
          <a:p>
            <a:pPr marL="342900" indent="-342900">
              <a:buFont typeface="Arial" panose="020B0604020202020204" pitchFamily="34" charset="0"/>
              <a:buChar char="•"/>
            </a:pPr>
            <a:r>
              <a:rPr lang="en-US" sz="1900" dirty="0"/>
              <a:t>More community gardens or orchards </a:t>
            </a:r>
          </a:p>
          <a:p>
            <a:pPr marL="342900" indent="-342900">
              <a:buFont typeface="Arial" panose="020B0604020202020204" pitchFamily="34" charset="0"/>
              <a:buChar char="•"/>
            </a:pPr>
            <a:r>
              <a:rPr lang="en-US" sz="1900" dirty="0"/>
              <a:t>Place drinking fountain in closer proximity to where people play </a:t>
            </a:r>
          </a:p>
          <a:p>
            <a:pPr marL="342900" indent="-342900">
              <a:buFont typeface="Arial" panose="020B0604020202020204" pitchFamily="34" charset="0"/>
              <a:buChar char="•"/>
            </a:pPr>
            <a:r>
              <a:rPr lang="en-US" sz="1900" dirty="0"/>
              <a:t>Improve play structure at Hogan Administrative building </a:t>
            </a:r>
          </a:p>
          <a:p>
            <a:r>
              <a:rPr lang="en-US" sz="1900" b="1" dirty="0"/>
              <a:t>Trees</a:t>
            </a:r>
          </a:p>
          <a:p>
            <a:pPr marL="342900" indent="-342900">
              <a:buFont typeface="Arial" panose="020B0604020202020204" pitchFamily="34" charset="0"/>
              <a:buChar char="•"/>
            </a:pPr>
            <a:r>
              <a:rPr lang="en-US" sz="1900" dirty="0"/>
              <a:t>Plant more </a:t>
            </a:r>
          </a:p>
          <a:p>
            <a:pPr marL="342900" indent="-342900">
              <a:buFont typeface="Arial" panose="020B0604020202020204" pitchFamily="34" charset="0"/>
              <a:buChar char="•"/>
            </a:pPr>
            <a:r>
              <a:rPr lang="en-US" sz="1900" dirty="0"/>
              <a:t>Boulevard trees that were planted now dead </a:t>
            </a:r>
          </a:p>
          <a:p>
            <a:r>
              <a:rPr lang="en-US" sz="1900" b="1" dirty="0"/>
              <a:t>Bus Service </a:t>
            </a:r>
          </a:p>
          <a:p>
            <a:pPr marL="342900" indent="-342900">
              <a:buFont typeface="Arial" panose="020B0604020202020204" pitchFamily="34" charset="0"/>
              <a:buChar char="•"/>
            </a:pPr>
            <a:r>
              <a:rPr lang="en-US" sz="1900" dirty="0"/>
              <a:t>Bus service for 2</a:t>
            </a:r>
            <a:r>
              <a:rPr lang="en-US" sz="1900" baseline="30000" dirty="0"/>
              <a:t>nd</a:t>
            </a:r>
            <a:r>
              <a:rPr lang="en-US" sz="1900" dirty="0"/>
              <a:t> 3</a:t>
            </a:r>
            <a:r>
              <a:rPr lang="en-US" sz="1900" baseline="30000" dirty="0"/>
              <a:t>rd</a:t>
            </a:r>
            <a:r>
              <a:rPr lang="en-US" sz="1900" dirty="0"/>
              <a:t> shift  </a:t>
            </a:r>
          </a:p>
          <a:p>
            <a:pPr marL="342900" indent="-342900">
              <a:buFont typeface="Arial" panose="020B0604020202020204" pitchFamily="34" charset="0"/>
              <a:buChar char="•"/>
            </a:pPr>
            <a:r>
              <a:rPr lang="en-US" sz="1900" dirty="0"/>
              <a:t>More bus transportation </a:t>
            </a:r>
          </a:p>
          <a:p>
            <a:pPr marL="342900" indent="-342900">
              <a:buFont typeface="Arial" panose="020B0604020202020204" pitchFamily="34" charset="0"/>
              <a:buChar char="•"/>
            </a:pPr>
            <a:r>
              <a:rPr lang="en-US" sz="1900" dirty="0"/>
              <a:t>Bus service expanded on weekends </a:t>
            </a:r>
          </a:p>
          <a:p>
            <a:r>
              <a:rPr lang="en-US" sz="1900" b="1" dirty="0"/>
              <a:t>Commercial </a:t>
            </a:r>
          </a:p>
          <a:p>
            <a:pPr marL="342900" indent="-342900">
              <a:buFont typeface="Arial" panose="020B0604020202020204" pitchFamily="34" charset="0"/>
              <a:buChar char="•"/>
            </a:pPr>
            <a:r>
              <a:rPr lang="en-US" sz="1900" dirty="0"/>
              <a:t>Mixed use development at the Kmart spot </a:t>
            </a:r>
          </a:p>
          <a:p>
            <a:pPr marL="342900" indent="-342900">
              <a:buFont typeface="Arial" panose="020B0604020202020204" pitchFamily="34" charset="0"/>
              <a:buChar char="•"/>
            </a:pPr>
            <a:r>
              <a:rPr lang="en-US" sz="1900" dirty="0"/>
              <a:t>Coffee shops but no retail </a:t>
            </a:r>
          </a:p>
          <a:p>
            <a:pPr marL="342900" indent="-342900">
              <a:buFont typeface="Arial" panose="020B0604020202020204" pitchFamily="34" charset="0"/>
              <a:buChar char="•"/>
            </a:pPr>
            <a:r>
              <a:rPr lang="en-US" sz="1900" dirty="0"/>
              <a:t>More affordable grocery stores near by (Festival or Coop too expensive)</a:t>
            </a:r>
          </a:p>
          <a:p>
            <a:r>
              <a:rPr lang="en-US" sz="1900" b="1" dirty="0"/>
              <a:t>Child care a huge need </a:t>
            </a:r>
            <a:r>
              <a:rPr lang="en-US" sz="1900" dirty="0"/>
              <a:t>(4) </a:t>
            </a:r>
          </a:p>
          <a:p>
            <a:pPr marL="342900" indent="-342900">
              <a:buFont typeface="Arial" panose="020B0604020202020204" pitchFamily="34" charset="0"/>
              <a:buChar char="•"/>
            </a:pPr>
            <a:r>
              <a:rPr lang="en-US" sz="1900" dirty="0"/>
              <a:t>After school care for school-aged children </a:t>
            </a:r>
          </a:p>
        </p:txBody>
      </p:sp>
    </p:spTree>
    <p:extLst>
      <p:ext uri="{BB962C8B-B14F-4D97-AF65-F5344CB8AC3E}">
        <p14:creationId xmlns:p14="http://schemas.microsoft.com/office/powerpoint/2010/main" val="3614724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3" name="Picture 2">
            <a:extLst>
              <a:ext uri="{FF2B5EF4-FFF2-40B4-BE49-F238E27FC236}">
                <a16:creationId xmlns:a16="http://schemas.microsoft.com/office/drawing/2014/main" id="{954B2337-7712-4854-844B-6CAC5EBA8849}"/>
              </a:ext>
            </a:extLst>
          </p:cNvPr>
          <p:cNvPicPr>
            <a:picLocks noChangeAspect="1"/>
          </p:cNvPicPr>
          <p:nvPr/>
        </p:nvPicPr>
        <p:blipFill>
          <a:blip r:embed="rId3"/>
          <a:stretch>
            <a:fillRect/>
          </a:stretch>
        </p:blipFill>
        <p:spPr>
          <a:xfrm>
            <a:off x="226238" y="781982"/>
            <a:ext cx="8830907" cy="6058746"/>
          </a:xfrm>
          <a:prstGeom prst="rect">
            <a:avLst/>
          </a:prstGeom>
        </p:spPr>
      </p:pic>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Rate the quality and effectiveness of City programs. </a:t>
            </a:r>
            <a:endParaRPr sz="2800" b="0" i="0" u="none" strike="noStrike" cap="none" dirty="0">
              <a:solidFill>
                <a:schemeClr val="lt1"/>
              </a:solidFill>
              <a:latin typeface="Gill Sans"/>
              <a:ea typeface="Gill Sans"/>
              <a:cs typeface="Gill Sans"/>
              <a:sym typeface="Gill Sans"/>
            </a:endParaRPr>
          </a:p>
        </p:txBody>
      </p:sp>
      <p:sp>
        <p:nvSpPr>
          <p:cNvPr id="4" name="TextBox 3">
            <a:extLst>
              <a:ext uri="{FF2B5EF4-FFF2-40B4-BE49-F238E27FC236}">
                <a16:creationId xmlns:a16="http://schemas.microsoft.com/office/drawing/2014/main" id="{ACCDFF40-19C3-401B-90FC-F4564B0E2E21}"/>
              </a:ext>
            </a:extLst>
          </p:cNvPr>
          <p:cNvSpPr txBox="1"/>
          <p:nvPr/>
        </p:nvSpPr>
        <p:spPr>
          <a:xfrm>
            <a:off x="5533533" y="5865267"/>
            <a:ext cx="3242821" cy="738664"/>
          </a:xfrm>
          <a:prstGeom prst="rect">
            <a:avLst/>
          </a:prstGeom>
          <a:noFill/>
        </p:spPr>
        <p:txBody>
          <a:bodyPr wrap="square" rtlCol="0">
            <a:spAutoFit/>
          </a:bodyPr>
          <a:lstStyle/>
          <a:p>
            <a:r>
              <a:rPr lang="en-US" b="1" dirty="0"/>
              <a:t>50% of respondents not familiar with the Housing Rehabilitation Loan Program </a:t>
            </a:r>
          </a:p>
        </p:txBody>
      </p:sp>
    </p:spTree>
    <p:extLst>
      <p:ext uri="{BB962C8B-B14F-4D97-AF65-F5344CB8AC3E}">
        <p14:creationId xmlns:p14="http://schemas.microsoft.com/office/powerpoint/2010/main" val="3613569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Rate the quality and effectiveness of </a:t>
            </a:r>
            <a:r>
              <a:rPr lang="en-US" sz="2800" dirty="0">
                <a:solidFill>
                  <a:schemeClr val="lt1"/>
                </a:solidFill>
                <a:latin typeface="Gill Sans"/>
                <a:ea typeface="Gill Sans"/>
                <a:cs typeface="Gill Sans"/>
                <a:sym typeface="Gill Sans"/>
              </a:rPr>
              <a:t>programs funded by the City. </a:t>
            </a:r>
            <a:endParaRPr sz="2800" b="0" i="0" u="none" strike="noStrike" cap="none" dirty="0">
              <a:solidFill>
                <a:schemeClr val="lt1"/>
              </a:solidFill>
              <a:latin typeface="Gill Sans"/>
              <a:ea typeface="Gill Sans"/>
              <a:cs typeface="Gill Sans"/>
              <a:sym typeface="Gill Sans"/>
            </a:endParaRPr>
          </a:p>
        </p:txBody>
      </p:sp>
      <p:sp>
        <p:nvSpPr>
          <p:cNvPr id="2" name="TextBox 1">
            <a:extLst>
              <a:ext uri="{FF2B5EF4-FFF2-40B4-BE49-F238E27FC236}">
                <a16:creationId xmlns:a16="http://schemas.microsoft.com/office/drawing/2014/main" id="{FEE1DC37-5E83-48AF-BD44-6C2DA883D192}"/>
              </a:ext>
            </a:extLst>
          </p:cNvPr>
          <p:cNvSpPr txBox="1"/>
          <p:nvPr/>
        </p:nvSpPr>
        <p:spPr>
          <a:xfrm>
            <a:off x="4319478" y="6131005"/>
            <a:ext cx="4590855" cy="523220"/>
          </a:xfrm>
          <a:prstGeom prst="rect">
            <a:avLst/>
          </a:prstGeom>
          <a:noFill/>
        </p:spPr>
        <p:txBody>
          <a:bodyPr wrap="square" rtlCol="0">
            <a:spAutoFit/>
          </a:bodyPr>
          <a:lstStyle/>
          <a:p>
            <a:r>
              <a:rPr lang="en-US" i="1" dirty="0"/>
              <a:t>50% of respondents not familiar with the City’ support to </a:t>
            </a:r>
            <a:r>
              <a:rPr lang="en-US" i="1" dirty="0" err="1"/>
              <a:t>Couleecap</a:t>
            </a:r>
            <a:r>
              <a:rPr lang="en-US" i="1" dirty="0"/>
              <a:t> and WWBIC to help entrepreneurs </a:t>
            </a:r>
          </a:p>
        </p:txBody>
      </p:sp>
      <p:pic>
        <p:nvPicPr>
          <p:cNvPr id="3" name="Picture 2">
            <a:extLst>
              <a:ext uri="{FF2B5EF4-FFF2-40B4-BE49-F238E27FC236}">
                <a16:creationId xmlns:a16="http://schemas.microsoft.com/office/drawing/2014/main" id="{D4B67137-A494-4188-A3A8-670276FDF85C}"/>
              </a:ext>
            </a:extLst>
          </p:cNvPr>
          <p:cNvPicPr>
            <a:picLocks noChangeAspect="1"/>
          </p:cNvPicPr>
          <p:nvPr/>
        </p:nvPicPr>
        <p:blipFill rotWithShape="1">
          <a:blip r:embed="rId3"/>
          <a:srcRect t="2007" r="6713" b="6142"/>
          <a:stretch/>
        </p:blipFill>
        <p:spPr>
          <a:xfrm>
            <a:off x="351453" y="1065466"/>
            <a:ext cx="8792547" cy="4970376"/>
          </a:xfrm>
          <a:prstGeom prst="rect">
            <a:avLst/>
          </a:prstGeom>
        </p:spPr>
      </p:pic>
    </p:spTree>
    <p:extLst>
      <p:ext uri="{BB962C8B-B14F-4D97-AF65-F5344CB8AC3E}">
        <p14:creationId xmlns:p14="http://schemas.microsoft.com/office/powerpoint/2010/main" val="3120767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Comments on City projects </a:t>
            </a:r>
            <a:endParaRPr sz="2800" b="0" i="0" u="none" strike="noStrike" cap="none" dirty="0">
              <a:solidFill>
                <a:schemeClr val="lt1"/>
              </a:solidFill>
              <a:latin typeface="Gill Sans"/>
              <a:ea typeface="Gill Sans"/>
              <a:cs typeface="Gill Sans"/>
              <a:sym typeface="Gill Sans"/>
            </a:endParaRPr>
          </a:p>
        </p:txBody>
      </p:sp>
      <p:sp>
        <p:nvSpPr>
          <p:cNvPr id="6" name="TextBox 5">
            <a:extLst>
              <a:ext uri="{FF2B5EF4-FFF2-40B4-BE49-F238E27FC236}">
                <a16:creationId xmlns:a16="http://schemas.microsoft.com/office/drawing/2014/main" id="{5577DB35-9562-4E25-BE7F-7001D511987A}"/>
              </a:ext>
            </a:extLst>
          </p:cNvPr>
          <p:cNvSpPr txBox="1"/>
          <p:nvPr/>
        </p:nvSpPr>
        <p:spPr>
          <a:xfrm>
            <a:off x="430870" y="882985"/>
            <a:ext cx="8692894" cy="5847755"/>
          </a:xfrm>
          <a:prstGeom prst="rect">
            <a:avLst/>
          </a:prstGeom>
          <a:noFill/>
        </p:spPr>
        <p:txBody>
          <a:bodyPr wrap="square" rtlCol="0">
            <a:spAutoFit/>
          </a:bodyPr>
          <a:lstStyle/>
          <a:p>
            <a:pPr marL="342900" indent="-342900">
              <a:buFont typeface="Arial" panose="020B0604020202020204" pitchFamily="34" charset="0"/>
              <a:buChar char="•"/>
            </a:pPr>
            <a:r>
              <a:rPr lang="en-US" sz="1700" dirty="0"/>
              <a:t>Powell Park underutilized, poor design of Powell Park </a:t>
            </a:r>
          </a:p>
          <a:p>
            <a:pPr marL="342900" indent="-342900">
              <a:buFont typeface="Arial" panose="020B0604020202020204" pitchFamily="34" charset="0"/>
              <a:buChar char="•"/>
            </a:pPr>
            <a:r>
              <a:rPr lang="en-US" sz="1700" dirty="0"/>
              <a:t>Applaud efforts to bring investment into challenged neighborhoods by knocking down extremely low-valued homes and making low-interest loans available to other properties</a:t>
            </a:r>
          </a:p>
          <a:p>
            <a:pPr marL="342900" indent="-342900">
              <a:buFont typeface="Arial" panose="020B0604020202020204" pitchFamily="34" charset="0"/>
              <a:buChar char="•"/>
            </a:pPr>
            <a:r>
              <a:rPr lang="en-US" sz="1700" dirty="0"/>
              <a:t>Homes in my area need rehab and a little investment to make a large difference- it is hard to see these once proud homes deteriorate </a:t>
            </a:r>
          </a:p>
          <a:p>
            <a:pPr marL="342900" indent="-342900">
              <a:buFont typeface="Arial" panose="020B0604020202020204" pitchFamily="34" charset="0"/>
              <a:buChar char="•"/>
            </a:pPr>
            <a:r>
              <a:rPr lang="en-US" sz="1700" dirty="0"/>
              <a:t>Do something about the homeless population </a:t>
            </a:r>
          </a:p>
          <a:p>
            <a:pPr marL="342900" indent="-342900">
              <a:buFont typeface="Arial" panose="020B0604020202020204" pitchFamily="34" charset="0"/>
              <a:buChar char="•"/>
            </a:pPr>
            <a:r>
              <a:rPr lang="en-US" sz="1700" dirty="0"/>
              <a:t>Parks department continue to improve its efforts to listen to local constituents </a:t>
            </a:r>
          </a:p>
          <a:p>
            <a:pPr marL="342900" indent="-342900">
              <a:buFont typeface="Arial" panose="020B0604020202020204" pitchFamily="34" charset="0"/>
              <a:buChar char="•"/>
            </a:pPr>
            <a:r>
              <a:rPr lang="en-US" sz="1700" dirty="0"/>
              <a:t>We would love to have a low-interest loan to help updating our home! </a:t>
            </a:r>
          </a:p>
          <a:p>
            <a:pPr marL="342900" indent="-342900">
              <a:buFont typeface="Arial" panose="020B0604020202020204" pitchFamily="34" charset="0"/>
              <a:buChar char="•"/>
            </a:pPr>
            <a:r>
              <a:rPr lang="en-US" sz="1700" dirty="0"/>
              <a:t>Concern that replacing homes, then you are pricing people out of our community </a:t>
            </a:r>
          </a:p>
          <a:p>
            <a:pPr marL="342900" indent="-342900">
              <a:buFont typeface="Arial" panose="020B0604020202020204" pitchFamily="34" charset="0"/>
              <a:buChar char="•"/>
            </a:pPr>
            <a:r>
              <a:rPr lang="en-US" sz="1700" dirty="0"/>
              <a:t>Need new lighting, lighting/cross walk at West Ave between Main and La Crosse</a:t>
            </a:r>
          </a:p>
          <a:p>
            <a:pPr marL="342900" indent="-342900">
              <a:buFont typeface="Arial" panose="020B0604020202020204" pitchFamily="34" charset="0"/>
              <a:buChar char="•"/>
            </a:pPr>
            <a:r>
              <a:rPr lang="en-US" sz="1700" dirty="0"/>
              <a:t>All great improvements having a multiplier effect, I would now consider living in some neighborhoods I wouldn’t have considered before. </a:t>
            </a:r>
          </a:p>
          <a:p>
            <a:pPr marL="342900" indent="-342900">
              <a:buFont typeface="Arial" panose="020B0604020202020204" pitchFamily="34" charset="0"/>
              <a:buChar char="•"/>
            </a:pPr>
            <a:r>
              <a:rPr lang="en-US" sz="1700" dirty="0"/>
              <a:t>Great start to reclaiming lost neighborhoods. Increase the funding for these programs. Money well spent. </a:t>
            </a:r>
          </a:p>
          <a:p>
            <a:pPr marL="342900" indent="-342900">
              <a:buFont typeface="Arial" panose="020B0604020202020204" pitchFamily="34" charset="0"/>
              <a:buChar char="•"/>
            </a:pPr>
            <a:r>
              <a:rPr lang="en-US" sz="1700" dirty="0" err="1"/>
              <a:t>Poage</a:t>
            </a:r>
            <a:r>
              <a:rPr lang="en-US" sz="1700" dirty="0"/>
              <a:t> park needs more maintenance. </a:t>
            </a:r>
          </a:p>
          <a:p>
            <a:pPr marL="342900" indent="-342900">
              <a:buFont typeface="Arial" panose="020B0604020202020204" pitchFamily="34" charset="0"/>
              <a:buChar char="•"/>
            </a:pPr>
            <a:r>
              <a:rPr lang="en-US" sz="1700" dirty="0"/>
              <a:t>Expand housing replacement program </a:t>
            </a:r>
          </a:p>
          <a:p>
            <a:pPr marL="342900" indent="-342900">
              <a:buFont typeface="Arial" panose="020B0604020202020204" pitchFamily="34" charset="0"/>
              <a:buChar char="•"/>
            </a:pPr>
            <a:r>
              <a:rPr lang="en-US" sz="1700" dirty="0"/>
              <a:t>I love seeing neat, new houses replacing old, condemned ones. This is an important process in cities as historic as La Crosse</a:t>
            </a:r>
          </a:p>
          <a:p>
            <a:pPr marL="342900" indent="-342900">
              <a:buFont typeface="Arial" panose="020B0604020202020204" pitchFamily="34" charset="0"/>
              <a:buChar char="•"/>
            </a:pPr>
            <a:r>
              <a:rPr lang="en-US" sz="1700" dirty="0"/>
              <a:t>Powell Park lacks shade and playground equipment is not toddler friendly at </a:t>
            </a:r>
            <a:r>
              <a:rPr lang="en-US" sz="1700" dirty="0" err="1"/>
              <a:t>Poage</a:t>
            </a:r>
            <a:r>
              <a:rPr lang="en-US" sz="1700" dirty="0"/>
              <a:t> </a:t>
            </a:r>
          </a:p>
          <a:p>
            <a:pPr marL="342900" indent="-342900">
              <a:buFont typeface="Arial" panose="020B0604020202020204" pitchFamily="34" charset="0"/>
              <a:buChar char="•"/>
            </a:pPr>
            <a:r>
              <a:rPr lang="en-US" sz="1700" dirty="0"/>
              <a:t>Better dog parks and more of them </a:t>
            </a:r>
          </a:p>
          <a:p>
            <a:pPr marL="342900" indent="-342900">
              <a:buFont typeface="Arial" panose="020B0604020202020204" pitchFamily="34" charset="0"/>
              <a:buChar char="•"/>
            </a:pPr>
            <a:r>
              <a:rPr lang="en-US" sz="1700" dirty="0"/>
              <a:t>Expand La Crosse Promise to Northside of La Crosse </a:t>
            </a:r>
          </a:p>
        </p:txBody>
      </p:sp>
    </p:spTree>
    <p:extLst>
      <p:ext uri="{BB962C8B-B14F-4D97-AF65-F5344CB8AC3E}">
        <p14:creationId xmlns:p14="http://schemas.microsoft.com/office/powerpoint/2010/main" val="4198472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Comments on funded projects </a:t>
            </a:r>
            <a:endParaRPr sz="2800" b="0" i="0" u="none" strike="noStrike" cap="none" dirty="0">
              <a:solidFill>
                <a:schemeClr val="lt1"/>
              </a:solidFill>
              <a:latin typeface="Gill Sans"/>
              <a:ea typeface="Gill Sans"/>
              <a:cs typeface="Gill Sans"/>
              <a:sym typeface="Gill Sans"/>
            </a:endParaRPr>
          </a:p>
        </p:txBody>
      </p:sp>
      <p:sp>
        <p:nvSpPr>
          <p:cNvPr id="5" name="TextBox 4">
            <a:extLst>
              <a:ext uri="{FF2B5EF4-FFF2-40B4-BE49-F238E27FC236}">
                <a16:creationId xmlns:a16="http://schemas.microsoft.com/office/drawing/2014/main" id="{F72409F5-E241-43DB-9453-ED73D823A23E}"/>
              </a:ext>
            </a:extLst>
          </p:cNvPr>
          <p:cNvSpPr txBox="1"/>
          <p:nvPr/>
        </p:nvSpPr>
        <p:spPr>
          <a:xfrm>
            <a:off x="347411" y="1410886"/>
            <a:ext cx="8692894" cy="4524315"/>
          </a:xfrm>
          <a:prstGeom prst="rect">
            <a:avLst/>
          </a:prstGeom>
          <a:noFill/>
        </p:spPr>
        <p:txBody>
          <a:bodyPr wrap="square" rtlCol="0">
            <a:spAutoFit/>
          </a:bodyPr>
          <a:lstStyle/>
          <a:p>
            <a:pPr marL="342900" indent="-342900">
              <a:buFont typeface="Arial" panose="020B0604020202020204" pitchFamily="34" charset="0"/>
              <a:buChar char="•"/>
            </a:pPr>
            <a:r>
              <a:rPr lang="en-US" sz="1800" dirty="0"/>
              <a:t>There is an inadequate supply of affordable housing (1111)</a:t>
            </a:r>
          </a:p>
          <a:p>
            <a:pPr marL="342900" indent="-342900">
              <a:buFont typeface="Arial" panose="020B0604020202020204" pitchFamily="34" charset="0"/>
              <a:buChar char="•"/>
            </a:pPr>
            <a:r>
              <a:rPr lang="en-US" sz="1800" b="1" dirty="0"/>
              <a:t>Homeless problem is serious, better supports for homeless </a:t>
            </a:r>
            <a:endParaRPr lang="en-US" sz="1800" dirty="0"/>
          </a:p>
          <a:p>
            <a:pPr marL="342900" indent="-342900">
              <a:buFont typeface="Arial" panose="020B0604020202020204" pitchFamily="34" charset="0"/>
              <a:buChar char="•"/>
            </a:pPr>
            <a:r>
              <a:rPr lang="en-US" sz="1800" dirty="0"/>
              <a:t>Support for mental health and addiction issues </a:t>
            </a:r>
          </a:p>
          <a:p>
            <a:pPr marL="342900" indent="-342900">
              <a:buFont typeface="Arial" panose="020B0604020202020204" pitchFamily="34" charset="0"/>
              <a:buChar char="•"/>
            </a:pPr>
            <a:r>
              <a:rPr lang="en-US" sz="1800" dirty="0"/>
              <a:t>I am concerned when the homeless are housed, the housing is very poor quality with bedbugs and roaches</a:t>
            </a:r>
          </a:p>
          <a:p>
            <a:pPr marL="342900" indent="-342900">
              <a:buFont typeface="Arial" panose="020B0604020202020204" pitchFamily="34" charset="0"/>
              <a:buChar char="•"/>
            </a:pPr>
            <a:r>
              <a:rPr lang="en-US" sz="1800" dirty="0" err="1"/>
              <a:t>Couleecap</a:t>
            </a:r>
            <a:r>
              <a:rPr lang="en-US" sz="1800" dirty="0"/>
              <a:t> is excellent, Catholic Charities is understaffed and the leadership has been unresponsive to requests of volunteers like me. </a:t>
            </a:r>
          </a:p>
          <a:p>
            <a:pPr marL="342900" indent="-342900">
              <a:buFont typeface="Arial" panose="020B0604020202020204" pitchFamily="34" charset="0"/>
              <a:buChar char="•"/>
            </a:pPr>
            <a:r>
              <a:rPr lang="en-US" sz="1800" dirty="0"/>
              <a:t>Wonderful to see the City government partner with non-profits </a:t>
            </a:r>
          </a:p>
          <a:p>
            <a:pPr marL="342900" indent="-342900">
              <a:buFont typeface="Arial" panose="020B0604020202020204" pitchFamily="34" charset="0"/>
              <a:buChar char="•"/>
            </a:pPr>
            <a:r>
              <a:rPr lang="en-US" sz="1800" dirty="0"/>
              <a:t>La Crosse recognizes the needs and responds appropriately </a:t>
            </a:r>
          </a:p>
          <a:p>
            <a:pPr marL="342900" indent="-342900">
              <a:buFont typeface="Arial" panose="020B0604020202020204" pitchFamily="34" charset="0"/>
              <a:buChar char="•"/>
            </a:pPr>
            <a:r>
              <a:rPr lang="en-US" sz="1800" dirty="0"/>
              <a:t> Bring back Myrick Park </a:t>
            </a:r>
          </a:p>
          <a:p>
            <a:pPr marL="342900" indent="-342900">
              <a:buFont typeface="Arial" panose="020B0604020202020204" pitchFamily="34" charset="0"/>
              <a:buChar char="•"/>
            </a:pPr>
            <a:r>
              <a:rPr lang="en-US" sz="1800" dirty="0"/>
              <a:t>I hope that programs to support the homeless are successful. We’ve experienced a meth house in our neighborhood. The tenant as supported by a program. Can there be another component to the program? </a:t>
            </a:r>
          </a:p>
          <a:p>
            <a:pPr marL="342900" indent="-342900">
              <a:buFont typeface="Arial" panose="020B0604020202020204" pitchFamily="34" charset="0"/>
              <a:buChar char="•"/>
            </a:pPr>
            <a:r>
              <a:rPr lang="en-US" sz="1800" dirty="0"/>
              <a:t>Mediation for neighbors – territorial disputes </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sz="1800" dirty="0"/>
          </a:p>
        </p:txBody>
      </p:sp>
    </p:spTree>
    <p:extLst>
      <p:ext uri="{BB962C8B-B14F-4D97-AF65-F5344CB8AC3E}">
        <p14:creationId xmlns:p14="http://schemas.microsoft.com/office/powerpoint/2010/main" val="1069229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dirty="0">
                <a:solidFill>
                  <a:schemeClr val="lt1"/>
                </a:solidFill>
                <a:latin typeface="Gill Sans"/>
                <a:ea typeface="Gill Sans"/>
                <a:cs typeface="Gill Sans"/>
                <a:sym typeface="Gill Sans"/>
              </a:rPr>
              <a:t>Programs that meet City’s homeownership needs </a:t>
            </a:r>
            <a:endParaRPr sz="2800" b="0" i="0" u="none" strike="noStrike" cap="none" dirty="0">
              <a:solidFill>
                <a:schemeClr val="lt1"/>
              </a:solidFill>
              <a:latin typeface="Gill Sans"/>
              <a:ea typeface="Gill Sans"/>
              <a:cs typeface="Gill Sans"/>
              <a:sym typeface="Gill Sans"/>
            </a:endParaRPr>
          </a:p>
        </p:txBody>
      </p:sp>
      <p:sp>
        <p:nvSpPr>
          <p:cNvPr id="3" name="TextBox 2">
            <a:extLst>
              <a:ext uri="{FF2B5EF4-FFF2-40B4-BE49-F238E27FC236}">
                <a16:creationId xmlns:a16="http://schemas.microsoft.com/office/drawing/2014/main" id="{71BAB179-C0FA-4C7A-B6C0-C4D0E19F048D}"/>
              </a:ext>
            </a:extLst>
          </p:cNvPr>
          <p:cNvSpPr txBox="1"/>
          <p:nvPr/>
        </p:nvSpPr>
        <p:spPr>
          <a:xfrm>
            <a:off x="612744" y="6170507"/>
            <a:ext cx="8531256" cy="307777"/>
          </a:xfrm>
          <a:prstGeom prst="rect">
            <a:avLst/>
          </a:prstGeom>
          <a:noFill/>
        </p:spPr>
        <p:txBody>
          <a:bodyPr wrap="square" rtlCol="0">
            <a:spAutoFit/>
          </a:bodyPr>
          <a:lstStyle/>
          <a:p>
            <a:r>
              <a:rPr lang="en-US" b="1" dirty="0"/>
              <a:t>Programs to address poor housing quality more important for this neighborhood than others </a:t>
            </a:r>
          </a:p>
        </p:txBody>
      </p:sp>
      <p:pic>
        <p:nvPicPr>
          <p:cNvPr id="4" name="Picture 3">
            <a:extLst>
              <a:ext uri="{FF2B5EF4-FFF2-40B4-BE49-F238E27FC236}">
                <a16:creationId xmlns:a16="http://schemas.microsoft.com/office/drawing/2014/main" id="{644C4567-C698-449E-9D89-A3F4DBC504D7}"/>
              </a:ext>
            </a:extLst>
          </p:cNvPr>
          <p:cNvPicPr>
            <a:picLocks noChangeAspect="1"/>
          </p:cNvPicPr>
          <p:nvPr/>
        </p:nvPicPr>
        <p:blipFill rotWithShape="1">
          <a:blip r:embed="rId3"/>
          <a:srcRect t="3189" b="3342"/>
          <a:stretch/>
        </p:blipFill>
        <p:spPr>
          <a:xfrm>
            <a:off x="0" y="943811"/>
            <a:ext cx="9117096" cy="5319759"/>
          </a:xfrm>
          <a:prstGeom prst="rect">
            <a:avLst/>
          </a:prstGeom>
        </p:spPr>
      </p:pic>
    </p:spTree>
    <p:extLst>
      <p:ext uri="{BB962C8B-B14F-4D97-AF65-F5344CB8AC3E}">
        <p14:creationId xmlns:p14="http://schemas.microsoft.com/office/powerpoint/2010/main" val="2675760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4" name="Picture 3">
            <a:extLst>
              <a:ext uri="{FF2B5EF4-FFF2-40B4-BE49-F238E27FC236}">
                <a16:creationId xmlns:a16="http://schemas.microsoft.com/office/drawing/2014/main" id="{EC7A95CB-955B-4AFA-87CD-415DC38C870D}"/>
              </a:ext>
            </a:extLst>
          </p:cNvPr>
          <p:cNvPicPr>
            <a:picLocks noChangeAspect="1"/>
          </p:cNvPicPr>
          <p:nvPr/>
        </p:nvPicPr>
        <p:blipFill>
          <a:blip r:embed="rId3"/>
          <a:stretch>
            <a:fillRect/>
          </a:stretch>
        </p:blipFill>
        <p:spPr>
          <a:xfrm>
            <a:off x="451104" y="793036"/>
            <a:ext cx="7948177" cy="6029652"/>
          </a:xfrm>
          <a:prstGeom prst="rect">
            <a:avLst/>
          </a:prstGeom>
        </p:spPr>
      </p:pic>
      <p:sp>
        <p:nvSpPr>
          <p:cNvPr id="145" name="Google Shape;145;p3"/>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3"/>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3"/>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Who took the survey- Age  </a:t>
            </a:r>
            <a:endParaRPr sz="2800" b="0" i="0" u="none" strike="noStrike" cap="none" dirty="0">
              <a:solidFill>
                <a:schemeClr val="lt1"/>
              </a:solidFill>
              <a:latin typeface="Gill Sans"/>
              <a:ea typeface="Gill Sans"/>
              <a:cs typeface="Gill Sans"/>
              <a:sym typeface="Gill Sans"/>
            </a:endParaRPr>
          </a:p>
        </p:txBody>
      </p:sp>
      <p:sp>
        <p:nvSpPr>
          <p:cNvPr id="3" name="TextBox 2">
            <a:extLst>
              <a:ext uri="{FF2B5EF4-FFF2-40B4-BE49-F238E27FC236}">
                <a16:creationId xmlns:a16="http://schemas.microsoft.com/office/drawing/2014/main" id="{9A57E6F6-658F-489E-9013-B3CFF7850A1D}"/>
              </a:ext>
            </a:extLst>
          </p:cNvPr>
          <p:cNvSpPr txBox="1"/>
          <p:nvPr/>
        </p:nvSpPr>
        <p:spPr>
          <a:xfrm>
            <a:off x="5344419" y="4130439"/>
            <a:ext cx="4636655" cy="523220"/>
          </a:xfrm>
          <a:prstGeom prst="rect">
            <a:avLst/>
          </a:prstGeom>
          <a:noFill/>
        </p:spPr>
        <p:txBody>
          <a:bodyPr wrap="square" rtlCol="0">
            <a:spAutoFit/>
          </a:bodyPr>
          <a:lstStyle/>
          <a:p>
            <a:r>
              <a:rPr lang="en-US" sz="2800" b="1" dirty="0">
                <a:latin typeface="Gill Sans" panose="020B0604020202020204" charset="0"/>
              </a:rPr>
              <a:t>234 Survey Takers </a:t>
            </a:r>
          </a:p>
        </p:txBody>
      </p:sp>
    </p:spTree>
    <p:extLst>
      <p:ext uri="{BB962C8B-B14F-4D97-AF65-F5344CB8AC3E}">
        <p14:creationId xmlns:p14="http://schemas.microsoft.com/office/powerpoint/2010/main" val="2063403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dirty="0">
                <a:solidFill>
                  <a:schemeClr val="lt1"/>
                </a:solidFill>
                <a:latin typeface="Gill Sans"/>
                <a:ea typeface="Gill Sans"/>
                <a:cs typeface="Gill Sans"/>
                <a:sym typeface="Gill Sans"/>
              </a:rPr>
              <a:t>Programs that meet City’s rental needs </a:t>
            </a:r>
            <a:endParaRPr sz="2800" b="0" i="0" u="none" strike="noStrike" cap="none" dirty="0">
              <a:solidFill>
                <a:schemeClr val="lt1"/>
              </a:solidFill>
              <a:latin typeface="Gill Sans"/>
              <a:ea typeface="Gill Sans"/>
              <a:cs typeface="Gill Sans"/>
              <a:sym typeface="Gill Sans"/>
            </a:endParaRPr>
          </a:p>
        </p:txBody>
      </p:sp>
      <p:pic>
        <p:nvPicPr>
          <p:cNvPr id="2" name="Picture 1">
            <a:extLst>
              <a:ext uri="{FF2B5EF4-FFF2-40B4-BE49-F238E27FC236}">
                <a16:creationId xmlns:a16="http://schemas.microsoft.com/office/drawing/2014/main" id="{B39E8234-8CF5-42CF-94B2-1ACAF44DF439}"/>
              </a:ext>
            </a:extLst>
          </p:cNvPr>
          <p:cNvPicPr>
            <a:picLocks noChangeAspect="1"/>
          </p:cNvPicPr>
          <p:nvPr/>
        </p:nvPicPr>
        <p:blipFill rotWithShape="1">
          <a:blip r:embed="rId3"/>
          <a:srcRect r="9459" b="5593"/>
          <a:stretch/>
        </p:blipFill>
        <p:spPr>
          <a:xfrm>
            <a:off x="180084" y="902689"/>
            <a:ext cx="8783832" cy="5265326"/>
          </a:xfrm>
          <a:prstGeom prst="rect">
            <a:avLst/>
          </a:prstGeom>
        </p:spPr>
      </p:pic>
    </p:spTree>
    <p:extLst>
      <p:ext uri="{BB962C8B-B14F-4D97-AF65-F5344CB8AC3E}">
        <p14:creationId xmlns:p14="http://schemas.microsoft.com/office/powerpoint/2010/main" val="3808453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46959A-6C8B-47BA-BB94-5E07803BE7AF}"/>
              </a:ext>
            </a:extLst>
          </p:cNvPr>
          <p:cNvSpPr txBox="1"/>
          <p:nvPr/>
        </p:nvSpPr>
        <p:spPr>
          <a:xfrm>
            <a:off x="1218470" y="1826739"/>
            <a:ext cx="603316" cy="307777"/>
          </a:xfrm>
          <a:prstGeom prst="rect">
            <a:avLst/>
          </a:prstGeom>
          <a:noFill/>
        </p:spPr>
        <p:txBody>
          <a:bodyPr wrap="square" rtlCol="0">
            <a:spAutoFit/>
          </a:bodyPr>
          <a:lstStyle/>
          <a:p>
            <a:r>
              <a:rPr lang="en-US" b="1" dirty="0"/>
              <a:t>79% </a:t>
            </a:r>
          </a:p>
        </p:txBody>
      </p:sp>
      <p:sp>
        <p:nvSpPr>
          <p:cNvPr id="5" name="TextBox 4">
            <a:extLst>
              <a:ext uri="{FF2B5EF4-FFF2-40B4-BE49-F238E27FC236}">
                <a16:creationId xmlns:a16="http://schemas.microsoft.com/office/drawing/2014/main" id="{A16D3703-5371-4DBF-A51B-B87D67FBB8AD}"/>
              </a:ext>
            </a:extLst>
          </p:cNvPr>
          <p:cNvSpPr txBox="1"/>
          <p:nvPr/>
        </p:nvSpPr>
        <p:spPr>
          <a:xfrm>
            <a:off x="2119439" y="1826739"/>
            <a:ext cx="603316" cy="307777"/>
          </a:xfrm>
          <a:prstGeom prst="rect">
            <a:avLst/>
          </a:prstGeom>
          <a:noFill/>
        </p:spPr>
        <p:txBody>
          <a:bodyPr wrap="square" rtlCol="0">
            <a:spAutoFit/>
          </a:bodyPr>
          <a:lstStyle/>
          <a:p>
            <a:r>
              <a:rPr lang="en-US" b="1" dirty="0"/>
              <a:t>55% </a:t>
            </a:r>
          </a:p>
        </p:txBody>
      </p:sp>
      <p:sp>
        <p:nvSpPr>
          <p:cNvPr id="6" name="TextBox 5">
            <a:extLst>
              <a:ext uri="{FF2B5EF4-FFF2-40B4-BE49-F238E27FC236}">
                <a16:creationId xmlns:a16="http://schemas.microsoft.com/office/drawing/2014/main" id="{2F4EB67D-4E9A-4A4A-BAE9-34345A37F235}"/>
              </a:ext>
            </a:extLst>
          </p:cNvPr>
          <p:cNvSpPr txBox="1"/>
          <p:nvPr/>
        </p:nvSpPr>
        <p:spPr>
          <a:xfrm>
            <a:off x="3813926" y="1698492"/>
            <a:ext cx="603316" cy="307777"/>
          </a:xfrm>
          <a:prstGeom prst="rect">
            <a:avLst/>
          </a:prstGeom>
          <a:noFill/>
        </p:spPr>
        <p:txBody>
          <a:bodyPr wrap="square" rtlCol="0">
            <a:spAutoFit/>
          </a:bodyPr>
          <a:lstStyle/>
          <a:p>
            <a:r>
              <a:rPr lang="en-US" b="1" dirty="0"/>
              <a:t>49% </a:t>
            </a:r>
          </a:p>
        </p:txBody>
      </p:sp>
      <p:sp>
        <p:nvSpPr>
          <p:cNvPr id="7" name="TextBox 6">
            <a:extLst>
              <a:ext uri="{FF2B5EF4-FFF2-40B4-BE49-F238E27FC236}">
                <a16:creationId xmlns:a16="http://schemas.microsoft.com/office/drawing/2014/main" id="{14F5332D-C9C9-40ED-962C-03456DC6925E}"/>
              </a:ext>
            </a:extLst>
          </p:cNvPr>
          <p:cNvSpPr txBox="1"/>
          <p:nvPr/>
        </p:nvSpPr>
        <p:spPr>
          <a:xfrm>
            <a:off x="5557770" y="1614524"/>
            <a:ext cx="603316" cy="307777"/>
          </a:xfrm>
          <a:prstGeom prst="rect">
            <a:avLst/>
          </a:prstGeom>
          <a:noFill/>
        </p:spPr>
        <p:txBody>
          <a:bodyPr wrap="square" rtlCol="0">
            <a:spAutoFit/>
          </a:bodyPr>
          <a:lstStyle/>
          <a:p>
            <a:r>
              <a:rPr lang="en-US" b="1" dirty="0"/>
              <a:t>42% </a:t>
            </a:r>
          </a:p>
        </p:txBody>
      </p:sp>
      <p:sp>
        <p:nvSpPr>
          <p:cNvPr id="8" name="TextBox 7">
            <a:extLst>
              <a:ext uri="{FF2B5EF4-FFF2-40B4-BE49-F238E27FC236}">
                <a16:creationId xmlns:a16="http://schemas.microsoft.com/office/drawing/2014/main" id="{24502F70-9554-4ACE-BEC9-B446B3DE3399}"/>
              </a:ext>
            </a:extLst>
          </p:cNvPr>
          <p:cNvSpPr txBox="1"/>
          <p:nvPr/>
        </p:nvSpPr>
        <p:spPr>
          <a:xfrm>
            <a:off x="7322214" y="1672850"/>
            <a:ext cx="603316" cy="307777"/>
          </a:xfrm>
          <a:prstGeom prst="rect">
            <a:avLst/>
          </a:prstGeom>
          <a:noFill/>
        </p:spPr>
        <p:txBody>
          <a:bodyPr wrap="square" rtlCol="0">
            <a:spAutoFit/>
          </a:bodyPr>
          <a:lstStyle/>
          <a:p>
            <a:r>
              <a:rPr lang="en-US" b="1" dirty="0"/>
              <a:t>41% </a:t>
            </a:r>
          </a:p>
        </p:txBody>
      </p:sp>
      <p:sp>
        <p:nvSpPr>
          <p:cNvPr id="10" name="Google Shape;158;p4">
            <a:extLst>
              <a:ext uri="{FF2B5EF4-FFF2-40B4-BE49-F238E27FC236}">
                <a16:creationId xmlns:a16="http://schemas.microsoft.com/office/drawing/2014/main" id="{520B1BDC-7917-45B7-A2DC-31F1E8D6C728}"/>
              </a:ext>
            </a:extLst>
          </p:cNvPr>
          <p:cNvSpPr txBox="1"/>
          <p:nvPr/>
        </p:nvSpPr>
        <p:spPr>
          <a:xfrm>
            <a:off x="799854" y="-22691"/>
            <a:ext cx="8065639" cy="822158"/>
          </a:xfrm>
          <a:prstGeom prst="rect">
            <a:avLst/>
          </a:prstGeom>
          <a:noFill/>
          <a:ln>
            <a:noFill/>
          </a:ln>
        </p:spPr>
        <p:txBody>
          <a:bodyPr spcFirstLastPara="1" wrap="square" lIns="91425" tIns="45700" rIns="91425" bIns="45700" anchor="ctr" anchorCtr="0">
            <a:normAutofit fontScale="92500"/>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tx1"/>
                </a:solidFill>
                <a:latin typeface="Gill Sans"/>
                <a:ea typeface="Gill Sans"/>
                <a:cs typeface="Gill Sans"/>
                <a:sym typeface="Gill Sans"/>
              </a:rPr>
              <a:t>How important are the following capital improvements?  </a:t>
            </a:r>
            <a:endParaRPr sz="2800" b="0" i="0" u="none" strike="noStrike" cap="none" dirty="0">
              <a:solidFill>
                <a:schemeClr val="lt1"/>
              </a:solidFill>
              <a:latin typeface="Gill Sans"/>
              <a:ea typeface="Gill Sans"/>
              <a:cs typeface="Gill Sans"/>
              <a:sym typeface="Gill Sans"/>
            </a:endParaRPr>
          </a:p>
        </p:txBody>
      </p:sp>
      <p:sp>
        <p:nvSpPr>
          <p:cNvPr id="11" name="TextBox 10">
            <a:extLst>
              <a:ext uri="{FF2B5EF4-FFF2-40B4-BE49-F238E27FC236}">
                <a16:creationId xmlns:a16="http://schemas.microsoft.com/office/drawing/2014/main" id="{4DE146EF-6452-4FED-95BC-77ABE88BB3B0}"/>
              </a:ext>
            </a:extLst>
          </p:cNvPr>
          <p:cNvSpPr txBox="1"/>
          <p:nvPr/>
        </p:nvSpPr>
        <p:spPr>
          <a:xfrm>
            <a:off x="2973981" y="1768412"/>
            <a:ext cx="603316" cy="307777"/>
          </a:xfrm>
          <a:prstGeom prst="rect">
            <a:avLst/>
          </a:prstGeom>
          <a:noFill/>
        </p:spPr>
        <p:txBody>
          <a:bodyPr wrap="square" rtlCol="0">
            <a:spAutoFit/>
          </a:bodyPr>
          <a:lstStyle/>
          <a:p>
            <a:r>
              <a:rPr lang="en-US" b="1" dirty="0"/>
              <a:t>55% </a:t>
            </a:r>
          </a:p>
        </p:txBody>
      </p:sp>
      <p:sp>
        <p:nvSpPr>
          <p:cNvPr id="13" name="TextBox 12">
            <a:extLst>
              <a:ext uri="{FF2B5EF4-FFF2-40B4-BE49-F238E27FC236}">
                <a16:creationId xmlns:a16="http://schemas.microsoft.com/office/drawing/2014/main" id="{3E29AFCD-7FCA-4CB6-B793-54B0C2740097}"/>
              </a:ext>
            </a:extLst>
          </p:cNvPr>
          <p:cNvSpPr txBox="1"/>
          <p:nvPr/>
        </p:nvSpPr>
        <p:spPr>
          <a:xfrm>
            <a:off x="4668468" y="1642143"/>
            <a:ext cx="603316" cy="307777"/>
          </a:xfrm>
          <a:prstGeom prst="rect">
            <a:avLst/>
          </a:prstGeom>
          <a:noFill/>
        </p:spPr>
        <p:txBody>
          <a:bodyPr wrap="square" rtlCol="0">
            <a:spAutoFit/>
          </a:bodyPr>
          <a:lstStyle/>
          <a:p>
            <a:r>
              <a:rPr lang="en-US" b="1" dirty="0"/>
              <a:t>47% </a:t>
            </a:r>
          </a:p>
        </p:txBody>
      </p:sp>
      <p:sp>
        <p:nvSpPr>
          <p:cNvPr id="14" name="TextBox 13">
            <a:extLst>
              <a:ext uri="{FF2B5EF4-FFF2-40B4-BE49-F238E27FC236}">
                <a16:creationId xmlns:a16="http://schemas.microsoft.com/office/drawing/2014/main" id="{56899148-A6D4-40AB-B6E4-5B57D594FA4C}"/>
              </a:ext>
            </a:extLst>
          </p:cNvPr>
          <p:cNvSpPr txBox="1"/>
          <p:nvPr/>
        </p:nvSpPr>
        <p:spPr>
          <a:xfrm>
            <a:off x="6503984" y="1614524"/>
            <a:ext cx="603316" cy="307777"/>
          </a:xfrm>
          <a:prstGeom prst="rect">
            <a:avLst/>
          </a:prstGeom>
          <a:noFill/>
        </p:spPr>
        <p:txBody>
          <a:bodyPr wrap="square" rtlCol="0">
            <a:spAutoFit/>
          </a:bodyPr>
          <a:lstStyle/>
          <a:p>
            <a:r>
              <a:rPr lang="en-US" b="1" dirty="0"/>
              <a:t>42% </a:t>
            </a:r>
          </a:p>
        </p:txBody>
      </p:sp>
      <p:sp>
        <p:nvSpPr>
          <p:cNvPr id="15" name="TextBox 14">
            <a:extLst>
              <a:ext uri="{FF2B5EF4-FFF2-40B4-BE49-F238E27FC236}">
                <a16:creationId xmlns:a16="http://schemas.microsoft.com/office/drawing/2014/main" id="{37934867-6590-462B-B731-BE8390FEC679}"/>
              </a:ext>
            </a:extLst>
          </p:cNvPr>
          <p:cNvSpPr txBox="1"/>
          <p:nvPr/>
        </p:nvSpPr>
        <p:spPr>
          <a:xfrm>
            <a:off x="8140444" y="1614523"/>
            <a:ext cx="603316" cy="307777"/>
          </a:xfrm>
          <a:prstGeom prst="rect">
            <a:avLst/>
          </a:prstGeom>
          <a:noFill/>
        </p:spPr>
        <p:txBody>
          <a:bodyPr wrap="square" rtlCol="0">
            <a:spAutoFit/>
          </a:bodyPr>
          <a:lstStyle/>
          <a:p>
            <a:r>
              <a:rPr lang="en-US" b="1" dirty="0"/>
              <a:t>32% </a:t>
            </a:r>
          </a:p>
        </p:txBody>
      </p:sp>
      <p:sp>
        <p:nvSpPr>
          <p:cNvPr id="16" name="TextBox 15">
            <a:extLst>
              <a:ext uri="{FF2B5EF4-FFF2-40B4-BE49-F238E27FC236}">
                <a16:creationId xmlns:a16="http://schemas.microsoft.com/office/drawing/2014/main" id="{2E72F15F-93E8-4017-AEF3-90D3B5239245}"/>
              </a:ext>
            </a:extLst>
          </p:cNvPr>
          <p:cNvSpPr txBox="1"/>
          <p:nvPr/>
        </p:nvSpPr>
        <p:spPr>
          <a:xfrm>
            <a:off x="322694" y="5934236"/>
            <a:ext cx="8503500" cy="338554"/>
          </a:xfrm>
          <a:prstGeom prst="rect">
            <a:avLst/>
          </a:prstGeom>
          <a:solidFill>
            <a:schemeClr val="bg1"/>
          </a:solidFill>
        </p:spPr>
        <p:txBody>
          <a:bodyPr wrap="square" rtlCol="0">
            <a:spAutoFit/>
          </a:bodyPr>
          <a:lstStyle/>
          <a:p>
            <a:r>
              <a:rPr lang="en-US" sz="1600" dirty="0"/>
              <a:t>Bicycle and pedestrian improvements rank higher, recreational facilities ranked low</a:t>
            </a:r>
          </a:p>
        </p:txBody>
      </p:sp>
      <p:pic>
        <p:nvPicPr>
          <p:cNvPr id="4" name="Picture 3">
            <a:extLst>
              <a:ext uri="{FF2B5EF4-FFF2-40B4-BE49-F238E27FC236}">
                <a16:creationId xmlns:a16="http://schemas.microsoft.com/office/drawing/2014/main" id="{746BBE46-9CE6-4EDD-917D-B31FEB29B8B4}"/>
              </a:ext>
            </a:extLst>
          </p:cNvPr>
          <p:cNvPicPr>
            <a:picLocks noChangeAspect="1"/>
          </p:cNvPicPr>
          <p:nvPr/>
        </p:nvPicPr>
        <p:blipFill>
          <a:blip r:embed="rId3"/>
          <a:stretch>
            <a:fillRect/>
          </a:stretch>
        </p:blipFill>
        <p:spPr>
          <a:xfrm>
            <a:off x="84097" y="775245"/>
            <a:ext cx="8975806" cy="5158991"/>
          </a:xfrm>
          <a:prstGeom prst="rect">
            <a:avLst/>
          </a:prstGeom>
        </p:spPr>
      </p:pic>
    </p:spTree>
    <p:extLst>
      <p:ext uri="{BB962C8B-B14F-4D97-AF65-F5344CB8AC3E}">
        <p14:creationId xmlns:p14="http://schemas.microsoft.com/office/powerpoint/2010/main" val="25208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Overall (% very important) </a:t>
            </a:r>
            <a:endParaRPr sz="2800" b="0" i="0" u="none" strike="noStrike" cap="none" dirty="0">
              <a:solidFill>
                <a:schemeClr val="lt1"/>
              </a:solidFill>
              <a:latin typeface="Gill Sans"/>
              <a:ea typeface="Gill Sans"/>
              <a:cs typeface="Gill Sans"/>
              <a:sym typeface="Gill Sans"/>
            </a:endParaRPr>
          </a:p>
        </p:txBody>
      </p:sp>
      <p:sp>
        <p:nvSpPr>
          <p:cNvPr id="5" name="TextBox 4">
            <a:extLst>
              <a:ext uri="{FF2B5EF4-FFF2-40B4-BE49-F238E27FC236}">
                <a16:creationId xmlns:a16="http://schemas.microsoft.com/office/drawing/2014/main" id="{F72409F5-E241-43DB-9453-ED73D823A23E}"/>
              </a:ext>
            </a:extLst>
          </p:cNvPr>
          <p:cNvSpPr txBox="1"/>
          <p:nvPr/>
        </p:nvSpPr>
        <p:spPr>
          <a:xfrm>
            <a:off x="366266" y="1019084"/>
            <a:ext cx="8551492" cy="5386090"/>
          </a:xfrm>
          <a:prstGeom prst="rect">
            <a:avLst/>
          </a:prstGeom>
          <a:noFill/>
        </p:spPr>
        <p:txBody>
          <a:bodyPr wrap="square" rtlCol="0">
            <a:spAutoFit/>
          </a:bodyPr>
          <a:lstStyle/>
          <a:p>
            <a:pPr marL="342900" indent="-342900">
              <a:spcBef>
                <a:spcPts val="1200"/>
              </a:spcBef>
              <a:buFont typeface="+mj-lt"/>
              <a:buAutoNum type="arabicPeriod"/>
            </a:pPr>
            <a:r>
              <a:rPr lang="en-US" sz="2400" dirty="0"/>
              <a:t>Streets (73%) </a:t>
            </a:r>
          </a:p>
          <a:p>
            <a:pPr marL="342900" indent="-342900">
              <a:spcBef>
                <a:spcPts val="1200"/>
              </a:spcBef>
              <a:buFont typeface="+mj-lt"/>
              <a:buAutoNum type="arabicPeriod"/>
            </a:pPr>
            <a:r>
              <a:rPr lang="en-US" sz="2400" dirty="0"/>
              <a:t>Help for individuals to fix up their homes (62%)</a:t>
            </a:r>
          </a:p>
          <a:p>
            <a:pPr marL="342900" indent="-342900">
              <a:spcBef>
                <a:spcPts val="1200"/>
              </a:spcBef>
              <a:buFont typeface="+mj-lt"/>
              <a:buAutoNum type="arabicPeriod"/>
            </a:pPr>
            <a:r>
              <a:rPr lang="en-US" sz="2400" dirty="0"/>
              <a:t>Fixing up deteriorating rental properties (62%) </a:t>
            </a:r>
          </a:p>
          <a:p>
            <a:pPr marL="342900" indent="-342900">
              <a:spcBef>
                <a:spcPts val="1200"/>
              </a:spcBef>
              <a:buFont typeface="+mj-lt"/>
              <a:buAutoNum type="arabicPeriod"/>
            </a:pPr>
            <a:r>
              <a:rPr lang="en-US" sz="2400" dirty="0"/>
              <a:t>Stormwater/Flooding solutions (57%) </a:t>
            </a:r>
          </a:p>
          <a:p>
            <a:pPr marL="342900" indent="-342900">
              <a:spcBef>
                <a:spcPts val="1200"/>
              </a:spcBef>
              <a:buFont typeface="+mj-lt"/>
              <a:buAutoNum type="arabicPeriod"/>
            </a:pPr>
            <a:r>
              <a:rPr lang="en-US" sz="2400" dirty="0"/>
              <a:t>Replacement of in disrepair with new homes (57%) </a:t>
            </a:r>
          </a:p>
          <a:p>
            <a:pPr marL="342900" indent="-342900">
              <a:spcBef>
                <a:spcPts val="1200"/>
              </a:spcBef>
              <a:buFont typeface="+mj-lt"/>
              <a:buAutoNum type="arabicPeriod"/>
            </a:pPr>
            <a:r>
              <a:rPr lang="en-US" sz="2400" dirty="0"/>
              <a:t>More code enforcement (52%) </a:t>
            </a:r>
          </a:p>
          <a:p>
            <a:pPr marL="342900" indent="-342900">
              <a:spcBef>
                <a:spcPts val="1200"/>
              </a:spcBef>
              <a:buFont typeface="+mj-lt"/>
              <a:buAutoNum type="arabicPeriod"/>
            </a:pPr>
            <a:r>
              <a:rPr lang="en-US" sz="2400" dirty="0"/>
              <a:t>Permanent housing for people experiencing homelessness (51%) </a:t>
            </a:r>
          </a:p>
          <a:p>
            <a:pPr marL="342900" indent="-342900">
              <a:spcBef>
                <a:spcPts val="1200"/>
              </a:spcBef>
              <a:buFont typeface="+mj-lt"/>
              <a:buAutoNum type="arabicPeriod"/>
            </a:pPr>
            <a:r>
              <a:rPr lang="en-US" sz="2400" dirty="0"/>
              <a:t>Sidewalks (49%)  </a:t>
            </a:r>
          </a:p>
          <a:p>
            <a:pPr marL="342900" indent="-342900">
              <a:spcBef>
                <a:spcPts val="1200"/>
              </a:spcBef>
              <a:buFont typeface="+mj-lt"/>
              <a:buAutoNum type="arabicPeriod"/>
            </a:pPr>
            <a:r>
              <a:rPr lang="en-US" sz="2400" dirty="0"/>
              <a:t>Bicycle-pedestrian improvements (48%), lead hazards (48%)</a:t>
            </a:r>
          </a:p>
        </p:txBody>
      </p:sp>
    </p:spTree>
    <p:extLst>
      <p:ext uri="{BB962C8B-B14F-4D97-AF65-F5344CB8AC3E}">
        <p14:creationId xmlns:p14="http://schemas.microsoft.com/office/powerpoint/2010/main" val="260037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58;p4">
            <a:extLst>
              <a:ext uri="{FF2B5EF4-FFF2-40B4-BE49-F238E27FC236}">
                <a16:creationId xmlns:a16="http://schemas.microsoft.com/office/drawing/2014/main" id="{520B1BDC-7917-45B7-A2DC-31F1E8D6C728}"/>
              </a:ext>
            </a:extLst>
          </p:cNvPr>
          <p:cNvSpPr txBox="1"/>
          <p:nvPr/>
        </p:nvSpPr>
        <p:spPr>
          <a:xfrm>
            <a:off x="231525" y="318060"/>
            <a:ext cx="8512235" cy="822158"/>
          </a:xfrm>
          <a:prstGeom prst="rect">
            <a:avLst/>
          </a:prstGeom>
          <a:noFill/>
          <a:ln>
            <a:noFill/>
          </a:ln>
        </p:spPr>
        <p:txBody>
          <a:bodyPr spcFirstLastPara="1" wrap="square" lIns="91425" tIns="45700" rIns="91425" bIns="45700" anchor="ctr" anchorCtr="0">
            <a:normAutofit fontScale="92500"/>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tx1"/>
                </a:solidFill>
                <a:latin typeface="Gill Sans"/>
                <a:ea typeface="Gill Sans"/>
                <a:cs typeface="Gill Sans"/>
                <a:sym typeface="Gill Sans"/>
              </a:rPr>
              <a:t>How important are these Economic Development programs? </a:t>
            </a:r>
            <a:endParaRPr sz="2800" b="0" i="0" u="none" strike="noStrike" cap="none" dirty="0">
              <a:solidFill>
                <a:schemeClr val="lt1"/>
              </a:solidFill>
              <a:latin typeface="Gill Sans"/>
              <a:ea typeface="Gill Sans"/>
              <a:cs typeface="Gill Sans"/>
              <a:sym typeface="Gill Sans"/>
            </a:endParaRPr>
          </a:p>
        </p:txBody>
      </p:sp>
      <p:pic>
        <p:nvPicPr>
          <p:cNvPr id="2" name="Picture 1">
            <a:extLst>
              <a:ext uri="{FF2B5EF4-FFF2-40B4-BE49-F238E27FC236}">
                <a16:creationId xmlns:a16="http://schemas.microsoft.com/office/drawing/2014/main" id="{4E3F2BEC-806F-41EC-9F2B-37AA93C76C5C}"/>
              </a:ext>
            </a:extLst>
          </p:cNvPr>
          <p:cNvPicPr>
            <a:picLocks noChangeAspect="1"/>
          </p:cNvPicPr>
          <p:nvPr/>
        </p:nvPicPr>
        <p:blipFill>
          <a:blip r:embed="rId3"/>
          <a:stretch>
            <a:fillRect/>
          </a:stretch>
        </p:blipFill>
        <p:spPr>
          <a:xfrm>
            <a:off x="286138" y="943424"/>
            <a:ext cx="8626337" cy="5183999"/>
          </a:xfrm>
          <a:prstGeom prst="rect">
            <a:avLst/>
          </a:prstGeom>
        </p:spPr>
      </p:pic>
    </p:spTree>
    <p:extLst>
      <p:ext uri="{BB962C8B-B14F-4D97-AF65-F5344CB8AC3E}">
        <p14:creationId xmlns:p14="http://schemas.microsoft.com/office/powerpoint/2010/main" val="3770442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58;p4">
            <a:extLst>
              <a:ext uri="{FF2B5EF4-FFF2-40B4-BE49-F238E27FC236}">
                <a16:creationId xmlns:a16="http://schemas.microsoft.com/office/drawing/2014/main" id="{520B1BDC-7917-45B7-A2DC-31F1E8D6C728}"/>
              </a:ext>
            </a:extLst>
          </p:cNvPr>
          <p:cNvSpPr txBox="1"/>
          <p:nvPr/>
        </p:nvSpPr>
        <p:spPr>
          <a:xfrm>
            <a:off x="315882" y="42420"/>
            <a:ext cx="8512235"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tx1"/>
                </a:solidFill>
                <a:latin typeface="Gill Sans"/>
                <a:ea typeface="Gill Sans"/>
                <a:cs typeface="Gill Sans"/>
                <a:sym typeface="Gill Sans"/>
              </a:rPr>
              <a:t>Four (4) types of services that City should prioritize </a:t>
            </a:r>
            <a:endParaRPr sz="2800" b="0" i="0" u="none" strike="noStrike" cap="none" dirty="0">
              <a:solidFill>
                <a:schemeClr val="lt1"/>
              </a:solidFill>
              <a:latin typeface="Gill Sans"/>
              <a:ea typeface="Gill Sans"/>
              <a:cs typeface="Gill Sans"/>
              <a:sym typeface="Gill Sans"/>
            </a:endParaRPr>
          </a:p>
        </p:txBody>
      </p:sp>
      <p:pic>
        <p:nvPicPr>
          <p:cNvPr id="3" name="Picture 2">
            <a:extLst>
              <a:ext uri="{FF2B5EF4-FFF2-40B4-BE49-F238E27FC236}">
                <a16:creationId xmlns:a16="http://schemas.microsoft.com/office/drawing/2014/main" id="{79182EBE-BB93-434A-902E-76DE4EA84BD0}"/>
              </a:ext>
            </a:extLst>
          </p:cNvPr>
          <p:cNvPicPr>
            <a:picLocks noChangeAspect="1"/>
          </p:cNvPicPr>
          <p:nvPr/>
        </p:nvPicPr>
        <p:blipFill>
          <a:blip r:embed="rId3"/>
          <a:stretch>
            <a:fillRect/>
          </a:stretch>
        </p:blipFill>
        <p:spPr>
          <a:xfrm>
            <a:off x="473226" y="864578"/>
            <a:ext cx="8512235" cy="4043312"/>
          </a:xfrm>
          <a:prstGeom prst="rect">
            <a:avLst/>
          </a:prstGeom>
        </p:spPr>
      </p:pic>
    </p:spTree>
    <p:extLst>
      <p:ext uri="{BB962C8B-B14F-4D97-AF65-F5344CB8AC3E}">
        <p14:creationId xmlns:p14="http://schemas.microsoft.com/office/powerpoint/2010/main" val="3900798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58;p4">
            <a:extLst>
              <a:ext uri="{FF2B5EF4-FFF2-40B4-BE49-F238E27FC236}">
                <a16:creationId xmlns:a16="http://schemas.microsoft.com/office/drawing/2014/main" id="{520B1BDC-7917-45B7-A2DC-31F1E8D6C728}"/>
              </a:ext>
            </a:extLst>
          </p:cNvPr>
          <p:cNvSpPr txBox="1"/>
          <p:nvPr/>
        </p:nvSpPr>
        <p:spPr>
          <a:xfrm>
            <a:off x="631765" y="397385"/>
            <a:ext cx="8512235" cy="822158"/>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tx1"/>
                </a:solidFill>
                <a:latin typeface="Gill Sans"/>
                <a:ea typeface="Gill Sans"/>
                <a:cs typeface="Gill Sans"/>
                <a:sym typeface="Gill Sans"/>
              </a:rPr>
              <a:t>Would you support a strategy that targets resources to specific neighborhoods ? </a:t>
            </a:r>
            <a:endParaRPr sz="2800" b="0" i="0" u="none" strike="noStrike" cap="none" dirty="0">
              <a:solidFill>
                <a:schemeClr val="lt1"/>
              </a:solidFill>
              <a:latin typeface="Gill Sans"/>
              <a:ea typeface="Gill Sans"/>
              <a:cs typeface="Gill Sans"/>
              <a:sym typeface="Gill Sans"/>
            </a:endParaRPr>
          </a:p>
        </p:txBody>
      </p:sp>
      <p:pic>
        <p:nvPicPr>
          <p:cNvPr id="2" name="Picture 1">
            <a:extLst>
              <a:ext uri="{FF2B5EF4-FFF2-40B4-BE49-F238E27FC236}">
                <a16:creationId xmlns:a16="http://schemas.microsoft.com/office/drawing/2014/main" id="{54480AC9-5240-49C2-8AE1-9CB1A702CC0F}"/>
              </a:ext>
            </a:extLst>
          </p:cNvPr>
          <p:cNvPicPr>
            <a:picLocks noChangeAspect="1"/>
          </p:cNvPicPr>
          <p:nvPr/>
        </p:nvPicPr>
        <p:blipFill>
          <a:blip r:embed="rId3"/>
          <a:stretch>
            <a:fillRect/>
          </a:stretch>
        </p:blipFill>
        <p:spPr>
          <a:xfrm>
            <a:off x="1885575" y="1342091"/>
            <a:ext cx="5372850" cy="4515480"/>
          </a:xfrm>
          <a:prstGeom prst="rect">
            <a:avLst/>
          </a:prstGeom>
        </p:spPr>
      </p:pic>
    </p:spTree>
    <p:extLst>
      <p:ext uri="{BB962C8B-B14F-4D97-AF65-F5344CB8AC3E}">
        <p14:creationId xmlns:p14="http://schemas.microsoft.com/office/powerpoint/2010/main" val="3658867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8;p4">
            <a:extLst>
              <a:ext uri="{FF2B5EF4-FFF2-40B4-BE49-F238E27FC236}">
                <a16:creationId xmlns:a16="http://schemas.microsoft.com/office/drawing/2014/main" id="{BF740678-EE36-4EC0-A564-1F5BB7223D6C}"/>
              </a:ext>
            </a:extLst>
          </p:cNvPr>
          <p:cNvSpPr txBox="1"/>
          <p:nvPr/>
        </p:nvSpPr>
        <p:spPr>
          <a:xfrm>
            <a:off x="399731" y="127634"/>
            <a:ext cx="5485504"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1" i="0" u="none" strike="noStrike" cap="none" dirty="0">
                <a:solidFill>
                  <a:schemeClr val="tx1"/>
                </a:solidFill>
                <a:latin typeface="Gill Sans"/>
                <a:ea typeface="Gill Sans"/>
                <a:cs typeface="Gill Sans"/>
                <a:sym typeface="Gill Sans"/>
              </a:rPr>
              <a:t>Any final Comments?</a:t>
            </a:r>
            <a:r>
              <a:rPr lang="en-US" sz="2800" b="0" i="0" u="none" strike="noStrike" cap="none" dirty="0">
                <a:solidFill>
                  <a:schemeClr val="tx1"/>
                </a:solidFill>
                <a:latin typeface="Gill Sans"/>
                <a:ea typeface="Gill Sans"/>
                <a:cs typeface="Gill Sans"/>
                <a:sym typeface="Gill Sans"/>
              </a:rPr>
              <a:t> </a:t>
            </a:r>
            <a:endParaRPr sz="2800" b="0" i="0" u="none" strike="noStrike" cap="none" dirty="0">
              <a:solidFill>
                <a:schemeClr val="lt1"/>
              </a:solidFill>
              <a:latin typeface="Gill Sans"/>
              <a:ea typeface="Gill Sans"/>
              <a:cs typeface="Gill Sans"/>
              <a:sym typeface="Gill Sans"/>
            </a:endParaRPr>
          </a:p>
        </p:txBody>
      </p:sp>
      <p:sp>
        <p:nvSpPr>
          <p:cNvPr id="3" name="Google Shape;158;p4">
            <a:extLst>
              <a:ext uri="{FF2B5EF4-FFF2-40B4-BE49-F238E27FC236}">
                <a16:creationId xmlns:a16="http://schemas.microsoft.com/office/drawing/2014/main" id="{856FABFE-9AB7-45A1-94F3-8138DFC691D4}"/>
              </a:ext>
            </a:extLst>
          </p:cNvPr>
          <p:cNvSpPr txBox="1"/>
          <p:nvPr/>
        </p:nvSpPr>
        <p:spPr>
          <a:xfrm>
            <a:off x="277092" y="2520934"/>
            <a:ext cx="7887854" cy="822158"/>
          </a:xfrm>
          <a:prstGeom prst="rect">
            <a:avLst/>
          </a:prstGeom>
          <a:noFill/>
          <a:ln>
            <a:noFill/>
          </a:ln>
        </p:spPr>
        <p:txBody>
          <a:bodyPr spcFirstLastPara="1" wrap="square" lIns="91425" tIns="45700" rIns="91425" bIns="45700" anchor="ctr" anchorCtr="0">
            <a:noAutofit/>
          </a:bodyPr>
          <a:lstStyle/>
          <a:p>
            <a:pPr lvl="0">
              <a:buClr>
                <a:schemeClr val="lt1"/>
              </a:buClr>
              <a:buSzPts val="2800"/>
            </a:pPr>
            <a:endParaRPr sz="3500" b="0" i="0" u="none" strike="noStrike" cap="none" dirty="0">
              <a:solidFill>
                <a:schemeClr val="lt1"/>
              </a:solidFill>
              <a:latin typeface="Gill Sans"/>
              <a:ea typeface="Gill Sans"/>
              <a:cs typeface="Gill Sans"/>
              <a:sym typeface="Gill Sans"/>
            </a:endParaRPr>
          </a:p>
        </p:txBody>
      </p:sp>
      <p:sp>
        <p:nvSpPr>
          <p:cNvPr id="5" name="TextBox 4">
            <a:extLst>
              <a:ext uri="{FF2B5EF4-FFF2-40B4-BE49-F238E27FC236}">
                <a16:creationId xmlns:a16="http://schemas.microsoft.com/office/drawing/2014/main" id="{CA57C56E-605A-46D2-977E-F4850C6C28CD}"/>
              </a:ext>
            </a:extLst>
          </p:cNvPr>
          <p:cNvSpPr txBox="1"/>
          <p:nvPr/>
        </p:nvSpPr>
        <p:spPr>
          <a:xfrm>
            <a:off x="277092" y="674400"/>
            <a:ext cx="8707250" cy="5170646"/>
          </a:xfrm>
          <a:prstGeom prst="rect">
            <a:avLst/>
          </a:prstGeom>
          <a:noFill/>
        </p:spPr>
        <p:txBody>
          <a:bodyPr wrap="square" rtlCol="0">
            <a:spAutoFit/>
          </a:bodyPr>
          <a:lstStyle/>
          <a:p>
            <a:pPr marL="285750" indent="-285750">
              <a:buFont typeface="Arial" panose="020B0604020202020204" pitchFamily="34" charset="0"/>
              <a:buChar char="•"/>
            </a:pPr>
            <a:r>
              <a:rPr lang="en-US" sz="1600" dirty="0"/>
              <a:t>Hang in there, you are doing a great jobs</a:t>
            </a:r>
          </a:p>
          <a:p>
            <a:pPr marL="285750" indent="-285750">
              <a:buFont typeface="Arial" panose="020B0604020202020204" pitchFamily="34" charset="0"/>
              <a:buChar char="•"/>
            </a:pPr>
            <a:r>
              <a:rPr lang="en-US" sz="1600" dirty="0"/>
              <a:t>Demolish more homes and rebuild </a:t>
            </a:r>
          </a:p>
          <a:p>
            <a:pPr marL="285750" indent="-285750">
              <a:buFont typeface="Arial" panose="020B0604020202020204" pitchFamily="34" charset="0"/>
              <a:buChar char="•"/>
            </a:pPr>
            <a:r>
              <a:rPr lang="en-US" sz="1600" dirty="0"/>
              <a:t>Big wealth inequalities, funds should be directed towards people who need them (outside this neighborhood) </a:t>
            </a:r>
          </a:p>
          <a:p>
            <a:pPr marL="285750" indent="-285750">
              <a:buFont typeface="Arial" panose="020B0604020202020204" pitchFamily="34" charset="0"/>
              <a:buChar char="•"/>
            </a:pPr>
            <a:r>
              <a:rPr lang="en-US" sz="1600" dirty="0"/>
              <a:t>Focus on the homeless population </a:t>
            </a:r>
          </a:p>
          <a:p>
            <a:pPr marL="285750" indent="-285750">
              <a:buFont typeface="Arial" panose="020B0604020202020204" pitchFamily="34" charset="0"/>
              <a:buChar char="•"/>
            </a:pPr>
            <a:r>
              <a:rPr lang="en-US" dirty="0"/>
              <a:t>I am thankful for a city planning office that is forward-thinking and socially-conscience.</a:t>
            </a:r>
          </a:p>
          <a:p>
            <a:pPr marL="285750" indent="-285750">
              <a:buFont typeface="Arial" panose="020B0604020202020204" pitchFamily="34" charset="0"/>
              <a:buChar char="•"/>
            </a:pPr>
            <a:r>
              <a:rPr lang="en-US" sz="1600" dirty="0"/>
              <a:t>Not enough child care available and the cost is comparable to a mortgage </a:t>
            </a:r>
          </a:p>
          <a:p>
            <a:pPr marL="285750" indent="-285750">
              <a:buFont typeface="Arial" panose="020B0604020202020204" pitchFamily="34" charset="0"/>
              <a:buChar char="•"/>
            </a:pPr>
            <a:r>
              <a:rPr lang="en-US" sz="1600" dirty="0"/>
              <a:t>Assess all users, including tax exempt </a:t>
            </a:r>
            <a:r>
              <a:rPr lang="en-US" sz="1600" dirty="0" err="1"/>
              <a:t>insittutions</a:t>
            </a:r>
            <a:r>
              <a:rPr lang="en-US" sz="1600" dirty="0"/>
              <a:t>, for the services they use </a:t>
            </a:r>
          </a:p>
          <a:p>
            <a:pPr marL="285750" indent="-285750">
              <a:buFont typeface="Arial" panose="020B0604020202020204" pitchFamily="34" charset="0"/>
              <a:buChar char="•"/>
            </a:pPr>
            <a:r>
              <a:rPr lang="en-US" sz="1600" dirty="0"/>
              <a:t>Bring back a zoo with animals </a:t>
            </a:r>
          </a:p>
          <a:p>
            <a:pPr marL="285750" indent="-285750">
              <a:buFont typeface="Arial" panose="020B0604020202020204" pitchFamily="34" charset="0"/>
              <a:buChar char="•"/>
            </a:pPr>
            <a:r>
              <a:rPr lang="en-US" sz="1600" dirty="0"/>
              <a:t>Update Myrick Park </a:t>
            </a:r>
          </a:p>
          <a:p>
            <a:pPr marL="285750" indent="-285750">
              <a:buFont typeface="Arial" panose="020B0604020202020204" pitchFamily="34" charset="0"/>
              <a:buChar char="•"/>
            </a:pPr>
            <a:r>
              <a:rPr lang="en-US" sz="1600" dirty="0"/>
              <a:t>Need a performing arts concert hall </a:t>
            </a:r>
          </a:p>
          <a:p>
            <a:pPr marL="285750" indent="-285750">
              <a:buFont typeface="Arial" panose="020B0604020202020204" pitchFamily="34" charset="0"/>
              <a:buChar char="•"/>
            </a:pPr>
            <a:r>
              <a:rPr lang="en-US" sz="1600" dirty="0"/>
              <a:t>Moving our city in a goo </a:t>
            </a:r>
            <a:r>
              <a:rPr lang="en-US" sz="1600" dirty="0" err="1"/>
              <a:t>ddirection</a:t>
            </a:r>
            <a:r>
              <a:rPr lang="en-US" sz="1600" dirty="0"/>
              <a:t> </a:t>
            </a:r>
          </a:p>
          <a:p>
            <a:pPr marL="285750" indent="-285750">
              <a:buFont typeface="Arial" panose="020B0604020202020204" pitchFamily="34" charset="0"/>
              <a:buChar char="•"/>
            </a:pPr>
            <a:r>
              <a:rPr lang="en-US" dirty="0"/>
              <a:t>La Crosse is on a great path to being the envy of other cities of our size and facing similar challenges. Ignore the hate from people who long for a La Crosse that never was. Our history is depending on industries such as lumber. Brewing. Factories. They have come and gone. And we are still here. Reinventing ourselves yet again. Let’s put more attention on that.</a:t>
            </a:r>
          </a:p>
          <a:p>
            <a:pPr marL="285750" indent="-285750">
              <a:buFont typeface="Arial" panose="020B0604020202020204" pitchFamily="34" charset="0"/>
              <a:buChar char="•"/>
            </a:pPr>
            <a:r>
              <a:rPr lang="en-US" dirty="0"/>
              <a:t>Huge thank you to all of our police force who are working hard day in and day our to make our city safe. More support to them is always needed.</a:t>
            </a:r>
          </a:p>
          <a:p>
            <a:pPr marL="285750" indent="-285750">
              <a:buFont typeface="Arial" panose="020B0604020202020204" pitchFamily="34" charset="0"/>
              <a:buChar char="•"/>
            </a:pPr>
            <a:r>
              <a:rPr lang="en-US" dirty="0"/>
              <a:t>The city needs to invest in helping people experiencing homelessness, mental illness, and addiction. </a:t>
            </a:r>
          </a:p>
          <a:p>
            <a:pPr marL="285750" indent="-285750">
              <a:buFont typeface="Arial" panose="020B0604020202020204" pitchFamily="34" charset="0"/>
              <a:buChar char="•"/>
            </a:pPr>
            <a:r>
              <a:rPr lang="en-US" dirty="0"/>
              <a:t>Rising housing costs are an issue, and the high property tax rates. If anything can be done there, would be good. UWL salaries and public educator salaries have stagnated over the past 8 years, but attracting and keeping people in those jobs requires good housing and childcare and public schooling options.</a:t>
            </a:r>
            <a:endParaRPr lang="en-US" sz="1600" dirty="0"/>
          </a:p>
        </p:txBody>
      </p:sp>
    </p:spTree>
    <p:extLst>
      <p:ext uri="{BB962C8B-B14F-4D97-AF65-F5344CB8AC3E}">
        <p14:creationId xmlns:p14="http://schemas.microsoft.com/office/powerpoint/2010/main" val="55455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8;p4">
            <a:extLst>
              <a:ext uri="{FF2B5EF4-FFF2-40B4-BE49-F238E27FC236}">
                <a16:creationId xmlns:a16="http://schemas.microsoft.com/office/drawing/2014/main" id="{BF740678-EE36-4EC0-A564-1F5BB7223D6C}"/>
              </a:ext>
            </a:extLst>
          </p:cNvPr>
          <p:cNvSpPr txBox="1"/>
          <p:nvPr/>
        </p:nvSpPr>
        <p:spPr>
          <a:xfrm>
            <a:off x="333743" y="-164597"/>
            <a:ext cx="5485504"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1" i="0" u="none" strike="noStrike" cap="none" dirty="0">
                <a:solidFill>
                  <a:schemeClr val="tx1"/>
                </a:solidFill>
                <a:latin typeface="Gill Sans"/>
                <a:ea typeface="Gill Sans"/>
                <a:cs typeface="Gill Sans"/>
                <a:sym typeface="Gill Sans"/>
              </a:rPr>
              <a:t>Any final Comments?</a:t>
            </a:r>
            <a:r>
              <a:rPr lang="en-US" sz="2800" b="0" i="0" u="none" strike="noStrike" cap="none" dirty="0">
                <a:solidFill>
                  <a:schemeClr val="tx1"/>
                </a:solidFill>
                <a:latin typeface="Gill Sans"/>
                <a:ea typeface="Gill Sans"/>
                <a:cs typeface="Gill Sans"/>
                <a:sym typeface="Gill Sans"/>
              </a:rPr>
              <a:t> </a:t>
            </a:r>
            <a:endParaRPr sz="2800" b="0" i="0" u="none" strike="noStrike" cap="none" dirty="0">
              <a:solidFill>
                <a:schemeClr val="lt1"/>
              </a:solidFill>
              <a:latin typeface="Gill Sans"/>
              <a:ea typeface="Gill Sans"/>
              <a:cs typeface="Gill Sans"/>
              <a:sym typeface="Gill Sans"/>
            </a:endParaRPr>
          </a:p>
        </p:txBody>
      </p:sp>
      <p:sp>
        <p:nvSpPr>
          <p:cNvPr id="3" name="Google Shape;158;p4">
            <a:extLst>
              <a:ext uri="{FF2B5EF4-FFF2-40B4-BE49-F238E27FC236}">
                <a16:creationId xmlns:a16="http://schemas.microsoft.com/office/drawing/2014/main" id="{856FABFE-9AB7-45A1-94F3-8138DFC691D4}"/>
              </a:ext>
            </a:extLst>
          </p:cNvPr>
          <p:cNvSpPr txBox="1"/>
          <p:nvPr/>
        </p:nvSpPr>
        <p:spPr>
          <a:xfrm>
            <a:off x="333743" y="1536200"/>
            <a:ext cx="8128170" cy="4204724"/>
          </a:xfrm>
          <a:prstGeom prst="rect">
            <a:avLst/>
          </a:prstGeom>
          <a:noFill/>
          <a:ln>
            <a:noFill/>
          </a:ln>
        </p:spPr>
        <p:txBody>
          <a:bodyPr spcFirstLastPara="1" wrap="square" lIns="91425" tIns="45700" rIns="91425" bIns="45700" anchor="ctr" anchorCtr="0">
            <a:noAutofit/>
          </a:bodyPr>
          <a:lstStyle/>
          <a:p>
            <a:pPr marL="285750" lvl="0" indent="-285750">
              <a:buClr>
                <a:schemeClr val="lt1"/>
              </a:buClr>
              <a:buSzPts val="2800"/>
              <a:buFont typeface="Arial" panose="020B0604020202020204" pitchFamily="34" charset="0"/>
              <a:buChar char="•"/>
            </a:pPr>
            <a:r>
              <a:rPr lang="en-US" dirty="0"/>
              <a:t>- I love La Crosse. But it's becoming harder to be a homeowner because of outrageous taxes. Get these vacant properties on the tax roll! And help fund police to fight the drug epidemic that is a blight on our city.</a:t>
            </a:r>
          </a:p>
          <a:p>
            <a:pPr marL="285750" lvl="0" indent="-285750">
              <a:buClr>
                <a:schemeClr val="lt1"/>
              </a:buClr>
              <a:buSzPts val="2800"/>
              <a:buFont typeface="Arial" panose="020B0604020202020204" pitchFamily="34" charset="0"/>
              <a:buChar char="•"/>
            </a:pPr>
            <a:r>
              <a:rPr lang="en-US" dirty="0"/>
              <a:t>- There is one community development need: state of most roads. Everything is secondary. </a:t>
            </a:r>
          </a:p>
          <a:p>
            <a:pPr marL="285750" lvl="0" indent="-285750">
              <a:buClr>
                <a:schemeClr val="lt1"/>
              </a:buClr>
              <a:buSzPts val="2800"/>
              <a:buFont typeface="Arial" panose="020B0604020202020204" pitchFamily="34" charset="0"/>
              <a:buChar char="•"/>
            </a:pPr>
            <a:r>
              <a:rPr lang="en-US" dirty="0"/>
              <a:t>- Emphasize programs that make it easier/safer for residents without cars.</a:t>
            </a:r>
          </a:p>
          <a:p>
            <a:pPr marL="285750" lvl="0" indent="-285750">
              <a:buClr>
                <a:schemeClr val="lt1"/>
              </a:buClr>
              <a:buSzPts val="2800"/>
              <a:buFont typeface="Arial" panose="020B0604020202020204" pitchFamily="34" charset="0"/>
              <a:buChar char="•"/>
            </a:pPr>
            <a:r>
              <a:rPr lang="en-US" dirty="0"/>
              <a:t>- More road biking trails</a:t>
            </a:r>
          </a:p>
          <a:p>
            <a:pPr marL="285750" lvl="0" indent="-285750">
              <a:buClr>
                <a:schemeClr val="lt1"/>
              </a:buClr>
              <a:buSzPts val="2800"/>
              <a:buFont typeface="Arial" panose="020B0604020202020204" pitchFamily="34" charset="0"/>
              <a:buChar char="•"/>
            </a:pPr>
            <a:r>
              <a:rPr lang="en-US" dirty="0"/>
              <a:t>- Help with the homeless problems in the parks.</a:t>
            </a:r>
          </a:p>
          <a:p>
            <a:pPr marL="285750" lvl="0" indent="-285750">
              <a:buClr>
                <a:schemeClr val="lt1"/>
              </a:buClr>
              <a:buSzPts val="2800"/>
              <a:buFont typeface="Arial" panose="020B0604020202020204" pitchFamily="34" charset="0"/>
              <a:buChar char="•"/>
            </a:pPr>
            <a:r>
              <a:rPr lang="en-US" dirty="0"/>
              <a:t>- I am very proud to be a resident in the City of La Crosse.</a:t>
            </a:r>
          </a:p>
          <a:p>
            <a:pPr marL="285750" lvl="0" indent="-285750">
              <a:buClr>
                <a:schemeClr val="lt1"/>
              </a:buClr>
              <a:buSzPts val="2800"/>
              <a:buFont typeface="Arial" panose="020B0604020202020204" pitchFamily="34" charset="0"/>
              <a:buChar char="•"/>
            </a:pPr>
            <a:r>
              <a:rPr lang="en-US" dirty="0"/>
              <a:t>- make it unattractive to commit crimes in La Crosse---high unpleasant consequences--zero tolerance. Take care of what we already have before creating new stuff that needs maintenance. We don't need fancy--we need well maintained....and safe.</a:t>
            </a:r>
          </a:p>
          <a:p>
            <a:pPr marL="285750" lvl="0" indent="-285750">
              <a:buClr>
                <a:schemeClr val="lt1"/>
              </a:buClr>
              <a:buSzPts val="2800"/>
              <a:buFont typeface="Arial" panose="020B0604020202020204" pitchFamily="34" charset="0"/>
              <a:buChar char="•"/>
            </a:pPr>
            <a:r>
              <a:rPr lang="en-US" dirty="0"/>
              <a:t>- Disappointed with paid parking. La Crosse isn’t a large city. One of the perks of spending money out in La crosse is cheap or free parking. Otherwise it’s not far to the twin cities.</a:t>
            </a:r>
          </a:p>
          <a:p>
            <a:pPr marL="285750" lvl="0" indent="-285750">
              <a:buClr>
                <a:schemeClr val="lt1"/>
              </a:buClr>
              <a:buSzPts val="2800"/>
              <a:buFont typeface="Arial" panose="020B0604020202020204" pitchFamily="34" charset="0"/>
              <a:buChar char="•"/>
            </a:pPr>
            <a:r>
              <a:rPr lang="en-US" dirty="0"/>
              <a:t>- My neighborhood continues to have issues with landlords who do not provide off street parking to their renters. At times there can be six cars from one house on the street. The problem exacerbates during the winter with snow removal.</a:t>
            </a:r>
          </a:p>
          <a:p>
            <a:pPr marL="285750" lvl="0" indent="-285750">
              <a:buClr>
                <a:schemeClr val="lt1"/>
              </a:buClr>
              <a:buSzPts val="2800"/>
              <a:buFont typeface="Arial" panose="020B0604020202020204" pitchFamily="34" charset="0"/>
              <a:buChar char="•"/>
            </a:pPr>
            <a:r>
              <a:rPr lang="en-US" dirty="0"/>
              <a:t>- The mayor is doing a good job requesting/demanding that we have regional partners, and that they share the cost of all of the services that the city provides. I am sick of hearing my friends brag that they pay lower taxes in the suburbs, but then talk about what the city should and should not be doing. It is good to have active neighborhoods, but they are not elected officials who should be making significant decisions.</a:t>
            </a:r>
          </a:p>
          <a:p>
            <a:pPr marL="285750" lvl="0" indent="-285750">
              <a:buClr>
                <a:schemeClr val="lt1"/>
              </a:buClr>
              <a:buSzPts val="2800"/>
              <a:buFont typeface="Arial" panose="020B0604020202020204" pitchFamily="34" charset="0"/>
              <a:buChar char="•"/>
            </a:pPr>
            <a:r>
              <a:rPr lang="en-US" dirty="0"/>
              <a:t>- I drive my son to school on the Northside of La Crosse every day and am very concerned about the lack of safe cross walks for children and youth along Hwy 35 as it passes between Logan High and Logan Middle and Northside Elementary school. There are many young people waiting to cross in the morning and afternoon and very few cars stop for them</a:t>
            </a:r>
          </a:p>
          <a:p>
            <a:pPr marL="285750" lvl="0" indent="-285750">
              <a:buClr>
                <a:schemeClr val="lt1"/>
              </a:buClr>
              <a:buSzPts val="2800"/>
              <a:buFont typeface="Arial" panose="020B0604020202020204" pitchFamily="34" charset="0"/>
              <a:buChar char="•"/>
            </a:pPr>
            <a:r>
              <a:rPr lang="en-US" dirty="0"/>
              <a:t>-Stormwater management is a growing problem </a:t>
            </a:r>
          </a:p>
          <a:p>
            <a:pPr marL="285750" lvl="0" indent="-285750">
              <a:buClr>
                <a:schemeClr val="lt1"/>
              </a:buClr>
              <a:buSzPts val="2800"/>
              <a:buFont typeface="Arial" panose="020B0604020202020204" pitchFamily="34" charset="0"/>
              <a:buChar char="•"/>
            </a:pPr>
            <a:r>
              <a:rPr lang="en-US" dirty="0"/>
              <a:t>-Water taxis on the river and a streetcar line running between north and southside </a:t>
            </a:r>
          </a:p>
          <a:p>
            <a:pPr marL="285750" lvl="0" indent="-285750">
              <a:buClr>
                <a:schemeClr val="lt1"/>
              </a:buClr>
              <a:buSzPts val="2800"/>
              <a:buFont typeface="Arial" panose="020B0604020202020204" pitchFamily="34" charset="0"/>
              <a:buChar char="•"/>
            </a:pPr>
            <a:endParaRPr sz="3500" b="0" i="0" u="none" strike="noStrike" cap="none" dirty="0">
              <a:solidFill>
                <a:schemeClr val="lt1"/>
              </a:solidFill>
              <a:latin typeface="Gill Sans"/>
              <a:ea typeface="Gill Sans"/>
              <a:cs typeface="Gill Sans"/>
              <a:sym typeface="Gill Sans"/>
            </a:endParaRPr>
          </a:p>
        </p:txBody>
      </p:sp>
    </p:spTree>
    <p:extLst>
      <p:ext uri="{BB962C8B-B14F-4D97-AF65-F5344CB8AC3E}">
        <p14:creationId xmlns:p14="http://schemas.microsoft.com/office/powerpoint/2010/main" val="2456879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8;p4">
            <a:extLst>
              <a:ext uri="{FF2B5EF4-FFF2-40B4-BE49-F238E27FC236}">
                <a16:creationId xmlns:a16="http://schemas.microsoft.com/office/drawing/2014/main" id="{BF740678-EE36-4EC0-A564-1F5BB7223D6C}"/>
              </a:ext>
            </a:extLst>
          </p:cNvPr>
          <p:cNvSpPr txBox="1"/>
          <p:nvPr/>
        </p:nvSpPr>
        <p:spPr>
          <a:xfrm>
            <a:off x="399731" y="127634"/>
            <a:ext cx="5485504"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1" i="0" u="none" strike="noStrike" cap="none" dirty="0">
                <a:solidFill>
                  <a:schemeClr val="tx1"/>
                </a:solidFill>
                <a:latin typeface="Gill Sans"/>
                <a:ea typeface="Gill Sans"/>
                <a:cs typeface="Gill Sans"/>
                <a:sym typeface="Gill Sans"/>
              </a:rPr>
              <a:t>Any final Comments?</a:t>
            </a:r>
            <a:r>
              <a:rPr lang="en-US" sz="2800" b="0" i="0" u="none" strike="noStrike" cap="none" dirty="0">
                <a:solidFill>
                  <a:schemeClr val="tx1"/>
                </a:solidFill>
                <a:latin typeface="Gill Sans"/>
                <a:ea typeface="Gill Sans"/>
                <a:cs typeface="Gill Sans"/>
                <a:sym typeface="Gill Sans"/>
              </a:rPr>
              <a:t> </a:t>
            </a:r>
            <a:endParaRPr sz="2800" b="0" i="0" u="none" strike="noStrike" cap="none" dirty="0">
              <a:solidFill>
                <a:schemeClr val="lt1"/>
              </a:solidFill>
              <a:latin typeface="Gill Sans"/>
              <a:ea typeface="Gill Sans"/>
              <a:cs typeface="Gill Sans"/>
              <a:sym typeface="Gill Sans"/>
            </a:endParaRPr>
          </a:p>
        </p:txBody>
      </p:sp>
      <p:sp>
        <p:nvSpPr>
          <p:cNvPr id="3" name="Google Shape;158;p4">
            <a:extLst>
              <a:ext uri="{FF2B5EF4-FFF2-40B4-BE49-F238E27FC236}">
                <a16:creationId xmlns:a16="http://schemas.microsoft.com/office/drawing/2014/main" id="{856FABFE-9AB7-45A1-94F3-8138DFC691D4}"/>
              </a:ext>
            </a:extLst>
          </p:cNvPr>
          <p:cNvSpPr txBox="1"/>
          <p:nvPr/>
        </p:nvSpPr>
        <p:spPr>
          <a:xfrm>
            <a:off x="277092" y="2520934"/>
            <a:ext cx="7887854" cy="822158"/>
          </a:xfrm>
          <a:prstGeom prst="rect">
            <a:avLst/>
          </a:prstGeom>
          <a:noFill/>
          <a:ln>
            <a:noFill/>
          </a:ln>
        </p:spPr>
        <p:txBody>
          <a:bodyPr spcFirstLastPara="1" wrap="square" lIns="91425" tIns="45700" rIns="91425" bIns="45700" anchor="ctr" anchorCtr="0">
            <a:noAutofit/>
          </a:bodyPr>
          <a:lstStyle/>
          <a:p>
            <a:pPr lvl="0">
              <a:buClr>
                <a:schemeClr val="lt1"/>
              </a:buClr>
              <a:buSzPts val="2800"/>
            </a:pPr>
            <a:endParaRPr sz="3500" b="0" i="0" u="none" strike="noStrike" cap="none" dirty="0">
              <a:solidFill>
                <a:schemeClr val="lt1"/>
              </a:solidFill>
              <a:latin typeface="Gill Sans"/>
              <a:ea typeface="Gill Sans"/>
              <a:cs typeface="Gill Sans"/>
              <a:sym typeface="Gill Sans"/>
            </a:endParaRPr>
          </a:p>
        </p:txBody>
      </p:sp>
      <p:sp>
        <p:nvSpPr>
          <p:cNvPr id="5" name="TextBox 4">
            <a:extLst>
              <a:ext uri="{FF2B5EF4-FFF2-40B4-BE49-F238E27FC236}">
                <a16:creationId xmlns:a16="http://schemas.microsoft.com/office/drawing/2014/main" id="{CA57C56E-605A-46D2-977E-F4850C6C28CD}"/>
              </a:ext>
            </a:extLst>
          </p:cNvPr>
          <p:cNvSpPr txBox="1"/>
          <p:nvPr/>
        </p:nvSpPr>
        <p:spPr>
          <a:xfrm>
            <a:off x="277092" y="996699"/>
            <a:ext cx="8707250" cy="4616648"/>
          </a:xfrm>
          <a:prstGeom prst="rect">
            <a:avLst/>
          </a:prstGeom>
          <a:noFill/>
        </p:spPr>
        <p:txBody>
          <a:bodyPr wrap="square" rtlCol="0">
            <a:spAutoFit/>
          </a:bodyPr>
          <a:lstStyle/>
          <a:p>
            <a:pPr marL="285750" indent="-285750">
              <a:buFont typeface="Arial" panose="020B0604020202020204" pitchFamily="34" charset="0"/>
              <a:buChar char="•"/>
            </a:pPr>
            <a:r>
              <a:rPr lang="en-US" dirty="0"/>
              <a:t>Let’s help the core of the community, freeze property taxes for people over 65, with income under 50,000 Give money to the police department to do walking tours of there area, feet on the ground better then quick drive by And create an office for people to call if they think they are being scammed</a:t>
            </a:r>
          </a:p>
          <a:p>
            <a:pPr marL="285750" indent="-285750">
              <a:buFont typeface="Arial" panose="020B0604020202020204" pitchFamily="34" charset="0"/>
              <a:buChar char="•"/>
            </a:pPr>
            <a:r>
              <a:rPr lang="en-US" dirty="0"/>
              <a:t>Rental Improvements, deteriorating home improvements (including rentals) and continued safety and neighborhood revitalization should be a priority. We have a beautiful city with so much potential but we have to do something to get it cleaned up!!!</a:t>
            </a:r>
          </a:p>
          <a:p>
            <a:pPr marL="285750" indent="-285750">
              <a:buFont typeface="Arial" panose="020B0604020202020204" pitchFamily="34" charset="0"/>
              <a:buChar char="•"/>
            </a:pPr>
            <a:r>
              <a:rPr lang="en-US" dirty="0"/>
              <a:t>Better/more boat launches on the south side.</a:t>
            </a:r>
          </a:p>
          <a:p>
            <a:pPr marL="285750" indent="-285750">
              <a:buFont typeface="Arial" panose="020B0604020202020204" pitchFamily="34" charset="0"/>
              <a:buChar char="•"/>
            </a:pPr>
            <a:r>
              <a:rPr lang="en-US" dirty="0"/>
              <a:t>Keep investing in preventative measures like community policing, community social workers and services, child care, and assistance with navigating the system. One thing I hear about is the lack of connection between benefit system, where there are sharp cutoffs between benefit categories, such as a family losing their housing support because of a small raise in pay. Anything that can be done to help prevent those disconnects for families is important.</a:t>
            </a:r>
          </a:p>
          <a:p>
            <a:pPr marL="285750" indent="-285750">
              <a:buFont typeface="Arial" panose="020B0604020202020204" pitchFamily="34" charset="0"/>
              <a:buChar char="•"/>
            </a:pPr>
            <a:r>
              <a:rPr lang="en-US" dirty="0"/>
              <a:t>I would like to see the City of La Crosse take an equity approach to the allocation of the CDBG funds. That is to say, prioritize the needs of people of color, those who experience food insecurity and/or homelessness, folks who identify as LGBTQ, etc.</a:t>
            </a:r>
          </a:p>
          <a:p>
            <a:pPr marL="285750" indent="-285750">
              <a:buFont typeface="Arial" panose="020B0604020202020204" pitchFamily="34" charset="0"/>
              <a:buChar char="•"/>
            </a:pPr>
            <a:r>
              <a:rPr lang="en-US" dirty="0"/>
              <a:t>Thank you for the opportunity to give my opinions.</a:t>
            </a:r>
          </a:p>
          <a:p>
            <a:pPr marL="285750" indent="-285750">
              <a:buFont typeface="Arial" panose="020B0604020202020204" pitchFamily="34" charset="0"/>
              <a:buChar char="•"/>
            </a:pPr>
            <a:r>
              <a:rPr lang="en-US" dirty="0"/>
              <a:t>Affordable housing either for rent or purchase needs to happen.</a:t>
            </a:r>
          </a:p>
          <a:p>
            <a:pPr marL="285750" indent="-285750">
              <a:buFont typeface="Arial" panose="020B0604020202020204" pitchFamily="34" charset="0"/>
              <a:buChar char="•"/>
            </a:pPr>
            <a:r>
              <a:rPr lang="en-US" dirty="0"/>
              <a:t>TAXPAYER DOLLARS SHOULDN'T BE GOING TO PEOPLE WHO ARE UNWILLING TO WORK EVEN THOUGH THEY COULD. DON'T SUBSIDIZE LAZINESS.</a:t>
            </a:r>
          </a:p>
          <a:p>
            <a:pPr marL="285750" indent="-285750">
              <a:buFont typeface="Arial" panose="020B0604020202020204" pitchFamily="34" charset="0"/>
              <a:buChar char="•"/>
            </a:pPr>
            <a:r>
              <a:rPr lang="en-US" dirty="0"/>
              <a:t>Address the basic infrastructure needs, specifically streets and flooding. Help people better themselves, don't give them a handout, give them a hand up.</a:t>
            </a:r>
          </a:p>
        </p:txBody>
      </p:sp>
    </p:spTree>
    <p:extLst>
      <p:ext uri="{BB962C8B-B14F-4D97-AF65-F5344CB8AC3E}">
        <p14:creationId xmlns:p14="http://schemas.microsoft.com/office/powerpoint/2010/main" val="4235462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4327A0-8B67-4D3B-B4BB-E3A9DAEBD624}"/>
              </a:ext>
            </a:extLst>
          </p:cNvPr>
          <p:cNvSpPr/>
          <p:nvPr/>
        </p:nvSpPr>
        <p:spPr>
          <a:xfrm>
            <a:off x="476352" y="522770"/>
            <a:ext cx="8191296" cy="4893647"/>
          </a:xfrm>
          <a:prstGeom prst="rect">
            <a:avLst/>
          </a:prstGeom>
        </p:spPr>
        <p:txBody>
          <a:bodyPr wrap="square">
            <a:spAutoFit/>
          </a:bodyPr>
          <a:lstStyle/>
          <a:p>
            <a:r>
              <a:rPr lang="en-US" sz="2800" b="1" dirty="0">
                <a:latin typeface="+mn-lt"/>
              </a:rPr>
              <a:t>Next steps for me </a:t>
            </a:r>
            <a:endParaRPr lang="en-US" sz="2800" dirty="0">
              <a:latin typeface="+mn-lt"/>
            </a:endParaRPr>
          </a:p>
          <a:p>
            <a:pPr marL="457200" indent="-457200">
              <a:buFont typeface="+mj-lt"/>
              <a:buAutoNum type="arabicPeriod"/>
            </a:pPr>
            <a:r>
              <a:rPr lang="en-US" sz="2800" dirty="0">
                <a:latin typeface="+mn-lt"/>
              </a:rPr>
              <a:t>Finalize priority areas for Community Development Needs </a:t>
            </a:r>
          </a:p>
          <a:p>
            <a:pPr marL="457200" indent="-457200">
              <a:buFont typeface="+mj-lt"/>
              <a:buAutoNum type="arabicPeriod"/>
            </a:pPr>
            <a:r>
              <a:rPr lang="en-US" sz="2800" dirty="0">
                <a:latin typeface="+mn-lt"/>
              </a:rPr>
              <a:t>Continue to strategize on how to bring products to incentivize repairing of existing housing </a:t>
            </a:r>
          </a:p>
          <a:p>
            <a:pPr marL="457200" indent="-457200">
              <a:buFont typeface="+mj-lt"/>
              <a:buAutoNum type="arabicPeriod"/>
            </a:pPr>
            <a:r>
              <a:rPr lang="en-US" sz="2800" dirty="0">
                <a:latin typeface="+mn-lt"/>
              </a:rPr>
              <a:t>Homelessness </a:t>
            </a:r>
          </a:p>
          <a:p>
            <a:pPr marL="457200" indent="-457200">
              <a:buFont typeface="+mj-lt"/>
              <a:buAutoNum type="arabicPeriod"/>
            </a:pPr>
            <a:r>
              <a:rPr lang="en-US" sz="2800" dirty="0">
                <a:latin typeface="+mn-lt"/>
              </a:rPr>
              <a:t>Affordable, quality housing for a variety of income levels </a:t>
            </a:r>
          </a:p>
          <a:p>
            <a:pPr marL="457200" indent="-457200">
              <a:buFont typeface="+mj-lt"/>
              <a:buAutoNum type="arabicPeriod"/>
            </a:pPr>
            <a:r>
              <a:rPr lang="en-US" sz="2800" dirty="0">
                <a:latin typeface="+mn-lt"/>
              </a:rPr>
              <a:t>Prioritize lighting projects </a:t>
            </a:r>
          </a:p>
          <a:p>
            <a:endParaRPr lang="en-US" sz="2000" dirty="0">
              <a:latin typeface="+mn-lt"/>
            </a:endParaRPr>
          </a:p>
          <a:p>
            <a:pPr marL="342900" indent="-342900">
              <a:buFont typeface="Arial" panose="020B0604020202020204" pitchFamily="34" charset="0"/>
              <a:buChar char="•"/>
            </a:pPr>
            <a:endParaRPr lang="en-US" sz="2000" dirty="0">
              <a:latin typeface="+mn-lt"/>
            </a:endParaRPr>
          </a:p>
          <a:p>
            <a:endParaRPr lang="en-US" sz="2000" dirty="0">
              <a:latin typeface="+mn-lt"/>
            </a:endParaRPr>
          </a:p>
        </p:txBody>
      </p:sp>
    </p:spTree>
    <p:extLst>
      <p:ext uri="{BB962C8B-B14F-4D97-AF65-F5344CB8AC3E}">
        <p14:creationId xmlns:p14="http://schemas.microsoft.com/office/powerpoint/2010/main" val="1102284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3"/>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3"/>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3"/>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Who took the survey- Income  </a:t>
            </a:r>
            <a:endParaRPr sz="2800" b="0" i="0" u="none" strike="noStrike" cap="none" dirty="0">
              <a:solidFill>
                <a:schemeClr val="lt1"/>
              </a:solidFill>
              <a:latin typeface="Gill Sans"/>
              <a:ea typeface="Gill Sans"/>
              <a:cs typeface="Gill Sans"/>
              <a:sym typeface="Gill Sans"/>
            </a:endParaRPr>
          </a:p>
        </p:txBody>
      </p:sp>
      <p:pic>
        <p:nvPicPr>
          <p:cNvPr id="2" name="Picture 1">
            <a:extLst>
              <a:ext uri="{FF2B5EF4-FFF2-40B4-BE49-F238E27FC236}">
                <a16:creationId xmlns:a16="http://schemas.microsoft.com/office/drawing/2014/main" id="{1FCEB47A-8846-4284-B108-394982FDE82E}"/>
              </a:ext>
            </a:extLst>
          </p:cNvPr>
          <p:cNvPicPr>
            <a:picLocks noChangeAspect="1"/>
          </p:cNvPicPr>
          <p:nvPr/>
        </p:nvPicPr>
        <p:blipFill>
          <a:blip r:embed="rId3"/>
          <a:stretch>
            <a:fillRect/>
          </a:stretch>
        </p:blipFill>
        <p:spPr>
          <a:xfrm>
            <a:off x="451105" y="822158"/>
            <a:ext cx="8031954" cy="5841422"/>
          </a:xfrm>
          <a:prstGeom prst="rect">
            <a:avLst/>
          </a:prstGeom>
        </p:spPr>
      </p:pic>
    </p:spTree>
    <p:extLst>
      <p:ext uri="{BB962C8B-B14F-4D97-AF65-F5344CB8AC3E}">
        <p14:creationId xmlns:p14="http://schemas.microsoft.com/office/powerpoint/2010/main" val="1660294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4327A0-8B67-4D3B-B4BB-E3A9DAEBD624}"/>
              </a:ext>
            </a:extLst>
          </p:cNvPr>
          <p:cNvSpPr/>
          <p:nvPr/>
        </p:nvSpPr>
        <p:spPr>
          <a:xfrm>
            <a:off x="476352" y="522770"/>
            <a:ext cx="8191296" cy="5878532"/>
          </a:xfrm>
          <a:prstGeom prst="rect">
            <a:avLst/>
          </a:prstGeom>
        </p:spPr>
        <p:txBody>
          <a:bodyPr wrap="square">
            <a:spAutoFit/>
          </a:bodyPr>
          <a:lstStyle/>
          <a:p>
            <a:r>
              <a:rPr lang="en-US" sz="2800" b="1" dirty="0"/>
              <a:t>For Consideration by </a:t>
            </a:r>
            <a:r>
              <a:rPr lang="en-US" sz="2800" b="1" dirty="0" err="1"/>
              <a:t>Weigent</a:t>
            </a:r>
            <a:r>
              <a:rPr lang="en-US" sz="2800" b="1" dirty="0"/>
              <a:t> Neighborhood </a:t>
            </a:r>
            <a:endParaRPr lang="en-US" sz="2800" dirty="0">
              <a:latin typeface="+mn-lt"/>
            </a:endParaRPr>
          </a:p>
          <a:p>
            <a:pPr marL="457200" indent="-457200">
              <a:buFont typeface="Arial" panose="020B0604020202020204" pitchFamily="34" charset="0"/>
              <a:buChar char="•"/>
            </a:pPr>
            <a:r>
              <a:rPr lang="en-US" sz="2800" dirty="0">
                <a:latin typeface="+mn-lt"/>
              </a:rPr>
              <a:t>Education on City-app to report code enforcement concerns </a:t>
            </a:r>
          </a:p>
          <a:p>
            <a:endParaRPr lang="en-US" sz="2800" dirty="0">
              <a:latin typeface="+mn-lt"/>
            </a:endParaRPr>
          </a:p>
          <a:p>
            <a:r>
              <a:rPr lang="en-US" sz="2800" b="1" dirty="0">
                <a:latin typeface="+mn-lt"/>
              </a:rPr>
              <a:t>Capital Improvement Advocacy </a:t>
            </a:r>
          </a:p>
          <a:p>
            <a:pPr marL="457200" indent="-457200">
              <a:buFont typeface="Arial" panose="020B0604020202020204" pitchFamily="34" charset="0"/>
              <a:buChar char="•"/>
            </a:pPr>
            <a:r>
              <a:rPr lang="en-US" sz="2800" dirty="0">
                <a:latin typeface="+mn-lt"/>
              </a:rPr>
              <a:t>Streets: which ones? identify potholes </a:t>
            </a:r>
          </a:p>
          <a:p>
            <a:endParaRPr lang="en-US" sz="2800" dirty="0">
              <a:latin typeface="+mn-lt"/>
            </a:endParaRPr>
          </a:p>
          <a:p>
            <a:pPr marL="457200" indent="-457200">
              <a:buFont typeface="Arial" panose="020B0604020202020204" pitchFamily="34" charset="0"/>
              <a:buChar char="•"/>
            </a:pPr>
            <a:r>
              <a:rPr lang="en-US" sz="2800" dirty="0">
                <a:latin typeface="+mn-lt"/>
              </a:rPr>
              <a:t>Lighting : where? (Park, West Ave, Cass)  </a:t>
            </a:r>
          </a:p>
          <a:p>
            <a:pPr marL="457200" indent="-457200">
              <a:buFont typeface="Arial" panose="020B0604020202020204" pitchFamily="34" charset="0"/>
              <a:buChar char="•"/>
            </a:pPr>
            <a:endParaRPr lang="en-US" sz="2800" dirty="0">
              <a:latin typeface="+mn-lt"/>
            </a:endParaRPr>
          </a:p>
          <a:p>
            <a:pPr marL="457200" indent="-457200">
              <a:buFont typeface="Arial" panose="020B0604020202020204" pitchFamily="34" charset="0"/>
              <a:buChar char="•"/>
            </a:pPr>
            <a:r>
              <a:rPr lang="en-US" sz="2800" dirty="0">
                <a:latin typeface="+mn-lt"/>
              </a:rPr>
              <a:t>Slowing down traffic on Cass and Market</a:t>
            </a:r>
          </a:p>
          <a:p>
            <a:endParaRPr lang="en-US" sz="2800" dirty="0">
              <a:latin typeface="+mn-lt"/>
            </a:endParaRPr>
          </a:p>
          <a:p>
            <a:pPr marL="457200" indent="-457200">
              <a:buFont typeface="Arial" panose="020B0604020202020204" pitchFamily="34" charset="0"/>
              <a:buChar char="•"/>
            </a:pPr>
            <a:r>
              <a:rPr lang="en-US" sz="2800" dirty="0">
                <a:latin typeface="+mn-lt"/>
              </a:rPr>
              <a:t>Crossing by Jackson Plaza  </a:t>
            </a:r>
          </a:p>
          <a:p>
            <a:endParaRPr lang="en-US" sz="2000" dirty="0">
              <a:latin typeface="+mn-lt"/>
            </a:endParaRPr>
          </a:p>
          <a:p>
            <a:endParaRPr lang="en-US" sz="2000" dirty="0">
              <a:latin typeface="+mn-lt"/>
            </a:endParaRPr>
          </a:p>
        </p:txBody>
      </p:sp>
    </p:spTree>
    <p:extLst>
      <p:ext uri="{BB962C8B-B14F-4D97-AF65-F5344CB8AC3E}">
        <p14:creationId xmlns:p14="http://schemas.microsoft.com/office/powerpoint/2010/main" val="3025133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046D9B-337F-4B07-8D7B-3F2477727A02}"/>
              </a:ext>
            </a:extLst>
          </p:cNvPr>
          <p:cNvSpPr/>
          <p:nvPr/>
        </p:nvSpPr>
        <p:spPr>
          <a:xfrm>
            <a:off x="2591175" y="2168650"/>
            <a:ext cx="3348994" cy="2092881"/>
          </a:xfrm>
          <a:prstGeom prst="rect">
            <a:avLst/>
          </a:prstGeom>
        </p:spPr>
        <p:txBody>
          <a:bodyPr wrap="none">
            <a:spAutoFit/>
          </a:bodyPr>
          <a:lstStyle/>
          <a:p>
            <a:pPr algn="ctr"/>
            <a:r>
              <a:rPr lang="en-US" sz="2000" dirty="0"/>
              <a:t>Reactions? Questions? </a:t>
            </a:r>
          </a:p>
          <a:p>
            <a:pPr algn="ctr"/>
            <a:endParaRPr lang="en-US" sz="2000" dirty="0"/>
          </a:p>
          <a:p>
            <a:r>
              <a:rPr lang="en-US" dirty="0"/>
              <a:t> </a:t>
            </a:r>
          </a:p>
          <a:p>
            <a:r>
              <a:rPr lang="en-US" dirty="0"/>
              <a:t> </a:t>
            </a:r>
          </a:p>
          <a:p>
            <a:pPr algn="ctr"/>
            <a:r>
              <a:rPr lang="en-US" dirty="0"/>
              <a:t>Caroline (</a:t>
            </a:r>
            <a:r>
              <a:rPr lang="en-US" dirty="0" err="1"/>
              <a:t>Neilsen</a:t>
            </a:r>
            <a:r>
              <a:rPr lang="en-US" dirty="0"/>
              <a:t>) Gregerson </a:t>
            </a:r>
          </a:p>
          <a:p>
            <a:pPr algn="ctr"/>
            <a:r>
              <a:rPr lang="en-US" dirty="0"/>
              <a:t>Community Development Administrator </a:t>
            </a:r>
          </a:p>
          <a:p>
            <a:pPr algn="ctr"/>
            <a:r>
              <a:rPr lang="en-US" dirty="0"/>
              <a:t>608.789.7393 (office) </a:t>
            </a:r>
          </a:p>
          <a:p>
            <a:pPr algn="ctr"/>
            <a:endParaRPr lang="en-US" sz="2000" dirty="0"/>
          </a:p>
        </p:txBody>
      </p:sp>
    </p:spTree>
    <p:extLst>
      <p:ext uri="{BB962C8B-B14F-4D97-AF65-F5344CB8AC3E}">
        <p14:creationId xmlns:p14="http://schemas.microsoft.com/office/powerpoint/2010/main" val="2444036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3"/>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3"/>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3"/>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Who took the survey- Race  </a:t>
            </a:r>
            <a:endParaRPr sz="2800" b="0" i="0" u="none" strike="noStrike" cap="none" dirty="0">
              <a:solidFill>
                <a:schemeClr val="lt1"/>
              </a:solidFill>
              <a:latin typeface="Gill Sans"/>
              <a:ea typeface="Gill Sans"/>
              <a:cs typeface="Gill Sans"/>
              <a:sym typeface="Gill Sans"/>
            </a:endParaRPr>
          </a:p>
        </p:txBody>
      </p:sp>
      <p:pic>
        <p:nvPicPr>
          <p:cNvPr id="3" name="Picture 2">
            <a:extLst>
              <a:ext uri="{FF2B5EF4-FFF2-40B4-BE49-F238E27FC236}">
                <a16:creationId xmlns:a16="http://schemas.microsoft.com/office/drawing/2014/main" id="{5C41B76E-56AD-405B-9240-9D75F4DEF371}"/>
              </a:ext>
            </a:extLst>
          </p:cNvPr>
          <p:cNvPicPr>
            <a:picLocks noChangeAspect="1"/>
          </p:cNvPicPr>
          <p:nvPr/>
        </p:nvPicPr>
        <p:blipFill>
          <a:blip r:embed="rId3"/>
          <a:stretch>
            <a:fillRect/>
          </a:stretch>
        </p:blipFill>
        <p:spPr>
          <a:xfrm>
            <a:off x="601056" y="1003400"/>
            <a:ext cx="4944165" cy="5534797"/>
          </a:xfrm>
          <a:prstGeom prst="rect">
            <a:avLst/>
          </a:prstGeom>
        </p:spPr>
      </p:pic>
    </p:spTree>
    <p:extLst>
      <p:ext uri="{BB962C8B-B14F-4D97-AF65-F5344CB8AC3E}">
        <p14:creationId xmlns:p14="http://schemas.microsoft.com/office/powerpoint/2010/main" val="754136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3"/>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3"/>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3"/>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Housing Status </a:t>
            </a:r>
            <a:endParaRPr sz="2800" b="0" i="0" u="none" strike="noStrike" cap="none" dirty="0">
              <a:solidFill>
                <a:schemeClr val="lt1"/>
              </a:solidFill>
              <a:latin typeface="Gill Sans"/>
              <a:ea typeface="Gill Sans"/>
              <a:cs typeface="Gill Sans"/>
              <a:sym typeface="Gill Sans"/>
            </a:endParaRPr>
          </a:p>
        </p:txBody>
      </p:sp>
      <p:pic>
        <p:nvPicPr>
          <p:cNvPr id="2" name="Picture 1">
            <a:extLst>
              <a:ext uri="{FF2B5EF4-FFF2-40B4-BE49-F238E27FC236}">
                <a16:creationId xmlns:a16="http://schemas.microsoft.com/office/drawing/2014/main" id="{6CE4C3C7-EF0B-4DF8-8E3C-977B1C3EA309}"/>
              </a:ext>
            </a:extLst>
          </p:cNvPr>
          <p:cNvPicPr>
            <a:picLocks noChangeAspect="1"/>
          </p:cNvPicPr>
          <p:nvPr/>
        </p:nvPicPr>
        <p:blipFill rotWithShape="1">
          <a:blip r:embed="rId3"/>
          <a:srcRect r="4121"/>
          <a:stretch/>
        </p:blipFill>
        <p:spPr>
          <a:xfrm>
            <a:off x="226240" y="1043240"/>
            <a:ext cx="8691519" cy="5244438"/>
          </a:xfrm>
          <a:prstGeom prst="rect">
            <a:avLst/>
          </a:prstGeom>
        </p:spPr>
      </p:pic>
    </p:spTree>
    <p:extLst>
      <p:ext uri="{BB962C8B-B14F-4D97-AF65-F5344CB8AC3E}">
        <p14:creationId xmlns:p14="http://schemas.microsoft.com/office/powerpoint/2010/main" val="3546919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How safe do you feel? (overall)  </a:t>
            </a:r>
            <a:endParaRPr sz="2800" b="0" i="0" u="none" strike="noStrike" cap="none" dirty="0">
              <a:solidFill>
                <a:schemeClr val="lt1"/>
              </a:solidFill>
              <a:latin typeface="Gill Sans"/>
              <a:ea typeface="Gill Sans"/>
              <a:cs typeface="Gill Sans"/>
              <a:sym typeface="Gill Sans"/>
            </a:endParaRPr>
          </a:p>
        </p:txBody>
      </p:sp>
      <p:pic>
        <p:nvPicPr>
          <p:cNvPr id="5" name="Picture 4">
            <a:extLst>
              <a:ext uri="{FF2B5EF4-FFF2-40B4-BE49-F238E27FC236}">
                <a16:creationId xmlns:a16="http://schemas.microsoft.com/office/drawing/2014/main" id="{D01ACD0C-BF2D-4636-9397-CE241C2C34E2}"/>
              </a:ext>
            </a:extLst>
          </p:cNvPr>
          <p:cNvPicPr>
            <a:picLocks noChangeAspect="1"/>
          </p:cNvPicPr>
          <p:nvPr/>
        </p:nvPicPr>
        <p:blipFill>
          <a:blip r:embed="rId3"/>
          <a:stretch>
            <a:fillRect/>
          </a:stretch>
        </p:blipFill>
        <p:spPr>
          <a:xfrm>
            <a:off x="113122" y="745648"/>
            <a:ext cx="8917756" cy="5290194"/>
          </a:xfrm>
          <a:prstGeom prst="rect">
            <a:avLst/>
          </a:prstGeom>
        </p:spPr>
      </p:pic>
      <p:sp>
        <p:nvSpPr>
          <p:cNvPr id="2" name="TextBox 1">
            <a:extLst>
              <a:ext uri="{FF2B5EF4-FFF2-40B4-BE49-F238E27FC236}">
                <a16:creationId xmlns:a16="http://schemas.microsoft.com/office/drawing/2014/main" id="{CE19F674-7457-40C0-A176-E9E5D7F70763}"/>
              </a:ext>
            </a:extLst>
          </p:cNvPr>
          <p:cNvSpPr txBox="1"/>
          <p:nvPr/>
        </p:nvSpPr>
        <p:spPr>
          <a:xfrm>
            <a:off x="226239" y="5902009"/>
            <a:ext cx="7769669" cy="938719"/>
          </a:xfrm>
          <a:prstGeom prst="rect">
            <a:avLst/>
          </a:prstGeom>
          <a:solidFill>
            <a:schemeClr val="bg1"/>
          </a:solidFill>
        </p:spPr>
        <p:txBody>
          <a:bodyPr wrap="square" rtlCol="0">
            <a:spAutoFit/>
          </a:bodyPr>
          <a:lstStyle/>
          <a:p>
            <a:r>
              <a:rPr lang="en-US" sz="1100" b="1" i="1" dirty="0"/>
              <a:t>Compared to City-Wide Survey</a:t>
            </a:r>
          </a:p>
          <a:p>
            <a:r>
              <a:rPr lang="en-US" sz="1100" i="1" dirty="0"/>
              <a:t>42% of overall survey takers feel very safe (safer than city-wide)</a:t>
            </a:r>
          </a:p>
          <a:p>
            <a:r>
              <a:rPr lang="en-US" sz="1100" i="1" dirty="0"/>
              <a:t>49% of overall survey takers feel somewhat safe </a:t>
            </a:r>
          </a:p>
          <a:p>
            <a:r>
              <a:rPr lang="en-US" sz="1100" i="1" dirty="0"/>
              <a:t>7% feel not very safe</a:t>
            </a:r>
          </a:p>
          <a:p>
            <a:r>
              <a:rPr lang="en-US" sz="1100" i="1" dirty="0"/>
              <a:t>1% not at all safe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3" name="Picture 2">
            <a:extLst>
              <a:ext uri="{FF2B5EF4-FFF2-40B4-BE49-F238E27FC236}">
                <a16:creationId xmlns:a16="http://schemas.microsoft.com/office/drawing/2014/main" id="{11BBE027-929F-41C7-9C74-51EC1F7DDF42}"/>
              </a:ext>
            </a:extLst>
          </p:cNvPr>
          <p:cNvPicPr>
            <a:picLocks noChangeAspect="1"/>
          </p:cNvPicPr>
          <p:nvPr/>
        </p:nvPicPr>
        <p:blipFill>
          <a:blip r:embed="rId3"/>
          <a:stretch>
            <a:fillRect/>
          </a:stretch>
        </p:blipFill>
        <p:spPr>
          <a:xfrm>
            <a:off x="340426" y="885470"/>
            <a:ext cx="8688012" cy="5087060"/>
          </a:xfrm>
          <a:prstGeom prst="rect">
            <a:avLst/>
          </a:prstGeom>
        </p:spPr>
      </p:pic>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How satisfied do you feel? (overall)  </a:t>
            </a:r>
            <a:endParaRPr sz="2800" b="0" i="0" u="none" strike="noStrike" cap="none" dirty="0">
              <a:solidFill>
                <a:schemeClr val="lt1"/>
              </a:solidFill>
              <a:latin typeface="Gill Sans"/>
              <a:ea typeface="Gill Sans"/>
              <a:cs typeface="Gill Sans"/>
              <a:sym typeface="Gill Sans"/>
            </a:endParaRPr>
          </a:p>
        </p:txBody>
      </p:sp>
      <p:sp>
        <p:nvSpPr>
          <p:cNvPr id="6" name="TextBox 5">
            <a:extLst>
              <a:ext uri="{FF2B5EF4-FFF2-40B4-BE49-F238E27FC236}">
                <a16:creationId xmlns:a16="http://schemas.microsoft.com/office/drawing/2014/main" id="{35C8C01E-79BD-4EAF-83C9-49473520ADE5}"/>
              </a:ext>
            </a:extLst>
          </p:cNvPr>
          <p:cNvSpPr txBox="1"/>
          <p:nvPr/>
        </p:nvSpPr>
        <p:spPr>
          <a:xfrm>
            <a:off x="896660" y="5972530"/>
            <a:ext cx="5560561" cy="738664"/>
          </a:xfrm>
          <a:prstGeom prst="rect">
            <a:avLst/>
          </a:prstGeom>
          <a:solidFill>
            <a:schemeClr val="bg1"/>
          </a:solidFill>
        </p:spPr>
        <p:txBody>
          <a:bodyPr wrap="square" rtlCol="0">
            <a:spAutoFit/>
          </a:bodyPr>
          <a:lstStyle/>
          <a:p>
            <a:r>
              <a:rPr lang="en-US" dirty="0"/>
              <a:t>City-Wide </a:t>
            </a:r>
          </a:p>
          <a:p>
            <a:pPr marL="285750" indent="-285750">
              <a:buFont typeface="Arial" panose="020B0604020202020204" pitchFamily="34" charset="0"/>
              <a:buChar char="•"/>
            </a:pPr>
            <a:r>
              <a:rPr lang="en-US" dirty="0"/>
              <a:t>2019 34% feel very satisfied, 51.77% feel satisfied </a:t>
            </a:r>
          </a:p>
          <a:p>
            <a:pPr marL="285750" indent="-285750">
              <a:buFont typeface="Arial" panose="020B0604020202020204" pitchFamily="34" charset="0"/>
              <a:buChar char="•"/>
            </a:pPr>
            <a:r>
              <a:rPr lang="en-US" dirty="0"/>
              <a:t>2014 13% feel very satisfied </a:t>
            </a:r>
          </a:p>
        </p:txBody>
      </p:sp>
    </p:spTree>
    <p:extLst>
      <p:ext uri="{BB962C8B-B14F-4D97-AF65-F5344CB8AC3E}">
        <p14:creationId xmlns:p14="http://schemas.microsoft.com/office/powerpoint/2010/main" val="4042653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What do you like best about your neighborhood?</a:t>
            </a:r>
            <a:endParaRPr sz="2800" b="0" i="0" u="none" strike="noStrike" cap="none" dirty="0">
              <a:solidFill>
                <a:schemeClr val="lt1"/>
              </a:solidFill>
              <a:latin typeface="Gill Sans"/>
              <a:ea typeface="Gill Sans"/>
              <a:cs typeface="Gill Sans"/>
              <a:sym typeface="Gill Sans"/>
            </a:endParaRPr>
          </a:p>
        </p:txBody>
      </p:sp>
      <p:sp>
        <p:nvSpPr>
          <p:cNvPr id="2" name="Rectangle 1">
            <a:extLst>
              <a:ext uri="{FF2B5EF4-FFF2-40B4-BE49-F238E27FC236}">
                <a16:creationId xmlns:a16="http://schemas.microsoft.com/office/drawing/2014/main" id="{BA88377E-75AC-4977-B44F-93A8DFFA56C2}"/>
              </a:ext>
            </a:extLst>
          </p:cNvPr>
          <p:cNvSpPr/>
          <p:nvPr/>
        </p:nvSpPr>
        <p:spPr>
          <a:xfrm>
            <a:off x="847164" y="1134850"/>
            <a:ext cx="7401290" cy="4031873"/>
          </a:xfrm>
          <a:prstGeom prst="rect">
            <a:avLst/>
          </a:prstGeom>
        </p:spPr>
        <p:txBody>
          <a:bodyPr wrap="square">
            <a:spAutoFit/>
          </a:bodyPr>
          <a:lstStyle/>
          <a:p>
            <a:pPr marL="285750" indent="-285750">
              <a:buFont typeface="Arial" panose="020B0604020202020204" pitchFamily="34" charset="0"/>
              <a:buChar char="•"/>
            </a:pPr>
            <a:r>
              <a:rPr lang="en-US" sz="3200" dirty="0">
                <a:solidFill>
                  <a:schemeClr val="tx1"/>
                </a:solidFill>
                <a:latin typeface="National2"/>
              </a:rPr>
              <a:t>Neighbors and people (41) </a:t>
            </a:r>
          </a:p>
          <a:p>
            <a:pPr marL="285750" indent="-285750">
              <a:buFont typeface="Arial" panose="020B0604020202020204" pitchFamily="34" charset="0"/>
              <a:buChar char="•"/>
            </a:pPr>
            <a:r>
              <a:rPr lang="en-US" sz="3200" dirty="0">
                <a:solidFill>
                  <a:schemeClr val="tx1"/>
                </a:solidFill>
                <a:latin typeface="National2"/>
              </a:rPr>
              <a:t>Park (</a:t>
            </a:r>
            <a:r>
              <a:rPr lang="en-US" sz="3200" dirty="0" err="1">
                <a:solidFill>
                  <a:schemeClr val="tx1"/>
                </a:solidFill>
                <a:latin typeface="National2"/>
              </a:rPr>
              <a:t>Weigent</a:t>
            </a:r>
            <a:r>
              <a:rPr lang="en-US" sz="3200" dirty="0">
                <a:solidFill>
                  <a:schemeClr val="tx1"/>
                </a:solidFill>
                <a:latin typeface="National2"/>
              </a:rPr>
              <a:t> Park) (28) </a:t>
            </a:r>
          </a:p>
          <a:p>
            <a:pPr marL="285750" indent="-285750">
              <a:buFont typeface="Arial" panose="020B0604020202020204" pitchFamily="34" charset="0"/>
              <a:buChar char="•"/>
            </a:pPr>
            <a:r>
              <a:rPr lang="en-US" sz="3200" dirty="0">
                <a:solidFill>
                  <a:schemeClr val="tx1"/>
                </a:solidFill>
                <a:latin typeface="National2"/>
              </a:rPr>
              <a:t>Convenience and location to: Library (South), Jobs (Mayo), </a:t>
            </a:r>
            <a:r>
              <a:rPr lang="en-US" sz="3200" dirty="0" err="1">
                <a:solidFill>
                  <a:schemeClr val="tx1"/>
                </a:solidFill>
                <a:latin typeface="National2"/>
              </a:rPr>
              <a:t>Ranisons</a:t>
            </a:r>
            <a:r>
              <a:rPr lang="en-US" sz="3200" dirty="0">
                <a:solidFill>
                  <a:schemeClr val="tx1"/>
                </a:solidFill>
                <a:latin typeface="National2"/>
              </a:rPr>
              <a:t> </a:t>
            </a:r>
          </a:p>
          <a:p>
            <a:pPr marL="285750" indent="-285750">
              <a:buFont typeface="Arial" panose="020B0604020202020204" pitchFamily="34" charset="0"/>
              <a:buChar char="•"/>
            </a:pPr>
            <a:r>
              <a:rPr lang="en-US" sz="3200" dirty="0">
                <a:solidFill>
                  <a:schemeClr val="tx1"/>
                </a:solidFill>
                <a:latin typeface="National2"/>
              </a:rPr>
              <a:t>Quiet (27)</a:t>
            </a:r>
          </a:p>
          <a:p>
            <a:pPr marL="285750" indent="-285750">
              <a:buFont typeface="Arial" panose="020B0604020202020204" pitchFamily="34" charset="0"/>
              <a:buChar char="•"/>
            </a:pPr>
            <a:r>
              <a:rPr lang="en-US" sz="3200" dirty="0">
                <a:solidFill>
                  <a:schemeClr val="tx1"/>
                </a:solidFill>
                <a:latin typeface="National2"/>
              </a:rPr>
              <a:t>Schools close by (12)</a:t>
            </a:r>
          </a:p>
          <a:p>
            <a:pPr marL="285750" indent="-285750">
              <a:buFont typeface="Arial" panose="020B0604020202020204" pitchFamily="34" charset="0"/>
              <a:buChar char="•"/>
            </a:pPr>
            <a:r>
              <a:rPr lang="en-US" sz="3200" dirty="0">
                <a:solidFill>
                  <a:schemeClr val="tx1"/>
                </a:solidFill>
                <a:latin typeface="National2"/>
              </a:rPr>
              <a:t>Walkability and biking (6)</a:t>
            </a:r>
          </a:p>
          <a:p>
            <a:pPr marL="285750" indent="-285750">
              <a:buFont typeface="Arial" panose="020B0604020202020204" pitchFamily="34" charset="0"/>
              <a:buChar char="•"/>
            </a:pPr>
            <a:r>
              <a:rPr lang="en-US" sz="3200" dirty="0">
                <a:solidFill>
                  <a:schemeClr val="tx1"/>
                </a:solidFill>
                <a:latin typeface="National2"/>
              </a:rPr>
              <a:t>Parks and hiking (12) </a:t>
            </a:r>
          </a:p>
        </p:txBody>
      </p:sp>
    </p:spTree>
    <p:extLst>
      <p:ext uri="{BB962C8B-B14F-4D97-AF65-F5344CB8AC3E}">
        <p14:creationId xmlns:p14="http://schemas.microsoft.com/office/powerpoint/2010/main" val="760134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What do you like best about your neighborhood?</a:t>
            </a:r>
            <a:endParaRPr sz="2800" b="0" i="0" u="none" strike="noStrike" cap="none" dirty="0">
              <a:solidFill>
                <a:schemeClr val="lt1"/>
              </a:solidFill>
              <a:latin typeface="Gill Sans"/>
              <a:ea typeface="Gill Sans"/>
              <a:cs typeface="Gill Sans"/>
              <a:sym typeface="Gill Sans"/>
            </a:endParaRPr>
          </a:p>
        </p:txBody>
      </p:sp>
      <p:sp>
        <p:nvSpPr>
          <p:cNvPr id="6" name="TextBox 5">
            <a:extLst>
              <a:ext uri="{FF2B5EF4-FFF2-40B4-BE49-F238E27FC236}">
                <a16:creationId xmlns:a16="http://schemas.microsoft.com/office/drawing/2014/main" id="{2836222D-AC16-42DC-99D9-BFC542A5698B}"/>
              </a:ext>
            </a:extLst>
          </p:cNvPr>
          <p:cNvSpPr txBox="1"/>
          <p:nvPr/>
        </p:nvSpPr>
        <p:spPr>
          <a:xfrm>
            <a:off x="530676" y="1128082"/>
            <a:ext cx="8307512" cy="5062924"/>
          </a:xfrm>
          <a:prstGeom prst="rect">
            <a:avLst/>
          </a:prstGeom>
          <a:noFill/>
        </p:spPr>
        <p:txBody>
          <a:bodyPr wrap="square" rtlCol="0">
            <a:spAutoFit/>
          </a:bodyPr>
          <a:lstStyle/>
          <a:p>
            <a:pPr marL="285750" indent="-285750">
              <a:buFont typeface="Arial" panose="020B0604020202020204" pitchFamily="34" charset="0"/>
              <a:buChar char="•"/>
            </a:pPr>
            <a:r>
              <a:rPr lang="en-US" sz="1700" dirty="0"/>
              <a:t>“Wonderful neighbors and municipal services. Tree lined streets, good sidewalks, can ride bikes or walk everywhere I need to go, good access to natural public areas.”</a:t>
            </a:r>
          </a:p>
          <a:p>
            <a:pPr marL="285750" indent="-285750">
              <a:buFont typeface="Arial" panose="020B0604020202020204" pitchFamily="34" charset="0"/>
              <a:buChar char="•"/>
            </a:pPr>
            <a:r>
              <a:rPr lang="en-US" sz="1700" dirty="0"/>
              <a:t>“I like the beautiful old homes, the proximity to down town, the well-maintained parks and our super nice neighbors”</a:t>
            </a:r>
          </a:p>
          <a:p>
            <a:pPr marL="285750" indent="-285750">
              <a:buFont typeface="Arial" panose="020B0604020202020204" pitchFamily="34" charset="0"/>
              <a:buChar char="•"/>
            </a:pPr>
            <a:r>
              <a:rPr lang="en-US" sz="1700" dirty="0"/>
              <a:t>“Quiet streets. People are respectful of each other and friendly (but not nosey). Most people keep their properties looking good. We have good services from the city - plows, street cleaning, leaf pick-up, etc.”</a:t>
            </a:r>
          </a:p>
          <a:p>
            <a:pPr marL="285750" indent="-285750">
              <a:buFont typeface="Arial" panose="020B0604020202020204" pitchFamily="34" charset="0"/>
              <a:buChar char="•"/>
            </a:pPr>
            <a:r>
              <a:rPr lang="en-US" sz="1700" dirty="0"/>
              <a:t>“We rent but are long term renters. Our neighborhood is all long term families. Mostly home owners.”</a:t>
            </a:r>
          </a:p>
          <a:p>
            <a:pPr marL="285750" indent="-285750">
              <a:buFont typeface="Arial" panose="020B0604020202020204" pitchFamily="34" charset="0"/>
              <a:buChar char="•"/>
            </a:pPr>
            <a:r>
              <a:rPr lang="en-US" sz="1700" dirty="0"/>
              <a:t>“Neighbors with kids. Easy access to parks and nice sidewalks. Well kept houses, and beautiful bluffs.”</a:t>
            </a:r>
          </a:p>
          <a:p>
            <a:pPr marL="285750" indent="-285750">
              <a:buFont typeface="Arial" panose="020B0604020202020204" pitchFamily="34" charset="0"/>
              <a:buChar char="•"/>
            </a:pPr>
            <a:r>
              <a:rPr lang="en-US" sz="1700" dirty="0"/>
              <a:t>“Proximity to South Branch Library, parks, groceries, Downtown, UWL, and YMCA”</a:t>
            </a:r>
          </a:p>
          <a:p>
            <a:pPr marL="285750" indent="-285750">
              <a:buFont typeface="Arial" panose="020B0604020202020204" pitchFamily="34" charset="0"/>
              <a:buChar char="•"/>
            </a:pPr>
            <a:r>
              <a:rPr lang="en-US" sz="1700" dirty="0"/>
              <a:t>It's very neighborhood-</a:t>
            </a:r>
            <a:r>
              <a:rPr lang="en-US" sz="1700" dirty="0" err="1"/>
              <a:t>ly</a:t>
            </a:r>
            <a:r>
              <a:rPr lang="en-US" sz="1700" dirty="0"/>
              <a:t>. Sorry, I wish I had a better word, but it's not, like, getting trashed by partiers or anything like that every weekend</a:t>
            </a:r>
          </a:p>
          <a:p>
            <a:pPr marL="285750" indent="-285750">
              <a:buFont typeface="Arial" panose="020B0604020202020204" pitchFamily="34" charset="0"/>
              <a:buChar char="•"/>
            </a:pPr>
            <a:r>
              <a:rPr lang="en-US" sz="1700" dirty="0"/>
              <a:t>“</a:t>
            </a:r>
            <a:r>
              <a:rPr lang="en-US" sz="1700" dirty="0" err="1"/>
              <a:t>Weigent</a:t>
            </a:r>
            <a:r>
              <a:rPr lang="en-US" sz="1700" dirty="0"/>
              <a:t> Park, Southside Library, Bean Juice, walkable to Mayo, bikeable to Farmers Market, schools”</a:t>
            </a:r>
          </a:p>
          <a:p>
            <a:pPr marL="285750" indent="-285750">
              <a:buFont typeface="Arial" panose="020B0604020202020204" pitchFamily="34" charset="0"/>
              <a:buChar char="•"/>
            </a:pPr>
            <a:r>
              <a:rPr lang="en-US" sz="1700" dirty="0"/>
              <a:t>“Diversity. Great mix of neighbors - ages, races, economics”</a:t>
            </a:r>
          </a:p>
        </p:txBody>
      </p:sp>
    </p:spTree>
    <p:extLst>
      <p:ext uri="{BB962C8B-B14F-4D97-AF65-F5344CB8AC3E}">
        <p14:creationId xmlns:p14="http://schemas.microsoft.com/office/powerpoint/2010/main" val="120982786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2181</TotalTime>
  <Words>2633</Words>
  <Application>Microsoft Office PowerPoint</Application>
  <PresentationFormat>On-screen Show (4:3)</PresentationFormat>
  <Paragraphs>271</Paragraphs>
  <Slides>31</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National2</vt:lpstr>
      <vt:lpstr>Calibri</vt:lpstr>
      <vt:lpstr>Arial</vt:lpstr>
      <vt:lpstr>Gill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Lacenski</dc:creator>
  <cp:lastModifiedBy>Gregerson, Caroline</cp:lastModifiedBy>
  <cp:revision>140</cp:revision>
  <cp:lastPrinted>2019-11-12T21:48:26Z</cp:lastPrinted>
  <dcterms:created xsi:type="dcterms:W3CDTF">2019-10-25T14:30:55Z</dcterms:created>
  <dcterms:modified xsi:type="dcterms:W3CDTF">2020-01-13T17:26:21Z</dcterms:modified>
</cp:coreProperties>
</file>