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456" r:id="rId3"/>
    <p:sldId id="480" r:id="rId4"/>
    <p:sldId id="481" r:id="rId5"/>
    <p:sldId id="482" r:id="rId6"/>
    <p:sldId id="259" r:id="rId7"/>
    <p:sldId id="462" r:id="rId8"/>
    <p:sldId id="463" r:id="rId9"/>
    <p:sldId id="465" r:id="rId10"/>
    <p:sldId id="494" r:id="rId11"/>
    <p:sldId id="506" r:id="rId12"/>
    <p:sldId id="466" r:id="rId13"/>
    <p:sldId id="467" r:id="rId14"/>
    <p:sldId id="509" r:id="rId15"/>
    <p:sldId id="495" r:id="rId16"/>
    <p:sldId id="468" r:id="rId17"/>
    <p:sldId id="469" r:id="rId18"/>
    <p:sldId id="470" r:id="rId19"/>
    <p:sldId id="510" r:id="rId20"/>
    <p:sldId id="472" r:id="rId21"/>
    <p:sldId id="473" r:id="rId22"/>
    <p:sldId id="474" r:id="rId23"/>
    <p:sldId id="491" r:id="rId24"/>
    <p:sldId id="515" r:id="rId25"/>
    <p:sldId id="516" r:id="rId26"/>
    <p:sldId id="514" r:id="rId27"/>
    <p:sldId id="493" r:id="rId28"/>
    <p:sldId id="517" r:id="rId29"/>
    <p:sldId id="478" r:id="rId30"/>
  </p:sldIdLst>
  <p:sldSz cx="9144000" cy="6858000" type="screen4x3"/>
  <p:notesSz cx="9296400" cy="7010400"/>
  <p:embeddedFontLst>
    <p:embeddedFont>
      <p:font typeface="Calibri" panose="020F0502020204030204" pitchFamily="34" charset="0"/>
      <p:regular r:id="rId32"/>
      <p:bold r:id="rId33"/>
      <p:italic r:id="rId34"/>
      <p:boldItalic r:id="rId35"/>
    </p:embeddedFont>
    <p:embeddedFont>
      <p:font typeface="Gill Sans" panose="020B0604020202020204"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38">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56" roundtripDataSignature="AMtx7miReQzeBxvXa5+UIi1VeKKv47ONy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gerson, Caroline" initials="GC" lastIdx="1" clrIdx="0">
    <p:extLst>
      <p:ext uri="{19B8F6BF-5375-455C-9EA6-DF929625EA0E}">
        <p15:presenceInfo xmlns:p15="http://schemas.microsoft.com/office/powerpoint/2012/main" userId="S-1-5-21-1792825746-761096916-1846952604-121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247D87F-C9A1-4221-AF9D-B842479C6ED0}">
  <a:tblStyle styleId="{5247D87F-C9A1-4221-AF9D-B842479C6ED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2000" autoAdjust="0"/>
  </p:normalViewPr>
  <p:slideViewPr>
    <p:cSldViewPr snapToGrid="0">
      <p:cViewPr varScale="1">
        <p:scale>
          <a:sx n="110" d="100"/>
          <a:sy n="110" d="100"/>
        </p:scale>
        <p:origin x="1038" y="96"/>
      </p:cViewPr>
      <p:guideLst>
        <p:guide orient="horz" pos="2160"/>
        <p:guide pos="283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59"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56" Type="http://customschemas.google.com/relationships/presentationmetadata" Target="metadata"/></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1-10T16:23:54.271" idx="1">
    <p:pos x="5221" y="3554"/>
    <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028440" cy="351738"/>
          </a:xfrm>
          <a:prstGeom prst="rect">
            <a:avLst/>
          </a:prstGeom>
          <a:noFill/>
          <a:ln>
            <a:noFill/>
          </a:ln>
        </p:spPr>
        <p:txBody>
          <a:bodyPr spcFirstLastPara="1" wrap="square" lIns="93150" tIns="46575" rIns="93150" bIns="4657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265810" y="0"/>
            <a:ext cx="4028440" cy="351738"/>
          </a:xfrm>
          <a:prstGeom prst="rect">
            <a:avLst/>
          </a:prstGeom>
          <a:noFill/>
          <a:ln>
            <a:noFill/>
          </a:ln>
        </p:spPr>
        <p:txBody>
          <a:bodyPr spcFirstLastPara="1" wrap="square" lIns="93150" tIns="46575" rIns="93150" bIns="4657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658664"/>
            <a:ext cx="4028440" cy="351737"/>
          </a:xfrm>
          <a:prstGeom prst="rect">
            <a:avLst/>
          </a:prstGeom>
          <a:noFill/>
          <a:ln>
            <a:noFill/>
          </a:ln>
        </p:spPr>
        <p:txBody>
          <a:bodyPr spcFirstLastPara="1" wrap="square" lIns="93150" tIns="46575" rIns="93150" bIns="4657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15" name="Google Shape;115;p1:notes"/>
          <p:cNvSpPr txBox="1">
            <a:spLocks noGrp="1"/>
          </p:cNvSpPr>
          <p:nvPr>
            <p:ph type="dt" idx="10"/>
          </p:nvPr>
        </p:nvSpPr>
        <p:spPr>
          <a:xfrm>
            <a:off x="5265810" y="0"/>
            <a:ext cx="4028440" cy="351738"/>
          </a:xfrm>
          <a:prstGeom prst="rect">
            <a:avLst/>
          </a:prstGeom>
          <a:noFill/>
          <a:ln>
            <a:noFill/>
          </a:ln>
        </p:spPr>
        <p:txBody>
          <a:bodyPr spcFirstLastPara="1" wrap="square" lIns="93150" tIns="46575" rIns="93150" bIns="46575" anchor="t" anchorCtr="0">
            <a:noAutofit/>
          </a:bodyPr>
          <a:lstStyle/>
          <a:p>
            <a:pPr marL="0" lvl="0" indent="0" algn="r"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218627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639876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a:t>Comments are focus more on housing in PPH and Washburn over parks, some comments negative on Powell and </a:t>
            </a:r>
            <a:r>
              <a:rPr lang="en-US" dirty="0" err="1"/>
              <a:t>Poage</a:t>
            </a:r>
            <a:r>
              <a:rPr lang="en-US" dirty="0"/>
              <a:t> Park, the new homes that are being built are unaffordable, all of them are effective in combination, more street lighting, homes are expensive and falsely advertised, complaint about new occupants of a home, keep up the homes that we are giving them too, advertise the programs better, you can put all the money you want into these </a:t>
            </a:r>
            <a:r>
              <a:rPr lang="en-US" dirty="0" err="1"/>
              <a:t>neighorhoods</a:t>
            </a:r>
            <a:r>
              <a:rPr lang="en-US" dirty="0"/>
              <a:t> but until you tackle drugs and crime it wont do you any good, not enough people use </a:t>
            </a:r>
            <a:r>
              <a:rPr lang="en-US" dirty="0" err="1"/>
              <a:t>powell</a:t>
            </a:r>
            <a:r>
              <a:rPr lang="en-US" dirty="0"/>
              <a:t> park, increase funding to more areas, </a:t>
            </a:r>
            <a:r>
              <a:rPr lang="en-US" dirty="0" err="1"/>
              <a:t>poage</a:t>
            </a:r>
            <a:r>
              <a:rPr lang="en-US" dirty="0"/>
              <a:t> park was built for older kids need equipment for younger kids, more housing incentives for more people, I feel unsafe at </a:t>
            </a:r>
            <a:r>
              <a:rPr lang="en-US" dirty="0" err="1"/>
              <a:t>powell</a:t>
            </a:r>
            <a:r>
              <a:rPr lang="en-US" dirty="0"/>
              <a:t> park, building homes is not the job of government, would like to know more about housing rehabilitation loan program, more work on rehab, money for the northside , negative </a:t>
            </a:r>
            <a:r>
              <a:rPr lang="en-US" dirty="0" err="1"/>
              <a:t>coments</a:t>
            </a:r>
            <a:r>
              <a:rPr lang="en-US" dirty="0"/>
              <a:t> on </a:t>
            </a:r>
            <a:r>
              <a:rPr lang="en-US" dirty="0" err="1"/>
              <a:t>powell</a:t>
            </a:r>
            <a:r>
              <a:rPr lang="en-US" dirty="0"/>
              <a:t> park, wish there was more money for old homes to get fixed up, more dog parks , street lighting is excessive </a:t>
            </a: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60014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3199121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272125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715235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Th</a:t>
            </a: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2447429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2983029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Everything is generally more important than it was 5 years ago.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18</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8813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123067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3: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a:t>A younger populations than other neighborhoods </a:t>
            </a:r>
            <a:endParaRPr dirty="0"/>
          </a:p>
        </p:txBody>
      </p:sp>
      <p:sp>
        <p:nvSpPr>
          <p:cNvPr id="142" name="Google Shape;142;p3: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668934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 care emerges as important and elsewhere in the City , 48% of low income individuals stated this was very important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20</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7065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 care emerges as important and elsewhere in the City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21</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4412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 care emerges as important and elsewhere in the City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22</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917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3: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a:t>Caroline</a:t>
            </a:r>
            <a:endParaRPr/>
          </a:p>
        </p:txBody>
      </p:sp>
      <p:sp>
        <p:nvSpPr>
          <p:cNvPr id="142" name="Google Shape;142;p3: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3555924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3: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a:t>Caroline</a:t>
            </a:r>
            <a:endParaRPr/>
          </a:p>
        </p:txBody>
      </p:sp>
      <p:sp>
        <p:nvSpPr>
          <p:cNvPr id="142" name="Google Shape;142;p3: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427197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3: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a:t>Caroline</a:t>
            </a:r>
            <a:endParaRPr/>
          </a:p>
        </p:txBody>
      </p:sp>
      <p:sp>
        <p:nvSpPr>
          <p:cNvPr id="142" name="Google Shape;142;p3: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1180865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a:t>Much safer that Powell </a:t>
            </a:r>
            <a:r>
              <a:rPr lang="en-US" dirty="0" err="1"/>
              <a:t>Poage</a:t>
            </a:r>
            <a:r>
              <a:rPr lang="en-US" dirty="0"/>
              <a:t> Hamilton across the street </a:t>
            </a: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a:t>Caroline or </a:t>
            </a:r>
            <a:r>
              <a:rPr lang="en-US" dirty="0" err="1"/>
              <a:t>Hetti</a:t>
            </a:r>
            <a:r>
              <a:rPr lang="en-US" dirty="0"/>
              <a:t>?</a:t>
            </a: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904506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dirty="0"/>
              <a:t>Caroline or </a:t>
            </a:r>
            <a:r>
              <a:rPr lang="en-US" dirty="0" err="1"/>
              <a:t>Hetti</a:t>
            </a:r>
            <a:r>
              <a:rPr lang="en-US" dirty="0"/>
              <a:t>?</a:t>
            </a: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824017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929641" y="3373756"/>
            <a:ext cx="7437120" cy="2760345"/>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dirty="0"/>
          </a:p>
        </p:txBody>
      </p:sp>
      <p:sp>
        <p:nvSpPr>
          <p:cNvPr id="154" name="Google Shape;154;p4:notes"/>
          <p:cNvSpPr txBox="1">
            <a:spLocks noGrp="1"/>
          </p:cNvSpPr>
          <p:nvPr>
            <p:ph type="sldNum" idx="12"/>
          </p:nvPr>
        </p:nvSpPr>
        <p:spPr>
          <a:xfrm>
            <a:off x="5265810" y="6658664"/>
            <a:ext cx="4028440" cy="35173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514613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29"/>
          <p:cNvSpPr/>
          <p:nvPr/>
        </p:nvSpPr>
        <p:spPr>
          <a:xfrm>
            <a:off x="0" y="0"/>
            <a:ext cx="9144000" cy="685800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3"/>
        <p:cNvGrpSpPr/>
        <p:nvPr/>
      </p:nvGrpSpPr>
      <p:grpSpPr>
        <a:xfrm>
          <a:off x="0" y="0"/>
          <a:ext cx="0" cy="0"/>
          <a:chOff x="0" y="0"/>
          <a:chExt cx="0" cy="0"/>
        </a:xfrm>
      </p:grpSpPr>
      <p:sp>
        <p:nvSpPr>
          <p:cNvPr id="104" name="Google Shape;104;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6" name="Google Shape;106;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9" name="Google Shape;109;p39"/>
          <p:cNvSpPr/>
          <p:nvPr/>
        </p:nvSpPr>
        <p:spPr>
          <a:xfrm>
            <a:off x="0" y="0"/>
            <a:ext cx="9144000" cy="685800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 name="Google Shape;110;p39"/>
          <p:cNvSpPr/>
          <p:nvPr/>
        </p:nvSpPr>
        <p:spPr>
          <a:xfrm>
            <a:off x="0" y="6468386"/>
            <a:ext cx="9144000" cy="405441"/>
          </a:xfrm>
          <a:prstGeom prst="rect">
            <a:avLst/>
          </a:prstGeom>
          <a:solidFill>
            <a:srgbClr val="C20058"/>
          </a:solidFill>
          <a:ln w="25400" cap="flat" cmpd="sng">
            <a:solidFill>
              <a:srgbClr val="C200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 name="Google Shape;111;p39"/>
          <p:cNvSpPr/>
          <p:nvPr/>
        </p:nvSpPr>
        <p:spPr>
          <a:xfrm>
            <a:off x="0" y="6349042"/>
            <a:ext cx="9144000" cy="103517"/>
          </a:xfrm>
          <a:prstGeom prst="rect">
            <a:avLst/>
          </a:prstGeom>
          <a:solidFill>
            <a:srgbClr val="FF6600"/>
          </a:solidFill>
          <a:ln w="2540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30"/>
          <p:cNvSpPr/>
          <p:nvPr/>
        </p:nvSpPr>
        <p:spPr>
          <a:xfrm>
            <a:off x="0" y="0"/>
            <a:ext cx="9144000" cy="685800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 name="Google Shape;27;p30"/>
          <p:cNvSpPr/>
          <p:nvPr/>
        </p:nvSpPr>
        <p:spPr>
          <a:xfrm>
            <a:off x="0" y="6468386"/>
            <a:ext cx="9144000" cy="405441"/>
          </a:xfrm>
          <a:prstGeom prst="rect">
            <a:avLst/>
          </a:prstGeom>
          <a:solidFill>
            <a:srgbClr val="C20058"/>
          </a:solidFill>
          <a:ln w="25400" cap="flat" cmpd="sng">
            <a:solidFill>
              <a:srgbClr val="C200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 name="Google Shape;28;p30"/>
          <p:cNvSpPr/>
          <p:nvPr/>
        </p:nvSpPr>
        <p:spPr>
          <a:xfrm>
            <a:off x="0" y="6349042"/>
            <a:ext cx="9144000" cy="103517"/>
          </a:xfrm>
          <a:prstGeom prst="rect">
            <a:avLst/>
          </a:prstGeom>
          <a:solidFill>
            <a:srgbClr val="FF6600"/>
          </a:solidFill>
          <a:ln w="2540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9"/>
        <p:cNvGrpSpPr/>
        <p:nvPr/>
      </p:nvGrpSpPr>
      <p:grpSpPr>
        <a:xfrm>
          <a:off x="0" y="0"/>
          <a:ext cx="0" cy="0"/>
          <a:chOff x="0" y="0"/>
          <a:chExt cx="0" cy="0"/>
        </a:xfrm>
      </p:grpSpPr>
      <p:sp>
        <p:nvSpPr>
          <p:cNvPr id="40" name="Google Shape;40;p3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42" name="Google Shape;42;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3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8" name="Google Shape;48;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33"/>
          <p:cNvSpPr/>
          <p:nvPr/>
        </p:nvSpPr>
        <p:spPr>
          <a:xfrm>
            <a:off x="0" y="0"/>
            <a:ext cx="9144000" cy="685800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 name="Google Shape;52;p33"/>
          <p:cNvSpPr/>
          <p:nvPr/>
        </p:nvSpPr>
        <p:spPr>
          <a:xfrm>
            <a:off x="0" y="6468386"/>
            <a:ext cx="9144000" cy="405441"/>
          </a:xfrm>
          <a:prstGeom prst="rect">
            <a:avLst/>
          </a:prstGeom>
          <a:solidFill>
            <a:srgbClr val="C20058"/>
          </a:solidFill>
          <a:ln w="25400" cap="flat" cmpd="sng">
            <a:solidFill>
              <a:srgbClr val="C200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 name="Google Shape;53;p33"/>
          <p:cNvSpPr/>
          <p:nvPr/>
        </p:nvSpPr>
        <p:spPr>
          <a:xfrm>
            <a:off x="0" y="6349042"/>
            <a:ext cx="9144000" cy="103517"/>
          </a:xfrm>
          <a:prstGeom prst="rect">
            <a:avLst/>
          </a:prstGeom>
          <a:solidFill>
            <a:srgbClr val="FF6600"/>
          </a:solidFill>
          <a:ln w="2540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7" name="Google Shape;5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8" name="Google Shape;5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9" name="Google Shape;5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0" name="Google Shape;6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3" name="Google Shape;63;p34"/>
          <p:cNvSpPr/>
          <p:nvPr/>
        </p:nvSpPr>
        <p:spPr>
          <a:xfrm>
            <a:off x="0" y="0"/>
            <a:ext cx="9144000" cy="685800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 name="Google Shape;64;p34"/>
          <p:cNvSpPr/>
          <p:nvPr/>
        </p:nvSpPr>
        <p:spPr>
          <a:xfrm>
            <a:off x="0" y="6468386"/>
            <a:ext cx="9144000" cy="405441"/>
          </a:xfrm>
          <a:prstGeom prst="rect">
            <a:avLst/>
          </a:prstGeom>
          <a:solidFill>
            <a:srgbClr val="C20058"/>
          </a:solidFill>
          <a:ln w="25400" cap="flat" cmpd="sng">
            <a:solidFill>
              <a:srgbClr val="C200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 name="Google Shape;65;p34"/>
          <p:cNvSpPr/>
          <p:nvPr/>
        </p:nvSpPr>
        <p:spPr>
          <a:xfrm>
            <a:off x="0" y="6349042"/>
            <a:ext cx="9144000" cy="103517"/>
          </a:xfrm>
          <a:prstGeom prst="rect">
            <a:avLst/>
          </a:prstGeom>
          <a:solidFill>
            <a:srgbClr val="FF6600"/>
          </a:solidFill>
          <a:ln w="2540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35"/>
          <p:cNvSpPr/>
          <p:nvPr/>
        </p:nvSpPr>
        <p:spPr>
          <a:xfrm>
            <a:off x="0" y="0"/>
            <a:ext cx="9144000" cy="685800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35"/>
          <p:cNvSpPr/>
          <p:nvPr/>
        </p:nvSpPr>
        <p:spPr>
          <a:xfrm>
            <a:off x="0" y="6468386"/>
            <a:ext cx="9144000" cy="405441"/>
          </a:xfrm>
          <a:prstGeom prst="rect">
            <a:avLst/>
          </a:prstGeom>
          <a:solidFill>
            <a:srgbClr val="C20058"/>
          </a:solidFill>
          <a:ln w="25400" cap="flat" cmpd="sng">
            <a:solidFill>
              <a:srgbClr val="C200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 name="Google Shape;73;p35"/>
          <p:cNvSpPr/>
          <p:nvPr/>
        </p:nvSpPr>
        <p:spPr>
          <a:xfrm>
            <a:off x="0" y="6349042"/>
            <a:ext cx="9144000" cy="103517"/>
          </a:xfrm>
          <a:prstGeom prst="rect">
            <a:avLst/>
          </a:prstGeom>
          <a:solidFill>
            <a:srgbClr val="FF6600"/>
          </a:solidFill>
          <a:ln w="2540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4"/>
        <p:cNvGrpSpPr/>
        <p:nvPr/>
      </p:nvGrpSpPr>
      <p:grpSpPr>
        <a:xfrm>
          <a:off x="0" y="0"/>
          <a:ext cx="0" cy="0"/>
          <a:chOff x="0" y="0"/>
          <a:chExt cx="0" cy="0"/>
        </a:xfrm>
      </p:grpSpPr>
      <p:sp>
        <p:nvSpPr>
          <p:cNvPr id="75" name="Google Shape;75;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7" name="Google Shape;77;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8" name="Google Shape;78;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1" name="Google Shape;81;p36"/>
          <p:cNvSpPr/>
          <p:nvPr/>
        </p:nvSpPr>
        <p:spPr>
          <a:xfrm>
            <a:off x="0" y="0"/>
            <a:ext cx="9144000" cy="685800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 name="Google Shape;82;p36"/>
          <p:cNvSpPr/>
          <p:nvPr/>
        </p:nvSpPr>
        <p:spPr>
          <a:xfrm>
            <a:off x="0" y="6468386"/>
            <a:ext cx="9144000" cy="405441"/>
          </a:xfrm>
          <a:prstGeom prst="rect">
            <a:avLst/>
          </a:prstGeom>
          <a:solidFill>
            <a:srgbClr val="C20058"/>
          </a:solidFill>
          <a:ln w="25400" cap="flat" cmpd="sng">
            <a:solidFill>
              <a:srgbClr val="C200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 name="Google Shape;83;p36"/>
          <p:cNvSpPr/>
          <p:nvPr/>
        </p:nvSpPr>
        <p:spPr>
          <a:xfrm>
            <a:off x="0" y="6349042"/>
            <a:ext cx="9144000" cy="103517"/>
          </a:xfrm>
          <a:prstGeom prst="rect">
            <a:avLst/>
          </a:prstGeom>
          <a:solidFill>
            <a:srgbClr val="FF6600"/>
          </a:solidFill>
          <a:ln w="2540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4"/>
        <p:cNvGrpSpPr/>
        <p:nvPr/>
      </p:nvGrpSpPr>
      <p:grpSpPr>
        <a:xfrm>
          <a:off x="0" y="0"/>
          <a:ext cx="0" cy="0"/>
          <a:chOff x="0" y="0"/>
          <a:chExt cx="0" cy="0"/>
        </a:xfrm>
      </p:grpSpPr>
      <p:sp>
        <p:nvSpPr>
          <p:cNvPr id="85" name="Google Shape;85;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3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7" name="Google Shape;87;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88" name="Google Shape;88;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1" name="Google Shape;91;p37"/>
          <p:cNvSpPr/>
          <p:nvPr/>
        </p:nvSpPr>
        <p:spPr>
          <a:xfrm>
            <a:off x="0" y="0"/>
            <a:ext cx="9144000" cy="685800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 name="Google Shape;92;p37"/>
          <p:cNvSpPr/>
          <p:nvPr/>
        </p:nvSpPr>
        <p:spPr>
          <a:xfrm>
            <a:off x="0" y="6468386"/>
            <a:ext cx="9144000" cy="405441"/>
          </a:xfrm>
          <a:prstGeom prst="rect">
            <a:avLst/>
          </a:prstGeom>
          <a:solidFill>
            <a:srgbClr val="C20058"/>
          </a:solidFill>
          <a:ln w="25400" cap="flat" cmpd="sng">
            <a:solidFill>
              <a:srgbClr val="C200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 name="Google Shape;93;p37"/>
          <p:cNvSpPr/>
          <p:nvPr/>
        </p:nvSpPr>
        <p:spPr>
          <a:xfrm>
            <a:off x="0" y="6349042"/>
            <a:ext cx="9144000" cy="103517"/>
          </a:xfrm>
          <a:prstGeom prst="rect">
            <a:avLst/>
          </a:prstGeom>
          <a:solidFill>
            <a:srgbClr val="FF6600"/>
          </a:solidFill>
          <a:ln w="2540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4"/>
        <p:cNvGrpSpPr/>
        <p:nvPr/>
      </p:nvGrpSpPr>
      <p:grpSpPr>
        <a:xfrm>
          <a:off x="0" y="0"/>
          <a:ext cx="0" cy="0"/>
          <a:chOff x="0" y="0"/>
          <a:chExt cx="0" cy="0"/>
        </a:xfrm>
      </p:grpSpPr>
      <p:sp>
        <p:nvSpPr>
          <p:cNvPr id="95" name="Google Shape;95;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7" name="Google Shape;97;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0" name="Google Shape;100;p38"/>
          <p:cNvSpPr/>
          <p:nvPr/>
        </p:nvSpPr>
        <p:spPr>
          <a:xfrm>
            <a:off x="0" y="0"/>
            <a:ext cx="9144000" cy="685800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38"/>
          <p:cNvSpPr/>
          <p:nvPr/>
        </p:nvSpPr>
        <p:spPr>
          <a:xfrm>
            <a:off x="0" y="6468386"/>
            <a:ext cx="9144000" cy="405441"/>
          </a:xfrm>
          <a:prstGeom prst="rect">
            <a:avLst/>
          </a:prstGeom>
          <a:solidFill>
            <a:srgbClr val="C20058"/>
          </a:solidFill>
          <a:ln w="25400" cap="flat" cmpd="sng">
            <a:solidFill>
              <a:srgbClr val="C200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38"/>
          <p:cNvSpPr/>
          <p:nvPr/>
        </p:nvSpPr>
        <p:spPr>
          <a:xfrm>
            <a:off x="0" y="6349042"/>
            <a:ext cx="9144000" cy="103517"/>
          </a:xfrm>
          <a:prstGeom prst="rect">
            <a:avLst/>
          </a:prstGeom>
          <a:solidFill>
            <a:srgbClr val="FF6600"/>
          </a:solidFill>
          <a:ln w="2540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7" name="Google Shape;117;p1"/>
          <p:cNvSpPr/>
          <p:nvPr/>
        </p:nvSpPr>
        <p:spPr>
          <a:xfrm>
            <a:off x="197001" y="4784385"/>
            <a:ext cx="8749998" cy="1965655"/>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18" name="Google Shape;118;p1"/>
          <p:cNvGrpSpPr/>
          <p:nvPr/>
        </p:nvGrpSpPr>
        <p:grpSpPr>
          <a:xfrm>
            <a:off x="197001" y="105090"/>
            <a:ext cx="8749997" cy="3871356"/>
            <a:chOff x="105285" y="105090"/>
            <a:chExt cx="8749997" cy="3871356"/>
          </a:xfrm>
        </p:grpSpPr>
        <p:pic>
          <p:nvPicPr>
            <p:cNvPr id="119" name="Google Shape;119;p1" descr="A picture containing building, person, outdoor, woman&#10;&#10;Description generated with very high confidence"/>
            <p:cNvPicPr preferRelativeResize="0"/>
            <p:nvPr/>
          </p:nvPicPr>
          <p:blipFill rotWithShape="1">
            <a:blip r:embed="rId4">
              <a:alphaModFix/>
            </a:blip>
            <a:srcRect/>
            <a:stretch/>
          </p:blipFill>
          <p:spPr>
            <a:xfrm>
              <a:off x="3056769" y="106846"/>
              <a:ext cx="2850294" cy="1900196"/>
            </a:xfrm>
            <a:prstGeom prst="rect">
              <a:avLst/>
            </a:prstGeom>
            <a:noFill/>
            <a:ln>
              <a:noFill/>
            </a:ln>
          </p:spPr>
        </p:pic>
        <p:pic>
          <p:nvPicPr>
            <p:cNvPr id="120" name="Google Shape;120;p1" descr="A picture containing floor, indoor, wall, person&#10;&#10;Description generated with very high confidence"/>
            <p:cNvPicPr preferRelativeResize="0"/>
            <p:nvPr/>
          </p:nvPicPr>
          <p:blipFill rotWithShape="1">
            <a:blip r:embed="rId5">
              <a:alphaModFix/>
            </a:blip>
            <a:srcRect/>
            <a:stretch/>
          </p:blipFill>
          <p:spPr>
            <a:xfrm>
              <a:off x="105285" y="107960"/>
              <a:ext cx="2850294" cy="1899998"/>
            </a:xfrm>
            <a:prstGeom prst="rect">
              <a:avLst/>
            </a:prstGeom>
            <a:noFill/>
            <a:ln>
              <a:noFill/>
            </a:ln>
          </p:spPr>
        </p:pic>
        <p:pic>
          <p:nvPicPr>
            <p:cNvPr id="121" name="Google Shape;121;p1" descr="A person standing in front of a building&#10;&#10;Description generated with very high confidence"/>
            <p:cNvPicPr preferRelativeResize="0"/>
            <p:nvPr/>
          </p:nvPicPr>
          <p:blipFill rotWithShape="1">
            <a:blip r:embed="rId6">
              <a:alphaModFix/>
            </a:blip>
            <a:srcRect/>
            <a:stretch/>
          </p:blipFill>
          <p:spPr>
            <a:xfrm>
              <a:off x="6002354" y="2074494"/>
              <a:ext cx="2852928" cy="1901952"/>
            </a:xfrm>
            <a:prstGeom prst="rect">
              <a:avLst/>
            </a:prstGeom>
            <a:noFill/>
            <a:ln>
              <a:noFill/>
            </a:ln>
          </p:spPr>
        </p:pic>
        <p:pic>
          <p:nvPicPr>
            <p:cNvPr id="122" name="Google Shape;122;p1" descr="A person standing in front of a bus&#10;&#10;Description generated with high confidence"/>
            <p:cNvPicPr preferRelativeResize="0"/>
            <p:nvPr/>
          </p:nvPicPr>
          <p:blipFill rotWithShape="1">
            <a:blip r:embed="rId7">
              <a:alphaModFix/>
            </a:blip>
            <a:srcRect/>
            <a:stretch/>
          </p:blipFill>
          <p:spPr>
            <a:xfrm>
              <a:off x="105286" y="2074494"/>
              <a:ext cx="2850293" cy="1900009"/>
            </a:xfrm>
            <a:prstGeom prst="rect">
              <a:avLst/>
            </a:prstGeom>
            <a:noFill/>
            <a:ln>
              <a:noFill/>
            </a:ln>
          </p:spPr>
        </p:pic>
        <p:pic>
          <p:nvPicPr>
            <p:cNvPr id="123" name="Google Shape;123;p1" descr="A picture containing outdoor, sky, fence, ground&#10;&#10;Description generated with very high confidence"/>
            <p:cNvPicPr preferRelativeResize="0"/>
            <p:nvPr/>
          </p:nvPicPr>
          <p:blipFill rotWithShape="1">
            <a:blip r:embed="rId8">
              <a:alphaModFix/>
            </a:blip>
            <a:srcRect/>
            <a:stretch/>
          </p:blipFill>
          <p:spPr>
            <a:xfrm>
              <a:off x="3056769" y="2063561"/>
              <a:ext cx="2844395" cy="1901952"/>
            </a:xfrm>
            <a:prstGeom prst="rect">
              <a:avLst/>
            </a:prstGeom>
            <a:noFill/>
            <a:ln>
              <a:noFill/>
            </a:ln>
          </p:spPr>
        </p:pic>
        <p:pic>
          <p:nvPicPr>
            <p:cNvPr id="124" name="Google Shape;124;p1" descr="A large brick building&#10;&#10;Description generated with very high confidence"/>
            <p:cNvPicPr preferRelativeResize="0"/>
            <p:nvPr/>
          </p:nvPicPr>
          <p:blipFill rotWithShape="1">
            <a:blip r:embed="rId9">
              <a:alphaModFix/>
            </a:blip>
            <a:srcRect/>
            <a:stretch/>
          </p:blipFill>
          <p:spPr>
            <a:xfrm>
              <a:off x="6002353" y="105090"/>
              <a:ext cx="2852929" cy="1901952"/>
            </a:xfrm>
            <a:prstGeom prst="rect">
              <a:avLst/>
            </a:prstGeom>
            <a:noFill/>
            <a:ln>
              <a:noFill/>
            </a:ln>
          </p:spPr>
        </p:pic>
      </p:grpSp>
      <p:sp>
        <p:nvSpPr>
          <p:cNvPr id="125" name="Google Shape;125;p1"/>
          <p:cNvSpPr txBox="1"/>
          <p:nvPr/>
        </p:nvSpPr>
        <p:spPr>
          <a:xfrm>
            <a:off x="375236" y="4982332"/>
            <a:ext cx="8768764" cy="146438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2400"/>
              <a:buFont typeface="Gill Sans"/>
              <a:buNone/>
            </a:pPr>
            <a:r>
              <a:rPr lang="en-US" sz="2400" b="0" i="0" u="none" strike="noStrike" cap="none" dirty="0">
                <a:solidFill>
                  <a:schemeClr val="lt1"/>
                </a:solidFill>
                <a:latin typeface="Gill Sans"/>
                <a:ea typeface="Gill Sans"/>
                <a:cs typeface="Gill Sans"/>
                <a:sym typeface="Gill Sans"/>
              </a:rPr>
              <a:t>Community Needs Survey </a:t>
            </a:r>
          </a:p>
          <a:p>
            <a:pPr marL="0" marR="0" lvl="0" indent="0" algn="l" rtl="0">
              <a:spcBef>
                <a:spcPts val="0"/>
              </a:spcBef>
              <a:spcAft>
                <a:spcPts val="0"/>
              </a:spcAft>
              <a:buClr>
                <a:schemeClr val="lt1"/>
              </a:buClr>
              <a:buSzPts val="2400"/>
              <a:buFont typeface="Gill Sans"/>
              <a:buNone/>
            </a:pPr>
            <a:r>
              <a:rPr lang="en-US" sz="2400" dirty="0">
                <a:solidFill>
                  <a:schemeClr val="lt1"/>
                </a:solidFill>
                <a:latin typeface="Gill Sans"/>
                <a:sym typeface="Gill Sans"/>
              </a:rPr>
              <a:t>To inform the Community Development Block Grant and HOME</a:t>
            </a:r>
          </a:p>
          <a:p>
            <a:pPr marL="0" marR="0" lvl="0" indent="0" algn="l" rtl="0">
              <a:spcBef>
                <a:spcPts val="0"/>
              </a:spcBef>
              <a:spcAft>
                <a:spcPts val="0"/>
              </a:spcAft>
              <a:buClr>
                <a:schemeClr val="lt1"/>
              </a:buClr>
              <a:buSzPts val="2400"/>
              <a:buFont typeface="Gill Sans"/>
              <a:buNone/>
            </a:pPr>
            <a:r>
              <a:rPr lang="en-US" sz="2400" dirty="0">
                <a:solidFill>
                  <a:schemeClr val="lt1"/>
                </a:solidFill>
                <a:latin typeface="Gill Sans"/>
                <a:sym typeface="Gill Sans"/>
              </a:rPr>
              <a:t>5-year plan – look at how to prioritize our funds </a:t>
            </a:r>
            <a:endParaRPr dirty="0"/>
          </a:p>
        </p:txBody>
      </p:sp>
      <p:pic>
        <p:nvPicPr>
          <p:cNvPr id="126" name="Google Shape;126;p1" descr="A large stone brick wall&#10;&#10;Description generated with high confidence"/>
          <p:cNvPicPr preferRelativeResize="0"/>
          <p:nvPr/>
        </p:nvPicPr>
        <p:blipFill rotWithShape="1">
          <a:blip r:embed="rId10">
            <a:alphaModFix/>
          </a:blip>
          <a:srcRect/>
          <a:stretch/>
        </p:blipFill>
        <p:spPr>
          <a:xfrm>
            <a:off x="197001" y="4032049"/>
            <a:ext cx="8749996" cy="685800"/>
          </a:xfrm>
          <a:prstGeom prst="rect">
            <a:avLst/>
          </a:prstGeom>
          <a:noFill/>
          <a:ln>
            <a:noFill/>
          </a:ln>
        </p:spPr>
      </p:pic>
      <p:sp>
        <p:nvSpPr>
          <p:cNvPr id="127" name="Google Shape;127;p1"/>
          <p:cNvSpPr/>
          <p:nvPr/>
        </p:nvSpPr>
        <p:spPr>
          <a:xfrm rot="5400000">
            <a:off x="7831714" y="5634757"/>
            <a:ext cx="1965655" cy="264910"/>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What would you like to see improved?- Roads, Lighting </a:t>
            </a:r>
            <a:endParaRPr sz="2800" b="0" i="0" u="none" strike="noStrike" cap="none" dirty="0">
              <a:solidFill>
                <a:schemeClr val="lt1"/>
              </a:solidFill>
              <a:latin typeface="Gill Sans"/>
              <a:ea typeface="Gill Sans"/>
              <a:cs typeface="Gill Sans"/>
              <a:sym typeface="Gill Sans"/>
            </a:endParaRPr>
          </a:p>
        </p:txBody>
      </p:sp>
      <p:sp>
        <p:nvSpPr>
          <p:cNvPr id="5" name="TextBox 4">
            <a:extLst>
              <a:ext uri="{FF2B5EF4-FFF2-40B4-BE49-F238E27FC236}">
                <a16:creationId xmlns:a16="http://schemas.microsoft.com/office/drawing/2014/main" id="{F72409F5-E241-43DB-9453-ED73D823A23E}"/>
              </a:ext>
            </a:extLst>
          </p:cNvPr>
          <p:cNvSpPr txBox="1"/>
          <p:nvPr/>
        </p:nvSpPr>
        <p:spPr>
          <a:xfrm>
            <a:off x="451106" y="1074509"/>
            <a:ext cx="8692894" cy="5324535"/>
          </a:xfrm>
          <a:prstGeom prst="rect">
            <a:avLst/>
          </a:prstGeom>
          <a:noFill/>
        </p:spPr>
        <p:txBody>
          <a:bodyPr wrap="square" rtlCol="0">
            <a:spAutoFit/>
          </a:bodyPr>
          <a:lstStyle/>
          <a:p>
            <a:r>
              <a:rPr lang="en-US" sz="2000" b="1" dirty="0"/>
              <a:t>Streets or Street Lighting (15) </a:t>
            </a:r>
          </a:p>
          <a:p>
            <a:pPr marL="342900" indent="-342900">
              <a:buFont typeface="Arial" panose="020B0604020202020204" pitchFamily="34" charset="0"/>
              <a:buChar char="•"/>
            </a:pPr>
            <a:r>
              <a:rPr lang="en-US" sz="2000" dirty="0"/>
              <a:t>Around campus, especially </a:t>
            </a:r>
            <a:r>
              <a:rPr lang="en-US" sz="2000" b="1" u="sng" dirty="0"/>
              <a:t>La Crosse St </a:t>
            </a:r>
          </a:p>
          <a:p>
            <a:pPr marL="342900" indent="-342900">
              <a:buFont typeface="Arial" panose="020B0604020202020204" pitchFamily="34" charset="0"/>
              <a:buChar char="•"/>
            </a:pPr>
            <a:r>
              <a:rPr lang="en-US" sz="2000" dirty="0"/>
              <a:t>For safety and walkability </a:t>
            </a:r>
          </a:p>
          <a:p>
            <a:pPr marL="342900" indent="-342900">
              <a:buFont typeface="Arial" panose="020B0604020202020204" pitchFamily="34" charset="0"/>
              <a:buChar char="•"/>
            </a:pPr>
            <a:r>
              <a:rPr lang="en-US" sz="2000" dirty="0"/>
              <a:t>Dead boulevard trees, more beautification </a:t>
            </a:r>
          </a:p>
          <a:p>
            <a:pPr marL="342900" indent="-342900">
              <a:buFont typeface="Arial" panose="020B0604020202020204" pitchFamily="34" charset="0"/>
              <a:buChar char="•"/>
            </a:pPr>
            <a:r>
              <a:rPr lang="en-US" sz="2000" dirty="0"/>
              <a:t>Crosswalks (West Ave and State St)</a:t>
            </a:r>
          </a:p>
          <a:p>
            <a:endParaRPr lang="en-US" sz="2000" dirty="0"/>
          </a:p>
          <a:p>
            <a:r>
              <a:rPr lang="en-US" sz="2000" b="1" dirty="0"/>
              <a:t>Parking </a:t>
            </a:r>
          </a:p>
          <a:p>
            <a:pPr marL="342900" indent="-342900">
              <a:buFont typeface="Arial" panose="020B0604020202020204" pitchFamily="34" charset="0"/>
              <a:buChar char="•"/>
            </a:pPr>
            <a:r>
              <a:rPr lang="en-US" sz="2000" dirty="0"/>
              <a:t>Residential parking permits </a:t>
            </a:r>
          </a:p>
          <a:p>
            <a:pPr marL="342900" indent="-342900">
              <a:buFont typeface="Arial" panose="020B0604020202020204" pitchFamily="34" charset="0"/>
              <a:buChar char="•"/>
            </a:pPr>
            <a:endParaRPr lang="en-US" sz="2000" dirty="0"/>
          </a:p>
          <a:p>
            <a:r>
              <a:rPr lang="en-US" sz="2000" b="1" dirty="0"/>
              <a:t>Cameron Park (2) </a:t>
            </a:r>
          </a:p>
          <a:p>
            <a:endParaRPr lang="en-US" sz="2000" dirty="0"/>
          </a:p>
          <a:p>
            <a:r>
              <a:rPr lang="en-US" sz="2000" b="1" dirty="0"/>
              <a:t>Crime/Safety, Enforcement (4) </a:t>
            </a:r>
            <a:r>
              <a:rPr lang="en-US" sz="2000" dirty="0"/>
              <a:t>i.e. campers using boulevards as yards</a:t>
            </a:r>
          </a:p>
          <a:p>
            <a:r>
              <a:rPr lang="en-US" sz="2000" dirty="0"/>
              <a:t>Noise enforcement, particularly at bar time, Crossfire loitering </a:t>
            </a:r>
          </a:p>
          <a:p>
            <a:endParaRPr lang="en-US" sz="2000" b="1" dirty="0"/>
          </a:p>
          <a:p>
            <a:r>
              <a:rPr lang="en-US" sz="2000" b="1" dirty="0"/>
              <a:t>Housing (6)- </a:t>
            </a:r>
            <a:r>
              <a:rPr lang="en-US" sz="2000" dirty="0"/>
              <a:t>affordable, safe, quality housing, better maintenance of rental properties, high density of real estate development, </a:t>
            </a:r>
            <a:endParaRPr lang="en-US" sz="2000" b="1" dirty="0"/>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1482356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564225" y="0"/>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Other </a:t>
            </a:r>
            <a:endParaRPr sz="2800" b="0" i="0" u="none" strike="noStrike" cap="none" dirty="0">
              <a:solidFill>
                <a:schemeClr val="lt1"/>
              </a:solidFill>
              <a:latin typeface="Gill Sans"/>
              <a:ea typeface="Gill Sans"/>
              <a:cs typeface="Gill Sans"/>
              <a:sym typeface="Gill Sans"/>
            </a:endParaRPr>
          </a:p>
        </p:txBody>
      </p:sp>
      <p:sp>
        <p:nvSpPr>
          <p:cNvPr id="5" name="TextBox 4">
            <a:extLst>
              <a:ext uri="{FF2B5EF4-FFF2-40B4-BE49-F238E27FC236}">
                <a16:creationId xmlns:a16="http://schemas.microsoft.com/office/drawing/2014/main" id="{F72409F5-E241-43DB-9453-ED73D823A23E}"/>
              </a:ext>
            </a:extLst>
          </p:cNvPr>
          <p:cNvSpPr txBox="1"/>
          <p:nvPr/>
        </p:nvSpPr>
        <p:spPr>
          <a:xfrm>
            <a:off x="337983" y="1293430"/>
            <a:ext cx="8692894" cy="3600986"/>
          </a:xfrm>
          <a:prstGeom prst="rect">
            <a:avLst/>
          </a:prstGeom>
          <a:noFill/>
        </p:spPr>
        <p:txBody>
          <a:bodyPr wrap="square" rtlCol="0">
            <a:spAutoFit/>
          </a:bodyPr>
          <a:lstStyle/>
          <a:p>
            <a:pPr marL="342900" indent="-342900">
              <a:buFont typeface="Arial" panose="020B0604020202020204" pitchFamily="34" charset="0"/>
              <a:buChar char="•"/>
            </a:pPr>
            <a:r>
              <a:rPr lang="en-US" sz="1900" dirty="0"/>
              <a:t>Better enforcement of snow and ice removal from sidewalks and crosswalks </a:t>
            </a:r>
          </a:p>
          <a:p>
            <a:pPr marL="342900" indent="-342900">
              <a:buFont typeface="Arial" panose="020B0604020202020204" pitchFamily="34" charset="0"/>
              <a:buChar char="•"/>
            </a:pPr>
            <a:r>
              <a:rPr lang="en-US" sz="1900" dirty="0"/>
              <a:t>Too much student housing and not enough parking for them </a:t>
            </a:r>
          </a:p>
          <a:p>
            <a:pPr marL="342900" indent="-342900">
              <a:buFont typeface="Arial" panose="020B0604020202020204" pitchFamily="34" charset="0"/>
              <a:buChar char="•"/>
            </a:pPr>
            <a:r>
              <a:rPr lang="en-US" sz="1900" dirty="0"/>
              <a:t>Police engaging more positively, less sirens </a:t>
            </a:r>
          </a:p>
          <a:p>
            <a:pPr marL="342900" indent="-342900">
              <a:buFont typeface="Arial" panose="020B0604020202020204" pitchFamily="34" charset="0"/>
              <a:buChar char="•"/>
            </a:pPr>
            <a:r>
              <a:rPr lang="en-US" sz="1900" dirty="0"/>
              <a:t>Blight </a:t>
            </a:r>
          </a:p>
          <a:p>
            <a:pPr marL="342900" indent="-342900">
              <a:buFont typeface="Arial" panose="020B0604020202020204" pitchFamily="34" charset="0"/>
              <a:buChar char="•"/>
            </a:pPr>
            <a:r>
              <a:rPr lang="en-US" sz="1900" dirty="0"/>
              <a:t>Better maintenance of the bike trails</a:t>
            </a:r>
          </a:p>
          <a:p>
            <a:pPr marL="342900" indent="-342900">
              <a:buFont typeface="Arial" panose="020B0604020202020204" pitchFamily="34" charset="0"/>
              <a:buChar char="•"/>
            </a:pPr>
            <a:r>
              <a:rPr lang="en-US" sz="1900" dirty="0"/>
              <a:t>More accessible bus </a:t>
            </a:r>
            <a:r>
              <a:rPr lang="en-US" sz="1900" dirty="0" err="1"/>
              <a:t>transportiation</a:t>
            </a:r>
            <a:r>
              <a:rPr lang="en-US" sz="1900" dirty="0"/>
              <a:t> </a:t>
            </a:r>
          </a:p>
          <a:p>
            <a:pPr marL="342900" indent="-342900">
              <a:buFont typeface="Arial" panose="020B0604020202020204" pitchFamily="34" charset="0"/>
              <a:buChar char="•"/>
            </a:pPr>
            <a:r>
              <a:rPr lang="en-US" sz="1900" dirty="0"/>
              <a:t>As </a:t>
            </a:r>
            <a:r>
              <a:rPr lang="en-US" sz="1900" dirty="0" err="1"/>
              <a:t>someon</a:t>
            </a:r>
            <a:r>
              <a:rPr lang="en-US" sz="1900" dirty="0"/>
              <a:t> who doesn’t drive, walking in winter is a nightmare. A faster bus schedule would be great too. The apartments downtown are too expensive.</a:t>
            </a:r>
          </a:p>
          <a:p>
            <a:pPr marL="342900" indent="-342900">
              <a:buFont typeface="Arial" panose="020B0604020202020204" pitchFamily="34" charset="0"/>
              <a:buChar char="•"/>
            </a:pPr>
            <a:r>
              <a:rPr lang="en-US" sz="1900" dirty="0"/>
              <a:t>Focus on making a place to attract mid/upper income, not lower income. </a:t>
            </a:r>
          </a:p>
          <a:p>
            <a:pPr marL="342900" indent="-342900">
              <a:buFont typeface="Arial" panose="020B0604020202020204" pitchFamily="34" charset="0"/>
              <a:buChar char="•"/>
            </a:pPr>
            <a:r>
              <a:rPr lang="en-US" sz="1900" dirty="0"/>
              <a:t>Use tax dollars to remove snow from sidewalks (model from upstate New York) </a:t>
            </a:r>
          </a:p>
          <a:p>
            <a:pPr marL="342900" indent="-342900">
              <a:buFont typeface="Arial" panose="020B0604020202020204" pitchFamily="34" charset="0"/>
              <a:buChar char="•"/>
            </a:pPr>
            <a:endParaRPr lang="en-US" sz="1900" dirty="0"/>
          </a:p>
        </p:txBody>
      </p:sp>
    </p:spTree>
    <p:extLst>
      <p:ext uri="{BB962C8B-B14F-4D97-AF65-F5344CB8AC3E}">
        <p14:creationId xmlns:p14="http://schemas.microsoft.com/office/powerpoint/2010/main" val="3563294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2" name="Picture 1">
            <a:extLst>
              <a:ext uri="{FF2B5EF4-FFF2-40B4-BE49-F238E27FC236}">
                <a16:creationId xmlns:a16="http://schemas.microsoft.com/office/drawing/2014/main" id="{E1A320BB-2E0D-4B58-ABA8-A6D67CBC309A}"/>
              </a:ext>
            </a:extLst>
          </p:cNvPr>
          <p:cNvPicPr>
            <a:picLocks noChangeAspect="1"/>
          </p:cNvPicPr>
          <p:nvPr/>
        </p:nvPicPr>
        <p:blipFill rotWithShape="1">
          <a:blip r:embed="rId3"/>
          <a:srcRect r="5125" b="2318"/>
          <a:stretch/>
        </p:blipFill>
        <p:spPr>
          <a:xfrm>
            <a:off x="367646" y="961202"/>
            <a:ext cx="8550112" cy="5760109"/>
          </a:xfrm>
          <a:prstGeom prst="rect">
            <a:avLst/>
          </a:prstGeom>
        </p:spPr>
      </p:pic>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Rate the quality and effectiveness of City programs. </a:t>
            </a:r>
            <a:endParaRPr sz="2800" b="0" i="0" u="none" strike="noStrike" cap="none" dirty="0">
              <a:solidFill>
                <a:schemeClr val="lt1"/>
              </a:solidFill>
              <a:latin typeface="Gill Sans"/>
              <a:ea typeface="Gill Sans"/>
              <a:cs typeface="Gill Sans"/>
              <a:sym typeface="Gill Sans"/>
            </a:endParaRPr>
          </a:p>
        </p:txBody>
      </p:sp>
      <p:sp>
        <p:nvSpPr>
          <p:cNvPr id="4" name="TextBox 3">
            <a:extLst>
              <a:ext uri="{FF2B5EF4-FFF2-40B4-BE49-F238E27FC236}">
                <a16:creationId xmlns:a16="http://schemas.microsoft.com/office/drawing/2014/main" id="{ACCDFF40-19C3-401B-90FC-F4564B0E2E21}"/>
              </a:ext>
            </a:extLst>
          </p:cNvPr>
          <p:cNvSpPr txBox="1"/>
          <p:nvPr/>
        </p:nvSpPr>
        <p:spPr>
          <a:xfrm>
            <a:off x="5533533" y="5865267"/>
            <a:ext cx="3242821" cy="738664"/>
          </a:xfrm>
          <a:prstGeom prst="rect">
            <a:avLst/>
          </a:prstGeom>
          <a:noFill/>
        </p:spPr>
        <p:txBody>
          <a:bodyPr wrap="square" rtlCol="0">
            <a:spAutoFit/>
          </a:bodyPr>
          <a:lstStyle/>
          <a:p>
            <a:r>
              <a:rPr lang="en-US" b="1" dirty="0"/>
              <a:t>63% of respondents not familiar with the Housing Rehabilitation Loan Program, 40% RHP </a:t>
            </a:r>
          </a:p>
        </p:txBody>
      </p:sp>
    </p:spTree>
    <p:extLst>
      <p:ext uri="{BB962C8B-B14F-4D97-AF65-F5344CB8AC3E}">
        <p14:creationId xmlns:p14="http://schemas.microsoft.com/office/powerpoint/2010/main" val="3613569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4" name="Picture 3">
            <a:extLst>
              <a:ext uri="{FF2B5EF4-FFF2-40B4-BE49-F238E27FC236}">
                <a16:creationId xmlns:a16="http://schemas.microsoft.com/office/drawing/2014/main" id="{3824FE74-EA10-48C2-BFE3-9BCCE006F4BD}"/>
              </a:ext>
            </a:extLst>
          </p:cNvPr>
          <p:cNvPicPr>
            <a:picLocks noChangeAspect="1"/>
          </p:cNvPicPr>
          <p:nvPr/>
        </p:nvPicPr>
        <p:blipFill rotWithShape="1">
          <a:blip r:embed="rId3"/>
          <a:srcRect t="3090"/>
          <a:stretch/>
        </p:blipFill>
        <p:spPr>
          <a:xfrm>
            <a:off x="29693" y="958767"/>
            <a:ext cx="8888065" cy="5899233"/>
          </a:xfrm>
          <a:prstGeom prst="rect">
            <a:avLst/>
          </a:prstGeom>
        </p:spPr>
      </p:pic>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Rate the quality and effectiveness of </a:t>
            </a:r>
            <a:r>
              <a:rPr lang="en-US" sz="2800" dirty="0">
                <a:solidFill>
                  <a:schemeClr val="lt1"/>
                </a:solidFill>
                <a:latin typeface="Gill Sans"/>
                <a:ea typeface="Gill Sans"/>
                <a:cs typeface="Gill Sans"/>
                <a:sym typeface="Gill Sans"/>
              </a:rPr>
              <a:t>programs funded by the City. </a:t>
            </a:r>
            <a:endParaRPr sz="2800" b="0" i="0" u="none" strike="noStrike" cap="none" dirty="0">
              <a:solidFill>
                <a:schemeClr val="lt1"/>
              </a:solidFill>
              <a:latin typeface="Gill Sans"/>
              <a:ea typeface="Gill Sans"/>
              <a:cs typeface="Gill Sans"/>
              <a:sym typeface="Gill Sans"/>
            </a:endParaRPr>
          </a:p>
        </p:txBody>
      </p:sp>
      <p:sp>
        <p:nvSpPr>
          <p:cNvPr id="2" name="TextBox 1">
            <a:extLst>
              <a:ext uri="{FF2B5EF4-FFF2-40B4-BE49-F238E27FC236}">
                <a16:creationId xmlns:a16="http://schemas.microsoft.com/office/drawing/2014/main" id="{FEE1DC37-5E83-48AF-BD44-6C2DA883D192}"/>
              </a:ext>
            </a:extLst>
          </p:cNvPr>
          <p:cNvSpPr txBox="1"/>
          <p:nvPr/>
        </p:nvSpPr>
        <p:spPr>
          <a:xfrm>
            <a:off x="4319478" y="6131005"/>
            <a:ext cx="4590855" cy="523220"/>
          </a:xfrm>
          <a:prstGeom prst="rect">
            <a:avLst/>
          </a:prstGeom>
          <a:noFill/>
        </p:spPr>
        <p:txBody>
          <a:bodyPr wrap="square" rtlCol="0">
            <a:spAutoFit/>
          </a:bodyPr>
          <a:lstStyle/>
          <a:p>
            <a:r>
              <a:rPr lang="en-US" i="1" dirty="0"/>
              <a:t>55% of respondents not familiar with the City’ support to </a:t>
            </a:r>
            <a:r>
              <a:rPr lang="en-US" i="1" dirty="0" err="1"/>
              <a:t>Couleecap</a:t>
            </a:r>
            <a:r>
              <a:rPr lang="en-US" i="1" dirty="0"/>
              <a:t> and WWBIC to help entrepreneurs </a:t>
            </a:r>
          </a:p>
        </p:txBody>
      </p:sp>
    </p:spTree>
    <p:extLst>
      <p:ext uri="{BB962C8B-B14F-4D97-AF65-F5344CB8AC3E}">
        <p14:creationId xmlns:p14="http://schemas.microsoft.com/office/powerpoint/2010/main" val="3120767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Comments on City projects (17)</a:t>
            </a:r>
            <a:endParaRPr sz="2800" b="0" i="0" u="none" strike="noStrike" cap="none" dirty="0">
              <a:solidFill>
                <a:schemeClr val="lt1"/>
              </a:solidFill>
              <a:latin typeface="Gill Sans"/>
              <a:ea typeface="Gill Sans"/>
              <a:cs typeface="Gill Sans"/>
              <a:sym typeface="Gill Sans"/>
            </a:endParaRPr>
          </a:p>
        </p:txBody>
      </p:sp>
      <p:sp>
        <p:nvSpPr>
          <p:cNvPr id="6" name="TextBox 5">
            <a:extLst>
              <a:ext uri="{FF2B5EF4-FFF2-40B4-BE49-F238E27FC236}">
                <a16:creationId xmlns:a16="http://schemas.microsoft.com/office/drawing/2014/main" id="{5577DB35-9562-4E25-BE7F-7001D511987A}"/>
              </a:ext>
            </a:extLst>
          </p:cNvPr>
          <p:cNvSpPr txBox="1"/>
          <p:nvPr/>
        </p:nvSpPr>
        <p:spPr>
          <a:xfrm>
            <a:off x="337985" y="1099802"/>
            <a:ext cx="8692894" cy="4016484"/>
          </a:xfrm>
          <a:prstGeom prst="rect">
            <a:avLst/>
          </a:prstGeom>
          <a:noFill/>
        </p:spPr>
        <p:txBody>
          <a:bodyPr wrap="square" rtlCol="0">
            <a:spAutoFit/>
          </a:bodyPr>
          <a:lstStyle/>
          <a:p>
            <a:r>
              <a:rPr lang="en-US" sz="1700" b="1" dirty="0"/>
              <a:t>City Programs </a:t>
            </a:r>
          </a:p>
          <a:p>
            <a:pPr marL="285750" indent="-285750">
              <a:buFont typeface="Arial" panose="020B0604020202020204" pitchFamily="34" charset="0"/>
              <a:buChar char="•"/>
            </a:pPr>
            <a:r>
              <a:rPr lang="en-US" sz="1700" dirty="0"/>
              <a:t>We have a large home that needs work but wouldn’t qualify for a loan. Would welcome assistance to do so. </a:t>
            </a:r>
          </a:p>
          <a:p>
            <a:pPr marL="285750" indent="-285750">
              <a:buFont typeface="Arial" panose="020B0604020202020204" pitchFamily="34" charset="0"/>
              <a:buChar char="•"/>
            </a:pPr>
            <a:r>
              <a:rPr lang="en-US" sz="1700" dirty="0"/>
              <a:t>Lighting is too bright </a:t>
            </a:r>
          </a:p>
          <a:p>
            <a:pPr marL="285750" indent="-285750">
              <a:buFont typeface="Arial" panose="020B0604020202020204" pitchFamily="34" charset="0"/>
              <a:buChar char="•"/>
            </a:pPr>
            <a:r>
              <a:rPr lang="en-US" sz="1700" dirty="0"/>
              <a:t>Powell Park is not utilized </a:t>
            </a:r>
          </a:p>
          <a:p>
            <a:pPr marL="285750" indent="-285750">
              <a:buFont typeface="Arial" panose="020B0604020202020204" pitchFamily="34" charset="0"/>
              <a:buChar char="•"/>
            </a:pPr>
            <a:r>
              <a:rPr lang="en-US" sz="1700" dirty="0"/>
              <a:t>Find a better way to get into a “problem property” </a:t>
            </a:r>
          </a:p>
          <a:p>
            <a:pPr marL="285750" indent="-285750">
              <a:buFont typeface="Arial" panose="020B0604020202020204" pitchFamily="34" charset="0"/>
              <a:buChar char="•"/>
            </a:pPr>
            <a:r>
              <a:rPr lang="en-US" sz="1700" dirty="0"/>
              <a:t>More housing incentives for more people </a:t>
            </a:r>
          </a:p>
          <a:p>
            <a:pPr marL="285750" indent="-285750">
              <a:buFont typeface="Arial" panose="020B0604020202020204" pitchFamily="34" charset="0"/>
              <a:buChar char="•"/>
            </a:pPr>
            <a:r>
              <a:rPr lang="en-US" sz="1700" dirty="0"/>
              <a:t>Warmer lighting colors </a:t>
            </a:r>
          </a:p>
          <a:p>
            <a:pPr marL="285750" indent="-285750">
              <a:buFont typeface="Arial" panose="020B0604020202020204" pitchFamily="34" charset="0"/>
              <a:buChar char="•"/>
            </a:pPr>
            <a:r>
              <a:rPr lang="en-US" sz="1700" dirty="0"/>
              <a:t>Liked the lighting! </a:t>
            </a:r>
          </a:p>
          <a:p>
            <a:pPr marL="285750" indent="-285750">
              <a:buFont typeface="Arial" panose="020B0604020202020204" pitchFamily="34" charset="0"/>
              <a:buChar char="•"/>
            </a:pPr>
            <a:r>
              <a:rPr lang="en-US" sz="1700" dirty="0"/>
              <a:t>Consider density! Adding townhomes </a:t>
            </a:r>
          </a:p>
          <a:p>
            <a:pPr marL="285750" indent="-285750">
              <a:buFont typeface="Arial" panose="020B0604020202020204" pitchFamily="34" charset="0"/>
              <a:buChar char="•"/>
            </a:pPr>
            <a:r>
              <a:rPr lang="en-US" sz="1700" dirty="0"/>
              <a:t>I wish I knew about these programs </a:t>
            </a:r>
          </a:p>
          <a:p>
            <a:pPr marL="285750" indent="-285750">
              <a:buFont typeface="Arial" panose="020B0604020202020204" pitchFamily="34" charset="0"/>
              <a:buChar char="•"/>
            </a:pPr>
            <a:r>
              <a:rPr lang="en-US" sz="1700" dirty="0"/>
              <a:t>City is spending too much money on these nice new homes for low-income </a:t>
            </a:r>
          </a:p>
          <a:p>
            <a:pPr marL="285750" indent="-285750">
              <a:buFont typeface="Arial" panose="020B0604020202020204" pitchFamily="34" charset="0"/>
              <a:buChar char="•"/>
            </a:pPr>
            <a:r>
              <a:rPr lang="en-US" sz="1700" dirty="0"/>
              <a:t>$1000 per month is not affordable </a:t>
            </a:r>
          </a:p>
          <a:p>
            <a:pPr marL="285750" indent="-285750">
              <a:buFont typeface="Arial" panose="020B0604020202020204" pitchFamily="34" charset="0"/>
              <a:buChar char="•"/>
            </a:pPr>
            <a:r>
              <a:rPr lang="en-US" sz="1700" dirty="0"/>
              <a:t>Would like to see old homes restored</a:t>
            </a:r>
          </a:p>
          <a:p>
            <a:endParaRPr lang="en-US" sz="1700" dirty="0"/>
          </a:p>
        </p:txBody>
      </p:sp>
    </p:spTree>
    <p:extLst>
      <p:ext uri="{BB962C8B-B14F-4D97-AF65-F5344CB8AC3E}">
        <p14:creationId xmlns:p14="http://schemas.microsoft.com/office/powerpoint/2010/main" val="4198472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Comments on funded projects </a:t>
            </a:r>
            <a:endParaRPr sz="2800" b="0" i="0" u="none" strike="noStrike" cap="none" dirty="0">
              <a:solidFill>
                <a:schemeClr val="lt1"/>
              </a:solidFill>
              <a:latin typeface="Gill Sans"/>
              <a:ea typeface="Gill Sans"/>
              <a:cs typeface="Gill Sans"/>
              <a:sym typeface="Gill Sans"/>
            </a:endParaRPr>
          </a:p>
        </p:txBody>
      </p:sp>
      <p:sp>
        <p:nvSpPr>
          <p:cNvPr id="5" name="TextBox 4">
            <a:extLst>
              <a:ext uri="{FF2B5EF4-FFF2-40B4-BE49-F238E27FC236}">
                <a16:creationId xmlns:a16="http://schemas.microsoft.com/office/drawing/2014/main" id="{F72409F5-E241-43DB-9453-ED73D823A23E}"/>
              </a:ext>
            </a:extLst>
          </p:cNvPr>
          <p:cNvSpPr txBox="1"/>
          <p:nvPr/>
        </p:nvSpPr>
        <p:spPr>
          <a:xfrm>
            <a:off x="347411" y="1410886"/>
            <a:ext cx="8692894" cy="4247317"/>
          </a:xfrm>
          <a:prstGeom prst="rect">
            <a:avLst/>
          </a:prstGeom>
          <a:noFill/>
        </p:spPr>
        <p:txBody>
          <a:bodyPr wrap="square" rtlCol="0">
            <a:spAutoFit/>
          </a:bodyPr>
          <a:lstStyle/>
          <a:p>
            <a:pPr marL="342900" indent="-342900">
              <a:buFont typeface="Arial" panose="020B0604020202020204" pitchFamily="34" charset="0"/>
              <a:buChar char="•"/>
            </a:pPr>
            <a:r>
              <a:rPr lang="en-US" sz="1800" dirty="0"/>
              <a:t>Solutions to end homelessness aren’t working</a:t>
            </a:r>
          </a:p>
          <a:p>
            <a:pPr marL="342900" indent="-342900">
              <a:buFont typeface="Arial" panose="020B0604020202020204" pitchFamily="34" charset="0"/>
              <a:buChar char="•"/>
            </a:pPr>
            <a:r>
              <a:rPr lang="en-US" sz="1800" dirty="0"/>
              <a:t>Why does the Salvation Army have to be in the Downtown? Also, should not be in the party atmosphere of 2 colleges </a:t>
            </a:r>
          </a:p>
          <a:p>
            <a:pPr marL="342900" indent="-342900">
              <a:buFont typeface="Arial" panose="020B0604020202020204" pitchFamily="34" charset="0"/>
              <a:buChar char="•"/>
            </a:pPr>
            <a:r>
              <a:rPr lang="en-US" sz="1800" dirty="0"/>
              <a:t>I am concerned about the homeless problem in the parks </a:t>
            </a:r>
          </a:p>
          <a:p>
            <a:pPr marL="342900" indent="-342900">
              <a:buFont typeface="Arial" panose="020B0604020202020204" pitchFamily="34" charset="0"/>
              <a:buChar char="•"/>
            </a:pPr>
            <a:r>
              <a:rPr lang="en-US" sz="1800" dirty="0"/>
              <a:t>Everything is a college dump or luxury. Very hard to find quality housing</a:t>
            </a:r>
          </a:p>
          <a:p>
            <a:pPr marL="342900" indent="-342900">
              <a:buFont typeface="Arial" panose="020B0604020202020204" pitchFamily="34" charset="0"/>
              <a:buChar char="•"/>
            </a:pPr>
            <a:r>
              <a:rPr lang="en-US" sz="1800" dirty="0"/>
              <a:t>Enabling homelessness is failing </a:t>
            </a:r>
          </a:p>
          <a:p>
            <a:pPr marL="342900" indent="-342900">
              <a:buFont typeface="Arial" panose="020B0604020202020204" pitchFamily="34" charset="0"/>
              <a:buChar char="•"/>
            </a:pPr>
            <a:r>
              <a:rPr lang="en-US" sz="1800" dirty="0"/>
              <a:t> More </a:t>
            </a:r>
            <a:r>
              <a:rPr lang="en-US" sz="1800" dirty="0" err="1"/>
              <a:t>effots</a:t>
            </a:r>
            <a:r>
              <a:rPr lang="en-US" sz="1800" dirty="0"/>
              <a:t> to find shelter and services for homeless </a:t>
            </a:r>
          </a:p>
          <a:p>
            <a:pPr marL="342900" indent="-342900">
              <a:buFont typeface="Arial" panose="020B0604020202020204" pitchFamily="34" charset="0"/>
              <a:buChar char="•"/>
            </a:pPr>
            <a:r>
              <a:rPr lang="en-US" sz="1800" dirty="0"/>
              <a:t>Difficult to find an affordable one-bedroom apartment. The ones for rent are dirty and not well taken care of. </a:t>
            </a:r>
          </a:p>
          <a:p>
            <a:pPr marL="342900" indent="-342900">
              <a:buFont typeface="Arial" panose="020B0604020202020204" pitchFamily="34" charset="0"/>
              <a:buChar char="•"/>
            </a:pPr>
            <a:r>
              <a:rPr lang="en-US" sz="1800" dirty="0"/>
              <a:t>Like to know more about WWBIC </a:t>
            </a:r>
          </a:p>
          <a:p>
            <a:pPr marL="342900" indent="-342900">
              <a:buFont typeface="Arial" panose="020B0604020202020204" pitchFamily="34" charset="0"/>
              <a:buChar char="•"/>
            </a:pPr>
            <a:r>
              <a:rPr lang="en-US" sz="1800" b="1" dirty="0"/>
              <a:t>Minimal housing that accepts Section 8 Vouchers. </a:t>
            </a:r>
            <a:r>
              <a:rPr lang="en-US" sz="1800" dirty="0"/>
              <a:t>Very few homes for $1000 or less per month. </a:t>
            </a:r>
          </a:p>
          <a:p>
            <a:pPr marL="342900" indent="-342900">
              <a:buFont typeface="Arial" panose="020B0604020202020204" pitchFamily="34" charset="0"/>
              <a:buChar char="•"/>
            </a:pPr>
            <a:r>
              <a:rPr lang="en-US" sz="1800" dirty="0"/>
              <a:t>The apartments the City is building are not affordable. </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sz="1800" dirty="0"/>
          </a:p>
        </p:txBody>
      </p:sp>
    </p:spTree>
    <p:extLst>
      <p:ext uri="{BB962C8B-B14F-4D97-AF65-F5344CB8AC3E}">
        <p14:creationId xmlns:p14="http://schemas.microsoft.com/office/powerpoint/2010/main" val="1069229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dirty="0">
                <a:solidFill>
                  <a:schemeClr val="lt1"/>
                </a:solidFill>
                <a:latin typeface="Gill Sans"/>
                <a:ea typeface="Gill Sans"/>
                <a:cs typeface="Gill Sans"/>
                <a:sym typeface="Gill Sans"/>
              </a:rPr>
              <a:t>Programs that meet City’s homeownership needs </a:t>
            </a:r>
            <a:endParaRPr sz="2800" b="0" i="0" u="none" strike="noStrike" cap="none" dirty="0">
              <a:solidFill>
                <a:schemeClr val="lt1"/>
              </a:solidFill>
              <a:latin typeface="Gill Sans"/>
              <a:ea typeface="Gill Sans"/>
              <a:cs typeface="Gill Sans"/>
              <a:sym typeface="Gill Sans"/>
            </a:endParaRPr>
          </a:p>
        </p:txBody>
      </p:sp>
      <p:sp>
        <p:nvSpPr>
          <p:cNvPr id="3" name="TextBox 2">
            <a:extLst>
              <a:ext uri="{FF2B5EF4-FFF2-40B4-BE49-F238E27FC236}">
                <a16:creationId xmlns:a16="http://schemas.microsoft.com/office/drawing/2014/main" id="{71BAB179-C0FA-4C7A-B6C0-C4D0E19F048D}"/>
              </a:ext>
            </a:extLst>
          </p:cNvPr>
          <p:cNvSpPr txBox="1"/>
          <p:nvPr/>
        </p:nvSpPr>
        <p:spPr>
          <a:xfrm>
            <a:off x="599520" y="6117006"/>
            <a:ext cx="8531256" cy="307777"/>
          </a:xfrm>
          <a:prstGeom prst="rect">
            <a:avLst/>
          </a:prstGeom>
          <a:noFill/>
        </p:spPr>
        <p:txBody>
          <a:bodyPr wrap="square" rtlCol="0">
            <a:spAutoFit/>
          </a:bodyPr>
          <a:lstStyle/>
          <a:p>
            <a:r>
              <a:rPr lang="en-US" b="1" dirty="0"/>
              <a:t>Less support for these programs than City-wide, although still strong support for Replacement </a:t>
            </a:r>
          </a:p>
        </p:txBody>
      </p:sp>
      <p:pic>
        <p:nvPicPr>
          <p:cNvPr id="6" name="Picture 5">
            <a:extLst>
              <a:ext uri="{FF2B5EF4-FFF2-40B4-BE49-F238E27FC236}">
                <a16:creationId xmlns:a16="http://schemas.microsoft.com/office/drawing/2014/main" id="{0ECA6626-D294-474A-BD1F-5B464BA9D014}"/>
              </a:ext>
            </a:extLst>
          </p:cNvPr>
          <p:cNvPicPr>
            <a:picLocks noChangeAspect="1"/>
          </p:cNvPicPr>
          <p:nvPr/>
        </p:nvPicPr>
        <p:blipFill>
          <a:blip r:embed="rId3"/>
          <a:stretch>
            <a:fillRect/>
          </a:stretch>
        </p:blipFill>
        <p:spPr>
          <a:xfrm>
            <a:off x="599520" y="1004549"/>
            <a:ext cx="7944959" cy="4848902"/>
          </a:xfrm>
          <a:prstGeom prst="rect">
            <a:avLst/>
          </a:prstGeom>
        </p:spPr>
      </p:pic>
    </p:spTree>
    <p:extLst>
      <p:ext uri="{BB962C8B-B14F-4D97-AF65-F5344CB8AC3E}">
        <p14:creationId xmlns:p14="http://schemas.microsoft.com/office/powerpoint/2010/main" val="2675760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3" name="Picture 2">
            <a:extLst>
              <a:ext uri="{FF2B5EF4-FFF2-40B4-BE49-F238E27FC236}">
                <a16:creationId xmlns:a16="http://schemas.microsoft.com/office/drawing/2014/main" id="{1477C358-8BDF-4C27-BC53-288B12A3DA9F}"/>
              </a:ext>
            </a:extLst>
          </p:cNvPr>
          <p:cNvPicPr>
            <a:picLocks noChangeAspect="1"/>
          </p:cNvPicPr>
          <p:nvPr/>
        </p:nvPicPr>
        <p:blipFill rotWithShape="1">
          <a:blip r:embed="rId3"/>
          <a:srcRect l="2485" r="11253"/>
          <a:stretch/>
        </p:blipFill>
        <p:spPr>
          <a:xfrm>
            <a:off x="226238" y="695238"/>
            <a:ext cx="8768308" cy="5467523"/>
          </a:xfrm>
          <a:prstGeom prst="rect">
            <a:avLst/>
          </a:prstGeom>
        </p:spPr>
      </p:pic>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dirty="0">
                <a:solidFill>
                  <a:schemeClr val="lt1"/>
                </a:solidFill>
                <a:latin typeface="Gill Sans"/>
                <a:ea typeface="Gill Sans"/>
                <a:cs typeface="Gill Sans"/>
                <a:sym typeface="Gill Sans"/>
              </a:rPr>
              <a:t>Programs that meet City’s rental needs </a:t>
            </a:r>
            <a:endParaRPr sz="2800" b="0" i="0" u="none" strike="noStrike" cap="none" dirty="0">
              <a:solidFill>
                <a:schemeClr val="lt1"/>
              </a:solidFill>
              <a:latin typeface="Gill Sans"/>
              <a:ea typeface="Gill Sans"/>
              <a:cs typeface="Gill Sans"/>
              <a:sym typeface="Gill Sans"/>
            </a:endParaRPr>
          </a:p>
        </p:txBody>
      </p:sp>
      <p:sp>
        <p:nvSpPr>
          <p:cNvPr id="7" name="TextBox 6">
            <a:extLst>
              <a:ext uri="{FF2B5EF4-FFF2-40B4-BE49-F238E27FC236}">
                <a16:creationId xmlns:a16="http://schemas.microsoft.com/office/drawing/2014/main" id="{8B7F8C98-258C-4A12-B45B-3D4604B571F0}"/>
              </a:ext>
            </a:extLst>
          </p:cNvPr>
          <p:cNvSpPr txBox="1"/>
          <p:nvPr/>
        </p:nvSpPr>
        <p:spPr>
          <a:xfrm>
            <a:off x="867268" y="6162761"/>
            <a:ext cx="8531256" cy="400110"/>
          </a:xfrm>
          <a:prstGeom prst="rect">
            <a:avLst/>
          </a:prstGeom>
          <a:noFill/>
        </p:spPr>
        <p:txBody>
          <a:bodyPr wrap="square" rtlCol="0">
            <a:spAutoFit/>
          </a:bodyPr>
          <a:lstStyle/>
          <a:p>
            <a:r>
              <a:rPr lang="en-US" sz="2000" b="1" dirty="0"/>
              <a:t>Much stronger support for programs to assist renters</a:t>
            </a:r>
          </a:p>
        </p:txBody>
      </p:sp>
    </p:spTree>
    <p:extLst>
      <p:ext uri="{BB962C8B-B14F-4D97-AF65-F5344CB8AC3E}">
        <p14:creationId xmlns:p14="http://schemas.microsoft.com/office/powerpoint/2010/main" val="3808453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46959A-6C8B-47BA-BB94-5E07803BE7AF}"/>
              </a:ext>
            </a:extLst>
          </p:cNvPr>
          <p:cNvSpPr txBox="1"/>
          <p:nvPr/>
        </p:nvSpPr>
        <p:spPr>
          <a:xfrm>
            <a:off x="1218470" y="1826739"/>
            <a:ext cx="603316" cy="307777"/>
          </a:xfrm>
          <a:prstGeom prst="rect">
            <a:avLst/>
          </a:prstGeom>
          <a:noFill/>
        </p:spPr>
        <p:txBody>
          <a:bodyPr wrap="square" rtlCol="0">
            <a:spAutoFit/>
          </a:bodyPr>
          <a:lstStyle/>
          <a:p>
            <a:r>
              <a:rPr lang="en-US" b="1" dirty="0"/>
              <a:t>79% </a:t>
            </a:r>
          </a:p>
        </p:txBody>
      </p:sp>
      <p:sp>
        <p:nvSpPr>
          <p:cNvPr id="5" name="TextBox 4">
            <a:extLst>
              <a:ext uri="{FF2B5EF4-FFF2-40B4-BE49-F238E27FC236}">
                <a16:creationId xmlns:a16="http://schemas.microsoft.com/office/drawing/2014/main" id="{A16D3703-5371-4DBF-A51B-B87D67FBB8AD}"/>
              </a:ext>
            </a:extLst>
          </p:cNvPr>
          <p:cNvSpPr txBox="1"/>
          <p:nvPr/>
        </p:nvSpPr>
        <p:spPr>
          <a:xfrm>
            <a:off x="2119439" y="1826739"/>
            <a:ext cx="603316" cy="307777"/>
          </a:xfrm>
          <a:prstGeom prst="rect">
            <a:avLst/>
          </a:prstGeom>
          <a:noFill/>
        </p:spPr>
        <p:txBody>
          <a:bodyPr wrap="square" rtlCol="0">
            <a:spAutoFit/>
          </a:bodyPr>
          <a:lstStyle/>
          <a:p>
            <a:r>
              <a:rPr lang="en-US" b="1" dirty="0"/>
              <a:t>55% </a:t>
            </a:r>
          </a:p>
        </p:txBody>
      </p:sp>
      <p:sp>
        <p:nvSpPr>
          <p:cNvPr id="6" name="TextBox 5">
            <a:extLst>
              <a:ext uri="{FF2B5EF4-FFF2-40B4-BE49-F238E27FC236}">
                <a16:creationId xmlns:a16="http://schemas.microsoft.com/office/drawing/2014/main" id="{2F4EB67D-4E9A-4A4A-BAE9-34345A37F235}"/>
              </a:ext>
            </a:extLst>
          </p:cNvPr>
          <p:cNvSpPr txBox="1"/>
          <p:nvPr/>
        </p:nvSpPr>
        <p:spPr>
          <a:xfrm>
            <a:off x="3813926" y="1698492"/>
            <a:ext cx="603316" cy="307777"/>
          </a:xfrm>
          <a:prstGeom prst="rect">
            <a:avLst/>
          </a:prstGeom>
          <a:noFill/>
        </p:spPr>
        <p:txBody>
          <a:bodyPr wrap="square" rtlCol="0">
            <a:spAutoFit/>
          </a:bodyPr>
          <a:lstStyle/>
          <a:p>
            <a:r>
              <a:rPr lang="en-US" b="1" dirty="0"/>
              <a:t>49% </a:t>
            </a:r>
          </a:p>
        </p:txBody>
      </p:sp>
      <p:sp>
        <p:nvSpPr>
          <p:cNvPr id="7" name="TextBox 6">
            <a:extLst>
              <a:ext uri="{FF2B5EF4-FFF2-40B4-BE49-F238E27FC236}">
                <a16:creationId xmlns:a16="http://schemas.microsoft.com/office/drawing/2014/main" id="{14F5332D-C9C9-40ED-962C-03456DC6925E}"/>
              </a:ext>
            </a:extLst>
          </p:cNvPr>
          <p:cNvSpPr txBox="1"/>
          <p:nvPr/>
        </p:nvSpPr>
        <p:spPr>
          <a:xfrm>
            <a:off x="5557770" y="1614524"/>
            <a:ext cx="603316" cy="307777"/>
          </a:xfrm>
          <a:prstGeom prst="rect">
            <a:avLst/>
          </a:prstGeom>
          <a:noFill/>
        </p:spPr>
        <p:txBody>
          <a:bodyPr wrap="square" rtlCol="0">
            <a:spAutoFit/>
          </a:bodyPr>
          <a:lstStyle/>
          <a:p>
            <a:r>
              <a:rPr lang="en-US" b="1" dirty="0"/>
              <a:t>42% </a:t>
            </a:r>
          </a:p>
        </p:txBody>
      </p:sp>
      <p:sp>
        <p:nvSpPr>
          <p:cNvPr id="8" name="TextBox 7">
            <a:extLst>
              <a:ext uri="{FF2B5EF4-FFF2-40B4-BE49-F238E27FC236}">
                <a16:creationId xmlns:a16="http://schemas.microsoft.com/office/drawing/2014/main" id="{24502F70-9554-4ACE-BEC9-B446B3DE3399}"/>
              </a:ext>
            </a:extLst>
          </p:cNvPr>
          <p:cNvSpPr txBox="1"/>
          <p:nvPr/>
        </p:nvSpPr>
        <p:spPr>
          <a:xfrm>
            <a:off x="7322214" y="1672850"/>
            <a:ext cx="603316" cy="307777"/>
          </a:xfrm>
          <a:prstGeom prst="rect">
            <a:avLst/>
          </a:prstGeom>
          <a:noFill/>
        </p:spPr>
        <p:txBody>
          <a:bodyPr wrap="square" rtlCol="0">
            <a:spAutoFit/>
          </a:bodyPr>
          <a:lstStyle/>
          <a:p>
            <a:r>
              <a:rPr lang="en-US" b="1" dirty="0"/>
              <a:t>41% </a:t>
            </a:r>
          </a:p>
        </p:txBody>
      </p:sp>
      <p:sp>
        <p:nvSpPr>
          <p:cNvPr id="10" name="Google Shape;158;p4">
            <a:extLst>
              <a:ext uri="{FF2B5EF4-FFF2-40B4-BE49-F238E27FC236}">
                <a16:creationId xmlns:a16="http://schemas.microsoft.com/office/drawing/2014/main" id="{520B1BDC-7917-45B7-A2DC-31F1E8D6C728}"/>
              </a:ext>
            </a:extLst>
          </p:cNvPr>
          <p:cNvSpPr txBox="1"/>
          <p:nvPr/>
        </p:nvSpPr>
        <p:spPr>
          <a:xfrm>
            <a:off x="799854" y="-22691"/>
            <a:ext cx="8065639" cy="822158"/>
          </a:xfrm>
          <a:prstGeom prst="rect">
            <a:avLst/>
          </a:prstGeom>
          <a:noFill/>
          <a:ln>
            <a:noFill/>
          </a:ln>
        </p:spPr>
        <p:txBody>
          <a:bodyPr spcFirstLastPara="1" wrap="square" lIns="91425" tIns="45700" rIns="91425" bIns="45700" anchor="ctr" anchorCtr="0">
            <a:normAutofit fontScale="92500"/>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tx1"/>
                </a:solidFill>
                <a:latin typeface="Gill Sans"/>
                <a:ea typeface="Gill Sans"/>
                <a:cs typeface="Gill Sans"/>
                <a:sym typeface="Gill Sans"/>
              </a:rPr>
              <a:t>How important are the following capital improvements?  </a:t>
            </a:r>
            <a:endParaRPr sz="2800" b="0" i="0" u="none" strike="noStrike" cap="none" dirty="0">
              <a:solidFill>
                <a:schemeClr val="lt1"/>
              </a:solidFill>
              <a:latin typeface="Gill Sans"/>
              <a:ea typeface="Gill Sans"/>
              <a:cs typeface="Gill Sans"/>
              <a:sym typeface="Gill Sans"/>
            </a:endParaRPr>
          </a:p>
        </p:txBody>
      </p:sp>
      <p:sp>
        <p:nvSpPr>
          <p:cNvPr id="11" name="TextBox 10">
            <a:extLst>
              <a:ext uri="{FF2B5EF4-FFF2-40B4-BE49-F238E27FC236}">
                <a16:creationId xmlns:a16="http://schemas.microsoft.com/office/drawing/2014/main" id="{4DE146EF-6452-4FED-95BC-77ABE88BB3B0}"/>
              </a:ext>
            </a:extLst>
          </p:cNvPr>
          <p:cNvSpPr txBox="1"/>
          <p:nvPr/>
        </p:nvSpPr>
        <p:spPr>
          <a:xfrm>
            <a:off x="2973981" y="1768412"/>
            <a:ext cx="603316" cy="307777"/>
          </a:xfrm>
          <a:prstGeom prst="rect">
            <a:avLst/>
          </a:prstGeom>
          <a:noFill/>
        </p:spPr>
        <p:txBody>
          <a:bodyPr wrap="square" rtlCol="0">
            <a:spAutoFit/>
          </a:bodyPr>
          <a:lstStyle/>
          <a:p>
            <a:r>
              <a:rPr lang="en-US" b="1" dirty="0"/>
              <a:t>55% </a:t>
            </a:r>
          </a:p>
        </p:txBody>
      </p:sp>
      <p:sp>
        <p:nvSpPr>
          <p:cNvPr id="13" name="TextBox 12">
            <a:extLst>
              <a:ext uri="{FF2B5EF4-FFF2-40B4-BE49-F238E27FC236}">
                <a16:creationId xmlns:a16="http://schemas.microsoft.com/office/drawing/2014/main" id="{3E29AFCD-7FCA-4CB6-B793-54B0C2740097}"/>
              </a:ext>
            </a:extLst>
          </p:cNvPr>
          <p:cNvSpPr txBox="1"/>
          <p:nvPr/>
        </p:nvSpPr>
        <p:spPr>
          <a:xfrm>
            <a:off x="4668468" y="1642143"/>
            <a:ext cx="603316" cy="307777"/>
          </a:xfrm>
          <a:prstGeom prst="rect">
            <a:avLst/>
          </a:prstGeom>
          <a:noFill/>
        </p:spPr>
        <p:txBody>
          <a:bodyPr wrap="square" rtlCol="0">
            <a:spAutoFit/>
          </a:bodyPr>
          <a:lstStyle/>
          <a:p>
            <a:r>
              <a:rPr lang="en-US" b="1" dirty="0"/>
              <a:t>47% </a:t>
            </a:r>
          </a:p>
        </p:txBody>
      </p:sp>
      <p:sp>
        <p:nvSpPr>
          <p:cNvPr id="14" name="TextBox 13">
            <a:extLst>
              <a:ext uri="{FF2B5EF4-FFF2-40B4-BE49-F238E27FC236}">
                <a16:creationId xmlns:a16="http://schemas.microsoft.com/office/drawing/2014/main" id="{56899148-A6D4-40AB-B6E4-5B57D594FA4C}"/>
              </a:ext>
            </a:extLst>
          </p:cNvPr>
          <p:cNvSpPr txBox="1"/>
          <p:nvPr/>
        </p:nvSpPr>
        <p:spPr>
          <a:xfrm>
            <a:off x="6503984" y="1614524"/>
            <a:ext cx="603316" cy="307777"/>
          </a:xfrm>
          <a:prstGeom prst="rect">
            <a:avLst/>
          </a:prstGeom>
          <a:noFill/>
        </p:spPr>
        <p:txBody>
          <a:bodyPr wrap="square" rtlCol="0">
            <a:spAutoFit/>
          </a:bodyPr>
          <a:lstStyle/>
          <a:p>
            <a:r>
              <a:rPr lang="en-US" b="1" dirty="0"/>
              <a:t>42% </a:t>
            </a:r>
          </a:p>
        </p:txBody>
      </p:sp>
      <p:sp>
        <p:nvSpPr>
          <p:cNvPr id="15" name="TextBox 14">
            <a:extLst>
              <a:ext uri="{FF2B5EF4-FFF2-40B4-BE49-F238E27FC236}">
                <a16:creationId xmlns:a16="http://schemas.microsoft.com/office/drawing/2014/main" id="{37934867-6590-462B-B731-BE8390FEC679}"/>
              </a:ext>
            </a:extLst>
          </p:cNvPr>
          <p:cNvSpPr txBox="1"/>
          <p:nvPr/>
        </p:nvSpPr>
        <p:spPr>
          <a:xfrm>
            <a:off x="8140444" y="1614523"/>
            <a:ext cx="603316" cy="307777"/>
          </a:xfrm>
          <a:prstGeom prst="rect">
            <a:avLst/>
          </a:prstGeom>
          <a:noFill/>
        </p:spPr>
        <p:txBody>
          <a:bodyPr wrap="square" rtlCol="0">
            <a:spAutoFit/>
          </a:bodyPr>
          <a:lstStyle/>
          <a:p>
            <a:r>
              <a:rPr lang="en-US" b="1" dirty="0"/>
              <a:t>32% </a:t>
            </a:r>
          </a:p>
        </p:txBody>
      </p:sp>
      <p:sp>
        <p:nvSpPr>
          <p:cNvPr id="16" name="TextBox 15">
            <a:extLst>
              <a:ext uri="{FF2B5EF4-FFF2-40B4-BE49-F238E27FC236}">
                <a16:creationId xmlns:a16="http://schemas.microsoft.com/office/drawing/2014/main" id="{2E72F15F-93E8-4017-AEF3-90D3B5239245}"/>
              </a:ext>
            </a:extLst>
          </p:cNvPr>
          <p:cNvSpPr txBox="1"/>
          <p:nvPr/>
        </p:nvSpPr>
        <p:spPr>
          <a:xfrm>
            <a:off x="165492" y="5972070"/>
            <a:ext cx="8503500" cy="338554"/>
          </a:xfrm>
          <a:prstGeom prst="rect">
            <a:avLst/>
          </a:prstGeom>
          <a:solidFill>
            <a:schemeClr val="bg1"/>
          </a:solidFill>
        </p:spPr>
        <p:txBody>
          <a:bodyPr wrap="square" rtlCol="0">
            <a:spAutoFit/>
          </a:bodyPr>
          <a:lstStyle/>
          <a:p>
            <a:r>
              <a:rPr lang="en-US" sz="1600" b="1" dirty="0"/>
              <a:t>Streetlighting, bicycle pedestrian safety improvements, sidewalks rants much higher </a:t>
            </a:r>
          </a:p>
        </p:txBody>
      </p:sp>
      <p:pic>
        <p:nvPicPr>
          <p:cNvPr id="2" name="Picture 1">
            <a:extLst>
              <a:ext uri="{FF2B5EF4-FFF2-40B4-BE49-F238E27FC236}">
                <a16:creationId xmlns:a16="http://schemas.microsoft.com/office/drawing/2014/main" id="{C06DA4A1-E59A-46FF-85A5-8B30B825EE67}"/>
              </a:ext>
            </a:extLst>
          </p:cNvPr>
          <p:cNvPicPr>
            <a:picLocks noChangeAspect="1"/>
          </p:cNvPicPr>
          <p:nvPr/>
        </p:nvPicPr>
        <p:blipFill>
          <a:blip r:embed="rId3"/>
          <a:stretch>
            <a:fillRect/>
          </a:stretch>
        </p:blipFill>
        <p:spPr>
          <a:xfrm>
            <a:off x="165492" y="716653"/>
            <a:ext cx="8881357" cy="5330861"/>
          </a:xfrm>
          <a:prstGeom prst="rect">
            <a:avLst/>
          </a:prstGeom>
        </p:spPr>
      </p:pic>
    </p:spTree>
    <p:extLst>
      <p:ext uri="{BB962C8B-B14F-4D97-AF65-F5344CB8AC3E}">
        <p14:creationId xmlns:p14="http://schemas.microsoft.com/office/powerpoint/2010/main" val="25208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Overall (% very important) </a:t>
            </a:r>
            <a:endParaRPr sz="2800" b="0" i="0" u="none" strike="noStrike" cap="none" dirty="0">
              <a:solidFill>
                <a:schemeClr val="lt1"/>
              </a:solidFill>
              <a:latin typeface="Gill Sans"/>
              <a:ea typeface="Gill Sans"/>
              <a:cs typeface="Gill Sans"/>
              <a:sym typeface="Gill Sans"/>
            </a:endParaRPr>
          </a:p>
        </p:txBody>
      </p:sp>
      <p:sp>
        <p:nvSpPr>
          <p:cNvPr id="5" name="TextBox 4">
            <a:extLst>
              <a:ext uri="{FF2B5EF4-FFF2-40B4-BE49-F238E27FC236}">
                <a16:creationId xmlns:a16="http://schemas.microsoft.com/office/drawing/2014/main" id="{F72409F5-E241-43DB-9453-ED73D823A23E}"/>
              </a:ext>
            </a:extLst>
          </p:cNvPr>
          <p:cNvSpPr txBox="1"/>
          <p:nvPr/>
        </p:nvSpPr>
        <p:spPr>
          <a:xfrm>
            <a:off x="408686" y="1103926"/>
            <a:ext cx="8551492" cy="3970318"/>
          </a:xfrm>
          <a:prstGeom prst="rect">
            <a:avLst/>
          </a:prstGeom>
          <a:noFill/>
        </p:spPr>
        <p:txBody>
          <a:bodyPr wrap="square" rtlCol="0">
            <a:spAutoFit/>
          </a:bodyPr>
          <a:lstStyle/>
          <a:p>
            <a:pPr marL="342900" indent="-342900">
              <a:spcBef>
                <a:spcPts val="1200"/>
              </a:spcBef>
              <a:buFont typeface="+mj-lt"/>
              <a:buAutoNum type="arabicPeriod"/>
            </a:pPr>
            <a:r>
              <a:rPr lang="en-US" sz="2400" dirty="0"/>
              <a:t>Streets (72.6%) </a:t>
            </a:r>
          </a:p>
          <a:p>
            <a:pPr marL="342900" indent="-342900">
              <a:spcBef>
                <a:spcPts val="1200"/>
              </a:spcBef>
              <a:buFont typeface="+mj-lt"/>
              <a:buAutoNum type="arabicPeriod"/>
            </a:pPr>
            <a:r>
              <a:rPr lang="en-US" sz="2400" dirty="0"/>
              <a:t>Rental assistance for low income people (63%)</a:t>
            </a:r>
          </a:p>
          <a:p>
            <a:pPr marL="342900" indent="-342900">
              <a:spcBef>
                <a:spcPts val="1200"/>
              </a:spcBef>
              <a:buFont typeface="+mj-lt"/>
              <a:buAutoNum type="arabicPeriod"/>
            </a:pPr>
            <a:r>
              <a:rPr lang="en-US" sz="2400" dirty="0"/>
              <a:t>Fixing up deteriorating rental properties (63%) </a:t>
            </a:r>
          </a:p>
          <a:p>
            <a:pPr marL="342900" indent="-342900">
              <a:spcBef>
                <a:spcPts val="1200"/>
              </a:spcBef>
              <a:buFont typeface="+mj-lt"/>
              <a:buAutoNum type="arabicPeriod"/>
            </a:pPr>
            <a:r>
              <a:rPr lang="en-US" sz="2400" dirty="0"/>
              <a:t>Street Lighting (62.5%) </a:t>
            </a:r>
          </a:p>
          <a:p>
            <a:pPr marL="342900" indent="-342900">
              <a:spcBef>
                <a:spcPts val="1200"/>
              </a:spcBef>
              <a:buFont typeface="+mj-lt"/>
              <a:buAutoNum type="arabicPeriod"/>
            </a:pPr>
            <a:r>
              <a:rPr lang="en-US" sz="2400" dirty="0"/>
              <a:t>Permanent housing for people experiencing homelessness (59%) </a:t>
            </a:r>
          </a:p>
          <a:p>
            <a:pPr marL="342900" indent="-342900">
              <a:spcBef>
                <a:spcPts val="1200"/>
              </a:spcBef>
              <a:buFont typeface="+mj-lt"/>
              <a:buAutoNum type="arabicPeriod"/>
            </a:pPr>
            <a:r>
              <a:rPr lang="en-US" sz="2400" dirty="0"/>
              <a:t>Removal of lead-based paint hazards (58%) </a:t>
            </a:r>
          </a:p>
          <a:p>
            <a:pPr marL="342900" indent="-342900">
              <a:spcBef>
                <a:spcPts val="1200"/>
              </a:spcBef>
              <a:buFont typeface="+mj-lt"/>
              <a:buAutoNum type="arabicPeriod"/>
            </a:pPr>
            <a:r>
              <a:rPr lang="en-US" sz="2400" dirty="0"/>
              <a:t>Sidewalks (56%) </a:t>
            </a:r>
          </a:p>
        </p:txBody>
      </p:sp>
    </p:spTree>
    <p:extLst>
      <p:ext uri="{BB962C8B-B14F-4D97-AF65-F5344CB8AC3E}">
        <p14:creationId xmlns:p14="http://schemas.microsoft.com/office/powerpoint/2010/main" val="260037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2" name="Picture 1">
            <a:extLst>
              <a:ext uri="{FF2B5EF4-FFF2-40B4-BE49-F238E27FC236}">
                <a16:creationId xmlns:a16="http://schemas.microsoft.com/office/drawing/2014/main" id="{355314D8-D7F7-4B4B-913A-C5D56EE0543A}"/>
              </a:ext>
            </a:extLst>
          </p:cNvPr>
          <p:cNvPicPr>
            <a:picLocks noChangeAspect="1"/>
          </p:cNvPicPr>
          <p:nvPr/>
        </p:nvPicPr>
        <p:blipFill rotWithShape="1">
          <a:blip r:embed="rId3"/>
          <a:srcRect l="-483" t="6580" r="483" b="469"/>
          <a:stretch/>
        </p:blipFill>
        <p:spPr>
          <a:xfrm>
            <a:off x="451105" y="882985"/>
            <a:ext cx="8466651" cy="5785835"/>
          </a:xfrm>
          <a:prstGeom prst="rect">
            <a:avLst/>
          </a:prstGeom>
        </p:spPr>
      </p:pic>
      <p:sp>
        <p:nvSpPr>
          <p:cNvPr id="145" name="Google Shape;145;p3"/>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3"/>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3"/>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Who took the survey- Age  </a:t>
            </a:r>
            <a:endParaRPr sz="2800" b="0" i="0" u="none" strike="noStrike" cap="none" dirty="0">
              <a:solidFill>
                <a:schemeClr val="lt1"/>
              </a:solidFill>
              <a:latin typeface="Gill Sans"/>
              <a:ea typeface="Gill Sans"/>
              <a:cs typeface="Gill Sans"/>
              <a:sym typeface="Gill Sans"/>
            </a:endParaRPr>
          </a:p>
        </p:txBody>
      </p:sp>
      <p:sp>
        <p:nvSpPr>
          <p:cNvPr id="3" name="TextBox 2">
            <a:extLst>
              <a:ext uri="{FF2B5EF4-FFF2-40B4-BE49-F238E27FC236}">
                <a16:creationId xmlns:a16="http://schemas.microsoft.com/office/drawing/2014/main" id="{9A57E6F6-658F-489E-9013-B3CFF7850A1D}"/>
              </a:ext>
            </a:extLst>
          </p:cNvPr>
          <p:cNvSpPr txBox="1"/>
          <p:nvPr/>
        </p:nvSpPr>
        <p:spPr>
          <a:xfrm>
            <a:off x="5174738" y="4121012"/>
            <a:ext cx="3224544" cy="1384995"/>
          </a:xfrm>
          <a:prstGeom prst="rect">
            <a:avLst/>
          </a:prstGeom>
          <a:noFill/>
        </p:spPr>
        <p:txBody>
          <a:bodyPr wrap="square" rtlCol="0">
            <a:spAutoFit/>
          </a:bodyPr>
          <a:lstStyle/>
          <a:p>
            <a:r>
              <a:rPr lang="en-US" sz="2800" b="1" dirty="0">
                <a:latin typeface="Gill Sans" panose="020B0604020202020204" charset="0"/>
              </a:rPr>
              <a:t>60 Survey Takers (Downtown), 31 </a:t>
            </a:r>
            <a:r>
              <a:rPr lang="en-US" sz="2800" b="1" dirty="0" err="1">
                <a:latin typeface="Gill Sans" panose="020B0604020202020204" charset="0"/>
              </a:rPr>
              <a:t>Goostown</a:t>
            </a:r>
            <a:r>
              <a:rPr lang="en-US" sz="2800" b="1" dirty="0">
                <a:latin typeface="Gill Sans" panose="020B0604020202020204" charset="0"/>
              </a:rPr>
              <a:t> = 91</a:t>
            </a:r>
          </a:p>
        </p:txBody>
      </p:sp>
    </p:spTree>
    <p:extLst>
      <p:ext uri="{BB962C8B-B14F-4D97-AF65-F5344CB8AC3E}">
        <p14:creationId xmlns:p14="http://schemas.microsoft.com/office/powerpoint/2010/main" val="2063403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58;p4">
            <a:extLst>
              <a:ext uri="{FF2B5EF4-FFF2-40B4-BE49-F238E27FC236}">
                <a16:creationId xmlns:a16="http://schemas.microsoft.com/office/drawing/2014/main" id="{520B1BDC-7917-45B7-A2DC-31F1E8D6C728}"/>
              </a:ext>
            </a:extLst>
          </p:cNvPr>
          <p:cNvSpPr txBox="1"/>
          <p:nvPr/>
        </p:nvSpPr>
        <p:spPr>
          <a:xfrm>
            <a:off x="307147" y="48741"/>
            <a:ext cx="8512235" cy="822158"/>
          </a:xfrm>
          <a:prstGeom prst="rect">
            <a:avLst/>
          </a:prstGeom>
          <a:noFill/>
          <a:ln>
            <a:noFill/>
          </a:ln>
        </p:spPr>
        <p:txBody>
          <a:bodyPr spcFirstLastPara="1" wrap="square" lIns="91425" tIns="45700" rIns="91425" bIns="45700" anchor="ctr" anchorCtr="0">
            <a:normAutofit fontScale="92500"/>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tx1"/>
                </a:solidFill>
                <a:latin typeface="Gill Sans"/>
                <a:ea typeface="Gill Sans"/>
                <a:cs typeface="Gill Sans"/>
                <a:sym typeface="Gill Sans"/>
              </a:rPr>
              <a:t>How important are these Economic Development programs? </a:t>
            </a:r>
            <a:endParaRPr sz="2800" b="0" i="0" u="none" strike="noStrike" cap="none" dirty="0">
              <a:solidFill>
                <a:schemeClr val="lt1"/>
              </a:solidFill>
              <a:latin typeface="Gill Sans"/>
              <a:ea typeface="Gill Sans"/>
              <a:cs typeface="Gill Sans"/>
              <a:sym typeface="Gill Sans"/>
            </a:endParaRPr>
          </a:p>
        </p:txBody>
      </p:sp>
      <p:sp>
        <p:nvSpPr>
          <p:cNvPr id="4" name="TextBox 3">
            <a:extLst>
              <a:ext uri="{FF2B5EF4-FFF2-40B4-BE49-F238E27FC236}">
                <a16:creationId xmlns:a16="http://schemas.microsoft.com/office/drawing/2014/main" id="{26F9895D-3785-496F-B390-D6875D352D1D}"/>
              </a:ext>
            </a:extLst>
          </p:cNvPr>
          <p:cNvSpPr txBox="1"/>
          <p:nvPr/>
        </p:nvSpPr>
        <p:spPr>
          <a:xfrm>
            <a:off x="640500" y="5654556"/>
            <a:ext cx="8503500" cy="338554"/>
          </a:xfrm>
          <a:prstGeom prst="rect">
            <a:avLst/>
          </a:prstGeom>
          <a:solidFill>
            <a:schemeClr val="bg1"/>
          </a:solidFill>
        </p:spPr>
        <p:txBody>
          <a:bodyPr wrap="square" rtlCol="0">
            <a:spAutoFit/>
          </a:bodyPr>
          <a:lstStyle/>
          <a:p>
            <a:r>
              <a:rPr lang="en-US" sz="1600" b="1" dirty="0"/>
              <a:t>Child care (if important to you), is very important</a:t>
            </a:r>
          </a:p>
        </p:txBody>
      </p:sp>
      <p:pic>
        <p:nvPicPr>
          <p:cNvPr id="3" name="Picture 2">
            <a:extLst>
              <a:ext uri="{FF2B5EF4-FFF2-40B4-BE49-F238E27FC236}">
                <a16:creationId xmlns:a16="http://schemas.microsoft.com/office/drawing/2014/main" id="{6A4F5383-ACFD-49CC-B5E3-A4C69AF1F3EC}"/>
              </a:ext>
            </a:extLst>
          </p:cNvPr>
          <p:cNvPicPr>
            <a:picLocks noChangeAspect="1"/>
          </p:cNvPicPr>
          <p:nvPr/>
        </p:nvPicPr>
        <p:blipFill>
          <a:blip r:embed="rId3"/>
          <a:stretch>
            <a:fillRect/>
          </a:stretch>
        </p:blipFill>
        <p:spPr>
          <a:xfrm>
            <a:off x="324618" y="704185"/>
            <a:ext cx="8353110" cy="4950371"/>
          </a:xfrm>
          <a:prstGeom prst="rect">
            <a:avLst/>
          </a:prstGeom>
        </p:spPr>
      </p:pic>
    </p:spTree>
    <p:extLst>
      <p:ext uri="{BB962C8B-B14F-4D97-AF65-F5344CB8AC3E}">
        <p14:creationId xmlns:p14="http://schemas.microsoft.com/office/powerpoint/2010/main" val="3770442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58;p4">
            <a:extLst>
              <a:ext uri="{FF2B5EF4-FFF2-40B4-BE49-F238E27FC236}">
                <a16:creationId xmlns:a16="http://schemas.microsoft.com/office/drawing/2014/main" id="{520B1BDC-7917-45B7-A2DC-31F1E8D6C728}"/>
              </a:ext>
            </a:extLst>
          </p:cNvPr>
          <p:cNvSpPr txBox="1"/>
          <p:nvPr/>
        </p:nvSpPr>
        <p:spPr>
          <a:xfrm>
            <a:off x="315882" y="42420"/>
            <a:ext cx="8512235"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tx1"/>
                </a:solidFill>
                <a:latin typeface="Gill Sans"/>
                <a:ea typeface="Gill Sans"/>
                <a:cs typeface="Gill Sans"/>
                <a:sym typeface="Gill Sans"/>
              </a:rPr>
              <a:t>Four (4) types of services that City should prioritize </a:t>
            </a:r>
            <a:endParaRPr sz="2800" b="0" i="0" u="none" strike="noStrike" cap="none" dirty="0">
              <a:solidFill>
                <a:schemeClr val="lt1"/>
              </a:solidFill>
              <a:latin typeface="Gill Sans"/>
              <a:ea typeface="Gill Sans"/>
              <a:cs typeface="Gill Sans"/>
              <a:sym typeface="Gill Sans"/>
            </a:endParaRPr>
          </a:p>
        </p:txBody>
      </p:sp>
      <p:sp>
        <p:nvSpPr>
          <p:cNvPr id="4" name="TextBox 3">
            <a:extLst>
              <a:ext uri="{FF2B5EF4-FFF2-40B4-BE49-F238E27FC236}">
                <a16:creationId xmlns:a16="http://schemas.microsoft.com/office/drawing/2014/main" id="{5FB09DA4-54AE-46DB-96DB-25BF74180439}"/>
              </a:ext>
            </a:extLst>
          </p:cNvPr>
          <p:cNvSpPr txBox="1"/>
          <p:nvPr/>
        </p:nvSpPr>
        <p:spPr>
          <a:xfrm>
            <a:off x="701356" y="5033275"/>
            <a:ext cx="8503500" cy="338554"/>
          </a:xfrm>
          <a:prstGeom prst="rect">
            <a:avLst/>
          </a:prstGeom>
          <a:solidFill>
            <a:schemeClr val="bg1"/>
          </a:solidFill>
        </p:spPr>
        <p:txBody>
          <a:bodyPr wrap="square" rtlCol="0">
            <a:spAutoFit/>
          </a:bodyPr>
          <a:lstStyle/>
          <a:p>
            <a:r>
              <a:rPr lang="en-US" sz="1600" b="1" dirty="0"/>
              <a:t>Crime prevention ranks lower than City-wide</a:t>
            </a:r>
          </a:p>
        </p:txBody>
      </p:sp>
      <p:pic>
        <p:nvPicPr>
          <p:cNvPr id="2" name="Picture 1">
            <a:extLst>
              <a:ext uri="{FF2B5EF4-FFF2-40B4-BE49-F238E27FC236}">
                <a16:creationId xmlns:a16="http://schemas.microsoft.com/office/drawing/2014/main" id="{D7BE3D1C-4EC5-42C6-BD8B-5F4D0F5F4AA0}"/>
              </a:ext>
            </a:extLst>
          </p:cNvPr>
          <p:cNvPicPr>
            <a:picLocks noChangeAspect="1"/>
          </p:cNvPicPr>
          <p:nvPr/>
        </p:nvPicPr>
        <p:blipFill rotWithShape="1">
          <a:blip r:embed="rId3"/>
          <a:srcRect l="4068" r="2542"/>
          <a:stretch/>
        </p:blipFill>
        <p:spPr>
          <a:xfrm>
            <a:off x="245096" y="864578"/>
            <a:ext cx="8731630" cy="3906806"/>
          </a:xfrm>
          <a:prstGeom prst="rect">
            <a:avLst/>
          </a:prstGeom>
        </p:spPr>
      </p:pic>
    </p:spTree>
    <p:extLst>
      <p:ext uri="{BB962C8B-B14F-4D97-AF65-F5344CB8AC3E}">
        <p14:creationId xmlns:p14="http://schemas.microsoft.com/office/powerpoint/2010/main" val="3900798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58;p4">
            <a:extLst>
              <a:ext uri="{FF2B5EF4-FFF2-40B4-BE49-F238E27FC236}">
                <a16:creationId xmlns:a16="http://schemas.microsoft.com/office/drawing/2014/main" id="{520B1BDC-7917-45B7-A2DC-31F1E8D6C728}"/>
              </a:ext>
            </a:extLst>
          </p:cNvPr>
          <p:cNvSpPr txBox="1"/>
          <p:nvPr/>
        </p:nvSpPr>
        <p:spPr>
          <a:xfrm>
            <a:off x="631765" y="397385"/>
            <a:ext cx="8512235" cy="822158"/>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tx1"/>
                </a:solidFill>
                <a:latin typeface="Gill Sans"/>
                <a:ea typeface="Gill Sans"/>
                <a:cs typeface="Gill Sans"/>
                <a:sym typeface="Gill Sans"/>
              </a:rPr>
              <a:t>Would you support a strategy that targets resources to specific neighborhoods ? </a:t>
            </a:r>
            <a:endParaRPr sz="2800" b="0" i="0" u="none" strike="noStrike" cap="none" dirty="0">
              <a:solidFill>
                <a:schemeClr val="lt1"/>
              </a:solidFill>
              <a:latin typeface="Gill Sans"/>
              <a:ea typeface="Gill Sans"/>
              <a:cs typeface="Gill Sans"/>
              <a:sym typeface="Gill Sans"/>
            </a:endParaRPr>
          </a:p>
        </p:txBody>
      </p:sp>
      <p:pic>
        <p:nvPicPr>
          <p:cNvPr id="3" name="Picture 2">
            <a:extLst>
              <a:ext uri="{FF2B5EF4-FFF2-40B4-BE49-F238E27FC236}">
                <a16:creationId xmlns:a16="http://schemas.microsoft.com/office/drawing/2014/main" id="{96FCADA0-A5A9-4EC6-9041-14F8FFD95D74}"/>
              </a:ext>
            </a:extLst>
          </p:cNvPr>
          <p:cNvPicPr>
            <a:picLocks noChangeAspect="1"/>
          </p:cNvPicPr>
          <p:nvPr/>
        </p:nvPicPr>
        <p:blipFill>
          <a:blip r:embed="rId3"/>
          <a:stretch>
            <a:fillRect/>
          </a:stretch>
        </p:blipFill>
        <p:spPr>
          <a:xfrm>
            <a:off x="747178" y="1188906"/>
            <a:ext cx="7649643" cy="4801270"/>
          </a:xfrm>
          <a:prstGeom prst="rect">
            <a:avLst/>
          </a:prstGeom>
        </p:spPr>
      </p:pic>
    </p:spTree>
    <p:extLst>
      <p:ext uri="{BB962C8B-B14F-4D97-AF65-F5344CB8AC3E}">
        <p14:creationId xmlns:p14="http://schemas.microsoft.com/office/powerpoint/2010/main" val="3658867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8;p4">
            <a:extLst>
              <a:ext uri="{FF2B5EF4-FFF2-40B4-BE49-F238E27FC236}">
                <a16:creationId xmlns:a16="http://schemas.microsoft.com/office/drawing/2014/main" id="{BF740678-EE36-4EC0-A564-1F5BB7223D6C}"/>
              </a:ext>
            </a:extLst>
          </p:cNvPr>
          <p:cNvSpPr txBox="1"/>
          <p:nvPr/>
        </p:nvSpPr>
        <p:spPr>
          <a:xfrm>
            <a:off x="436721" y="0"/>
            <a:ext cx="5485504"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1" i="0" u="none" strike="noStrike" cap="none" dirty="0">
                <a:solidFill>
                  <a:schemeClr val="tx1"/>
                </a:solidFill>
                <a:latin typeface="Gill Sans"/>
                <a:ea typeface="Gill Sans"/>
                <a:cs typeface="Gill Sans"/>
                <a:sym typeface="Gill Sans"/>
              </a:rPr>
              <a:t>Any final Comments? </a:t>
            </a:r>
            <a:r>
              <a:rPr lang="en-US" sz="2800" b="0" i="0" u="none" strike="noStrike" cap="none" dirty="0">
                <a:solidFill>
                  <a:schemeClr val="tx1"/>
                </a:solidFill>
                <a:latin typeface="Gill Sans"/>
                <a:ea typeface="Gill Sans"/>
                <a:cs typeface="Gill Sans"/>
                <a:sym typeface="Gill Sans"/>
              </a:rPr>
              <a:t> </a:t>
            </a:r>
            <a:endParaRPr sz="2800" b="0" i="0" u="none" strike="noStrike" cap="none" dirty="0">
              <a:solidFill>
                <a:schemeClr val="lt1"/>
              </a:solidFill>
              <a:latin typeface="Gill Sans"/>
              <a:ea typeface="Gill Sans"/>
              <a:cs typeface="Gill Sans"/>
              <a:sym typeface="Gill Sans"/>
            </a:endParaRPr>
          </a:p>
        </p:txBody>
      </p:sp>
      <p:sp>
        <p:nvSpPr>
          <p:cNvPr id="3" name="Google Shape;158;p4">
            <a:extLst>
              <a:ext uri="{FF2B5EF4-FFF2-40B4-BE49-F238E27FC236}">
                <a16:creationId xmlns:a16="http://schemas.microsoft.com/office/drawing/2014/main" id="{856FABFE-9AB7-45A1-94F3-8138DFC691D4}"/>
              </a:ext>
            </a:extLst>
          </p:cNvPr>
          <p:cNvSpPr txBox="1"/>
          <p:nvPr/>
        </p:nvSpPr>
        <p:spPr>
          <a:xfrm>
            <a:off x="211104" y="2520934"/>
            <a:ext cx="7887854" cy="822158"/>
          </a:xfrm>
          <a:prstGeom prst="rect">
            <a:avLst/>
          </a:prstGeom>
          <a:noFill/>
          <a:ln>
            <a:noFill/>
          </a:ln>
        </p:spPr>
        <p:txBody>
          <a:bodyPr spcFirstLastPara="1" wrap="square" lIns="91425" tIns="45700" rIns="91425" bIns="45700" anchor="ctr" anchorCtr="0">
            <a:noAutofit/>
          </a:bodyPr>
          <a:lstStyle/>
          <a:p>
            <a:pPr lvl="0">
              <a:buClr>
                <a:schemeClr val="lt1"/>
              </a:buClr>
              <a:buSzPts val="2800"/>
            </a:pPr>
            <a:endParaRPr sz="3500" b="0" i="0" u="none" strike="noStrike" cap="none" dirty="0">
              <a:solidFill>
                <a:schemeClr val="lt1"/>
              </a:solidFill>
              <a:latin typeface="Gill Sans"/>
              <a:ea typeface="Gill Sans"/>
              <a:cs typeface="Gill Sans"/>
              <a:sym typeface="Gill Sans"/>
            </a:endParaRPr>
          </a:p>
        </p:txBody>
      </p:sp>
      <p:sp>
        <p:nvSpPr>
          <p:cNvPr id="5" name="TextBox 4">
            <a:extLst>
              <a:ext uri="{FF2B5EF4-FFF2-40B4-BE49-F238E27FC236}">
                <a16:creationId xmlns:a16="http://schemas.microsoft.com/office/drawing/2014/main" id="{CA57C56E-605A-46D2-977E-F4850C6C28CD}"/>
              </a:ext>
            </a:extLst>
          </p:cNvPr>
          <p:cNvSpPr txBox="1"/>
          <p:nvPr/>
        </p:nvSpPr>
        <p:spPr>
          <a:xfrm>
            <a:off x="225646" y="573607"/>
            <a:ext cx="8707250" cy="6340197"/>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1600" dirty="0"/>
              <a:t>Senior Citizens</a:t>
            </a:r>
          </a:p>
          <a:p>
            <a:pPr marL="285750" indent="-285750">
              <a:spcBef>
                <a:spcPts val="1200"/>
              </a:spcBef>
              <a:buFont typeface="Arial" panose="020B0604020202020204" pitchFamily="34" charset="0"/>
              <a:buChar char="•"/>
            </a:pPr>
            <a:r>
              <a:rPr lang="en-US" sz="1600" dirty="0"/>
              <a:t>While funds are needed to address drugs/addiction, homelessness, it will also require business and community response team who allow these individuals to find work, while they are looking to change their behaviors. Landlords are making a lot of money taking advantage of programs that cover housing expenses and offering sub-standard housing. Having so many unkept properties puts homeowners at a disadvantage. Quick fixes will not work. </a:t>
            </a:r>
          </a:p>
          <a:p>
            <a:pPr marL="285750" indent="-285750">
              <a:spcBef>
                <a:spcPts val="1200"/>
              </a:spcBef>
              <a:buFont typeface="Arial" panose="020B0604020202020204" pitchFamily="34" charset="0"/>
              <a:buChar char="•"/>
            </a:pPr>
            <a:r>
              <a:rPr lang="en-US" sz="1600" dirty="0"/>
              <a:t>Development of minority available seats for Council </a:t>
            </a:r>
          </a:p>
          <a:p>
            <a:pPr marL="285750" indent="-285750">
              <a:spcBef>
                <a:spcPts val="1200"/>
              </a:spcBef>
              <a:buFont typeface="Arial" panose="020B0604020202020204" pitchFamily="34" charset="0"/>
              <a:buChar char="•"/>
            </a:pPr>
            <a:r>
              <a:rPr lang="en-US" sz="1600" dirty="0"/>
              <a:t>Programs should be priorities on basic, early support, education, and community engagement, as well as evidence-based decision making rather than tunneled surveys such as this one</a:t>
            </a:r>
          </a:p>
          <a:p>
            <a:pPr marL="285750" indent="-285750">
              <a:spcBef>
                <a:spcPts val="1200"/>
              </a:spcBef>
              <a:buFont typeface="Arial" panose="020B0604020202020204" pitchFamily="34" charset="0"/>
              <a:buChar char="•"/>
            </a:pPr>
            <a:r>
              <a:rPr lang="en-US" sz="1600" dirty="0"/>
              <a:t>I moved back her after living in St Louis. It’s sad to see the amount of homelessness that is experienced in such a resource-rich community. We need more mental health and drug rehab facilities. </a:t>
            </a:r>
          </a:p>
          <a:p>
            <a:pPr marL="285750" indent="-285750">
              <a:spcBef>
                <a:spcPts val="1200"/>
              </a:spcBef>
              <a:buFont typeface="Arial" panose="020B0604020202020204" pitchFamily="34" charset="0"/>
              <a:buChar char="•"/>
            </a:pPr>
            <a:r>
              <a:rPr lang="en-US" sz="1600" dirty="0"/>
              <a:t>Homelessness is complex. The location of the Salvation Army present challenges that are hard to solve. I am not sure how this can be improved. </a:t>
            </a:r>
          </a:p>
          <a:p>
            <a:pPr marL="285750" indent="-285750">
              <a:spcBef>
                <a:spcPts val="1200"/>
              </a:spcBef>
              <a:buFont typeface="Arial" panose="020B0604020202020204" pitchFamily="34" charset="0"/>
              <a:buChar char="•"/>
            </a:pPr>
            <a:r>
              <a:rPr lang="en-US" sz="1600" dirty="0"/>
              <a:t>Affordable housing and case management for those experiencing homelessness </a:t>
            </a:r>
          </a:p>
          <a:p>
            <a:pPr marL="285750" indent="-285750">
              <a:spcBef>
                <a:spcPts val="1200"/>
              </a:spcBef>
              <a:buFont typeface="Arial" panose="020B0604020202020204" pitchFamily="34" charset="0"/>
              <a:buChar char="•"/>
            </a:pPr>
            <a:r>
              <a:rPr lang="en-US" sz="1600" dirty="0"/>
              <a:t>Living downtown for 18 years, I have seen homeless with and without mental illness. Help them.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55455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8;p4">
            <a:extLst>
              <a:ext uri="{FF2B5EF4-FFF2-40B4-BE49-F238E27FC236}">
                <a16:creationId xmlns:a16="http://schemas.microsoft.com/office/drawing/2014/main" id="{856FABFE-9AB7-45A1-94F3-8138DFC691D4}"/>
              </a:ext>
            </a:extLst>
          </p:cNvPr>
          <p:cNvSpPr txBox="1"/>
          <p:nvPr/>
        </p:nvSpPr>
        <p:spPr>
          <a:xfrm>
            <a:off x="211104" y="2520934"/>
            <a:ext cx="7887854" cy="822158"/>
          </a:xfrm>
          <a:prstGeom prst="rect">
            <a:avLst/>
          </a:prstGeom>
          <a:noFill/>
          <a:ln>
            <a:noFill/>
          </a:ln>
        </p:spPr>
        <p:txBody>
          <a:bodyPr spcFirstLastPara="1" wrap="square" lIns="91425" tIns="45700" rIns="91425" bIns="45700" anchor="ctr" anchorCtr="0">
            <a:noAutofit/>
          </a:bodyPr>
          <a:lstStyle/>
          <a:p>
            <a:pPr lvl="0">
              <a:buClr>
                <a:schemeClr val="lt1"/>
              </a:buClr>
              <a:buSzPts val="2800"/>
            </a:pPr>
            <a:endParaRPr sz="3500" b="0" i="0" u="none" strike="noStrike" cap="none" dirty="0">
              <a:solidFill>
                <a:schemeClr val="lt1"/>
              </a:solidFill>
              <a:latin typeface="Gill Sans"/>
              <a:ea typeface="Gill Sans"/>
              <a:cs typeface="Gill Sans"/>
              <a:sym typeface="Gill Sans"/>
            </a:endParaRPr>
          </a:p>
        </p:txBody>
      </p:sp>
      <p:sp>
        <p:nvSpPr>
          <p:cNvPr id="5" name="TextBox 4">
            <a:extLst>
              <a:ext uri="{FF2B5EF4-FFF2-40B4-BE49-F238E27FC236}">
                <a16:creationId xmlns:a16="http://schemas.microsoft.com/office/drawing/2014/main" id="{CA57C56E-605A-46D2-977E-F4850C6C28CD}"/>
              </a:ext>
            </a:extLst>
          </p:cNvPr>
          <p:cNvSpPr txBox="1"/>
          <p:nvPr/>
        </p:nvSpPr>
        <p:spPr>
          <a:xfrm>
            <a:off x="298190" y="183438"/>
            <a:ext cx="8707250" cy="6986528"/>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1600" dirty="0"/>
              <a:t>Taverns should be closed at midnight. </a:t>
            </a:r>
          </a:p>
          <a:p>
            <a:pPr marL="285750" indent="-285750">
              <a:spcBef>
                <a:spcPts val="1200"/>
              </a:spcBef>
              <a:buFont typeface="Arial" panose="020B0604020202020204" pitchFamily="34" charset="0"/>
              <a:buChar char="•"/>
            </a:pPr>
            <a:r>
              <a:rPr lang="en-US" sz="1600" dirty="0"/>
              <a:t>Street department needs assistance. They do a poor job of repairing roads and often do more harm than good when they overfill potholes. Leaf collection is inconsistent. City alleys are hit and miss, some are paved others are gravel, more look horrible with garbage and rarely used vehicles that park in them. </a:t>
            </a:r>
          </a:p>
          <a:p>
            <a:pPr marL="285750" indent="-285750">
              <a:spcBef>
                <a:spcPts val="1200"/>
              </a:spcBef>
              <a:buFont typeface="Arial" panose="020B0604020202020204" pitchFamily="34" charset="0"/>
              <a:buChar char="•"/>
            </a:pPr>
            <a:r>
              <a:rPr lang="en-US" sz="1600" dirty="0"/>
              <a:t>The Homeless Challenge: shelter, mental health, addiction treatment, day services, law enforcement, vocational services. Find funding to collaborate with existing agencies. </a:t>
            </a:r>
          </a:p>
          <a:p>
            <a:pPr marL="285750" indent="-285750">
              <a:spcBef>
                <a:spcPts val="1200"/>
              </a:spcBef>
              <a:buFont typeface="Arial" panose="020B0604020202020204" pitchFamily="34" charset="0"/>
              <a:buChar char="•"/>
            </a:pPr>
            <a:r>
              <a:rPr lang="en-US" sz="1600" dirty="0"/>
              <a:t>Maintain affordable housing opportunities, particularly in the downtown and central neighborhoods. I want to see the Downtown improved, I don’t want to price out the working class. </a:t>
            </a:r>
          </a:p>
          <a:p>
            <a:pPr marL="285750" indent="-285750">
              <a:spcBef>
                <a:spcPts val="1200"/>
              </a:spcBef>
              <a:buFont typeface="Arial" panose="020B0604020202020204" pitchFamily="34" charset="0"/>
              <a:buChar char="•"/>
            </a:pPr>
            <a:r>
              <a:rPr lang="en-US" sz="1600" dirty="0"/>
              <a:t>The City of La Crosse is a great place to live, with a lot going on. But the areas for improvement- are child abuse and neglect, help for the homeless, pedestrian safety. </a:t>
            </a:r>
          </a:p>
          <a:p>
            <a:pPr marL="285750" indent="-285750">
              <a:spcBef>
                <a:spcPts val="1200"/>
              </a:spcBef>
              <a:buFont typeface="Arial" panose="020B0604020202020204" pitchFamily="34" charset="0"/>
              <a:buChar char="•"/>
            </a:pPr>
            <a:r>
              <a:rPr lang="en-US" sz="1600" dirty="0"/>
              <a:t>More low-income housing is needed. More homeless services, especially shelters for the homeless from November to April. Expand the warming center. Remove snow and ice from sidewalks and all bus stops. </a:t>
            </a:r>
          </a:p>
          <a:p>
            <a:pPr marL="285750" indent="-285750">
              <a:spcBef>
                <a:spcPts val="1200"/>
              </a:spcBef>
              <a:buFont typeface="Arial" panose="020B0604020202020204" pitchFamily="34" charset="0"/>
              <a:buChar char="•"/>
            </a:pPr>
            <a:r>
              <a:rPr lang="en-US" sz="1600" dirty="0"/>
              <a:t>Community watch groups </a:t>
            </a:r>
          </a:p>
          <a:p>
            <a:pPr marL="285750" indent="-285750">
              <a:spcBef>
                <a:spcPts val="1200"/>
              </a:spcBef>
              <a:buFont typeface="Arial" panose="020B0604020202020204" pitchFamily="34" charset="0"/>
              <a:buChar char="•"/>
            </a:pPr>
            <a:r>
              <a:rPr lang="en-US" sz="1600" dirty="0"/>
              <a:t>I am responsible for repair and snow removal. But then the city dictates how it is done. (Either the city should take complete responsibility for it or relinquish it to the citizenry). Less funds for private industry (like meeting housing needs). Focus on public works, parks, sidewalks. Tax breaks or loans for child care, entrepreneurs, and restorative projects. </a:t>
            </a:r>
          </a:p>
          <a:p>
            <a:pPr marL="285750" indent="-285750">
              <a:spcBef>
                <a:spcPts val="1200"/>
              </a:spcBef>
              <a:buFont typeface="Arial" panose="020B0604020202020204" pitchFamily="34" charset="0"/>
              <a:buChar char="•"/>
            </a:pPr>
            <a:endParaRPr lang="en-US" sz="1600" dirty="0"/>
          </a:p>
          <a:p>
            <a:endParaRPr lang="en-US" sz="1600" dirty="0"/>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390601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8;p4">
            <a:extLst>
              <a:ext uri="{FF2B5EF4-FFF2-40B4-BE49-F238E27FC236}">
                <a16:creationId xmlns:a16="http://schemas.microsoft.com/office/drawing/2014/main" id="{BF740678-EE36-4EC0-A564-1F5BB7223D6C}"/>
              </a:ext>
            </a:extLst>
          </p:cNvPr>
          <p:cNvSpPr txBox="1"/>
          <p:nvPr/>
        </p:nvSpPr>
        <p:spPr>
          <a:xfrm>
            <a:off x="425856" y="-147758"/>
            <a:ext cx="5485504"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1" i="0" u="none" strike="noStrike" cap="none" dirty="0">
                <a:solidFill>
                  <a:schemeClr val="tx1"/>
                </a:solidFill>
                <a:latin typeface="Gill Sans"/>
                <a:ea typeface="Gill Sans"/>
                <a:cs typeface="Gill Sans"/>
                <a:sym typeface="Gill Sans"/>
              </a:rPr>
              <a:t>Any final Comments?</a:t>
            </a:r>
            <a:r>
              <a:rPr lang="en-US" sz="2800" b="0" i="0" u="none" strike="noStrike" cap="none" dirty="0">
                <a:solidFill>
                  <a:schemeClr val="tx1"/>
                </a:solidFill>
                <a:latin typeface="Gill Sans"/>
                <a:ea typeface="Gill Sans"/>
                <a:cs typeface="Gill Sans"/>
                <a:sym typeface="Gill Sans"/>
              </a:rPr>
              <a:t> </a:t>
            </a:r>
            <a:endParaRPr sz="2800" b="0" i="0" u="none" strike="noStrike" cap="none" dirty="0">
              <a:solidFill>
                <a:schemeClr val="lt1"/>
              </a:solidFill>
              <a:latin typeface="Gill Sans"/>
              <a:ea typeface="Gill Sans"/>
              <a:cs typeface="Gill Sans"/>
              <a:sym typeface="Gill Sans"/>
            </a:endParaRPr>
          </a:p>
        </p:txBody>
      </p:sp>
      <p:sp>
        <p:nvSpPr>
          <p:cNvPr id="3" name="Google Shape;158;p4">
            <a:extLst>
              <a:ext uri="{FF2B5EF4-FFF2-40B4-BE49-F238E27FC236}">
                <a16:creationId xmlns:a16="http://schemas.microsoft.com/office/drawing/2014/main" id="{856FABFE-9AB7-45A1-94F3-8138DFC691D4}"/>
              </a:ext>
            </a:extLst>
          </p:cNvPr>
          <p:cNvSpPr txBox="1"/>
          <p:nvPr/>
        </p:nvSpPr>
        <p:spPr>
          <a:xfrm>
            <a:off x="211104" y="2520934"/>
            <a:ext cx="7887854" cy="822158"/>
          </a:xfrm>
          <a:prstGeom prst="rect">
            <a:avLst/>
          </a:prstGeom>
          <a:noFill/>
          <a:ln>
            <a:noFill/>
          </a:ln>
        </p:spPr>
        <p:txBody>
          <a:bodyPr spcFirstLastPara="1" wrap="square" lIns="91425" tIns="45700" rIns="91425" bIns="45700" anchor="ctr" anchorCtr="0">
            <a:noAutofit/>
          </a:bodyPr>
          <a:lstStyle/>
          <a:p>
            <a:pPr lvl="0">
              <a:buClr>
                <a:schemeClr val="lt1"/>
              </a:buClr>
              <a:buSzPts val="2800"/>
            </a:pPr>
            <a:endParaRPr sz="3500" b="0" i="0" u="none" strike="noStrike" cap="none" dirty="0">
              <a:solidFill>
                <a:schemeClr val="lt1"/>
              </a:solidFill>
              <a:latin typeface="Gill Sans"/>
              <a:ea typeface="Gill Sans"/>
              <a:cs typeface="Gill Sans"/>
              <a:sym typeface="Gill Sans"/>
            </a:endParaRPr>
          </a:p>
        </p:txBody>
      </p:sp>
      <p:sp>
        <p:nvSpPr>
          <p:cNvPr id="5" name="TextBox 4">
            <a:extLst>
              <a:ext uri="{FF2B5EF4-FFF2-40B4-BE49-F238E27FC236}">
                <a16:creationId xmlns:a16="http://schemas.microsoft.com/office/drawing/2014/main" id="{CA57C56E-605A-46D2-977E-F4850C6C28CD}"/>
              </a:ext>
            </a:extLst>
          </p:cNvPr>
          <p:cNvSpPr txBox="1"/>
          <p:nvPr/>
        </p:nvSpPr>
        <p:spPr>
          <a:xfrm>
            <a:off x="225646" y="465394"/>
            <a:ext cx="8707250" cy="6155531"/>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1600" dirty="0"/>
              <a:t>Taking the climate crisis seriously and mitigate flooding. Do more to encourage public transit and bike/pedestrian safety. Have protected bike lanes. Repair existing affordable housing. Rehab existing residents in La Crosse (versus adding to the sprawl). Don’t have free parking in downtown ramps. </a:t>
            </a:r>
          </a:p>
          <a:p>
            <a:pPr marL="285750" indent="-285750">
              <a:spcBef>
                <a:spcPts val="1200"/>
              </a:spcBef>
              <a:buFont typeface="Arial" panose="020B0604020202020204" pitchFamily="34" charset="0"/>
              <a:buChar char="•"/>
            </a:pPr>
            <a:r>
              <a:rPr lang="en-US" sz="1600" dirty="0"/>
              <a:t>Invest community grants into child care and new day care centers. </a:t>
            </a:r>
          </a:p>
          <a:p>
            <a:pPr marL="285750" indent="-285750">
              <a:spcBef>
                <a:spcPts val="1200"/>
              </a:spcBef>
              <a:buFont typeface="Arial" panose="020B0604020202020204" pitchFamily="34" charset="0"/>
              <a:buChar char="•"/>
            </a:pPr>
            <a:r>
              <a:rPr lang="en-US" sz="1600" dirty="0"/>
              <a:t>I support public safety, transportation, but also mental health, homelessness, substance abuse. </a:t>
            </a:r>
          </a:p>
          <a:p>
            <a:pPr marL="285750" indent="-285750">
              <a:spcBef>
                <a:spcPts val="1200"/>
              </a:spcBef>
              <a:buFont typeface="Arial" panose="020B0604020202020204" pitchFamily="34" charset="0"/>
              <a:buChar char="•"/>
            </a:pPr>
            <a:r>
              <a:rPr lang="en-US" sz="1600" dirty="0"/>
              <a:t>More parking downtown. </a:t>
            </a:r>
          </a:p>
          <a:p>
            <a:pPr marL="285750" indent="-285750">
              <a:spcBef>
                <a:spcPts val="1200"/>
              </a:spcBef>
              <a:buFont typeface="Arial" panose="020B0604020202020204" pitchFamily="34" charset="0"/>
              <a:buChar char="•"/>
            </a:pPr>
            <a:r>
              <a:rPr lang="en-US" sz="1600" dirty="0"/>
              <a:t>Increase to bicycle, pedestrian, public transportation infrastructure. Support for renters and more availability in low-income renting and housing. </a:t>
            </a:r>
          </a:p>
          <a:p>
            <a:pPr marL="285750" indent="-285750">
              <a:spcBef>
                <a:spcPts val="1200"/>
              </a:spcBef>
              <a:buFont typeface="Arial" panose="020B0604020202020204" pitchFamily="34" charset="0"/>
              <a:buChar char="•"/>
            </a:pPr>
            <a:r>
              <a:rPr lang="en-US" sz="1600" dirty="0"/>
              <a:t>A free permit to park downtown if you live downtown. </a:t>
            </a:r>
          </a:p>
          <a:p>
            <a:pPr marL="285750" indent="-285750">
              <a:spcBef>
                <a:spcPts val="1200"/>
              </a:spcBef>
              <a:buFont typeface="Arial" panose="020B0604020202020204" pitchFamily="34" charset="0"/>
              <a:buChar char="•"/>
            </a:pPr>
            <a:r>
              <a:rPr lang="en-US" sz="1600" dirty="0"/>
              <a:t>Invest in child care to make the community stronger. </a:t>
            </a:r>
          </a:p>
          <a:p>
            <a:pPr marL="285750" indent="-285750">
              <a:spcBef>
                <a:spcPts val="1200"/>
              </a:spcBef>
              <a:buFont typeface="Arial" panose="020B0604020202020204" pitchFamily="34" charset="0"/>
              <a:buChar char="•"/>
            </a:pPr>
            <a:r>
              <a:rPr lang="en-US" sz="1600" dirty="0"/>
              <a:t>Roads need to be redone. If you are going to be bike friendly, please educate car drivers on how to share the road. </a:t>
            </a:r>
          </a:p>
          <a:p>
            <a:pPr marL="285750" indent="-285750">
              <a:spcBef>
                <a:spcPts val="1200"/>
              </a:spcBef>
              <a:buFont typeface="Arial" panose="020B0604020202020204" pitchFamily="34" charset="0"/>
              <a:buChar char="•"/>
            </a:pPr>
            <a:r>
              <a:rPr lang="en-US" sz="1600" dirty="0"/>
              <a:t>Major need for affordable housing and mental health services. </a:t>
            </a:r>
          </a:p>
          <a:p>
            <a:pPr marL="285750" indent="-285750">
              <a:spcBef>
                <a:spcPts val="1200"/>
              </a:spcBef>
              <a:buFont typeface="Arial" panose="020B0604020202020204" pitchFamily="34" charset="0"/>
              <a:buChar char="•"/>
            </a:pPr>
            <a:r>
              <a:rPr lang="en-US" sz="1600" dirty="0"/>
              <a:t>Focus on Bridgeview Plaza Area. Make it nice and a gateway to our city, instead of one of the biggest eyesores. </a:t>
            </a:r>
          </a:p>
          <a:p>
            <a:endParaRPr lang="en-US" sz="1600" dirty="0"/>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3687632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4327A0-8B67-4D3B-B4BB-E3A9DAEBD624}"/>
              </a:ext>
            </a:extLst>
          </p:cNvPr>
          <p:cNvSpPr/>
          <p:nvPr/>
        </p:nvSpPr>
        <p:spPr>
          <a:xfrm>
            <a:off x="476352" y="522770"/>
            <a:ext cx="8191296" cy="6370975"/>
          </a:xfrm>
          <a:prstGeom prst="rect">
            <a:avLst/>
          </a:prstGeom>
        </p:spPr>
        <p:txBody>
          <a:bodyPr wrap="square">
            <a:spAutoFit/>
          </a:bodyPr>
          <a:lstStyle/>
          <a:p>
            <a:r>
              <a:rPr lang="en-US" sz="2800" b="1" dirty="0">
                <a:latin typeface="+mn-lt"/>
              </a:rPr>
              <a:t>Other Data </a:t>
            </a:r>
            <a:endParaRPr lang="en-US" sz="2800" dirty="0">
              <a:latin typeface="+mn-lt"/>
            </a:endParaRPr>
          </a:p>
          <a:p>
            <a:pPr marL="457200" indent="-457200">
              <a:spcBef>
                <a:spcPts val="1200"/>
              </a:spcBef>
              <a:buFont typeface="+mj-lt"/>
              <a:buAutoNum type="arabicPeriod"/>
            </a:pPr>
            <a:r>
              <a:rPr lang="en-US" sz="2800" dirty="0">
                <a:latin typeface="+mn-lt"/>
              </a:rPr>
              <a:t>The cost of rent and purchasing continues to rise. Not enough supply to meet the demand. Particularly for those living in poverty. </a:t>
            </a:r>
          </a:p>
          <a:p>
            <a:pPr marL="457200" indent="-457200">
              <a:spcBef>
                <a:spcPts val="1200"/>
              </a:spcBef>
              <a:buFont typeface="+mj-lt"/>
              <a:buAutoNum type="arabicPeriod"/>
            </a:pPr>
            <a:r>
              <a:rPr lang="en-US" sz="2800" dirty="0">
                <a:latin typeface="+mn-lt"/>
              </a:rPr>
              <a:t>Homelessness numbers in La Crosse are still overall high (but decreasing compared to years prior). Chronic homelessness is very high. </a:t>
            </a:r>
          </a:p>
          <a:p>
            <a:pPr marL="457200" indent="-457200">
              <a:spcBef>
                <a:spcPts val="1200"/>
              </a:spcBef>
              <a:buFont typeface="+mj-lt"/>
              <a:buAutoNum type="arabicPeriod"/>
            </a:pPr>
            <a:r>
              <a:rPr lang="en-US" sz="2800" dirty="0">
                <a:latin typeface="+mn-lt"/>
              </a:rPr>
              <a:t>Unemployment is low but still need businesses that serve neighborhoods.</a:t>
            </a:r>
          </a:p>
          <a:p>
            <a:pPr marL="457200" indent="-457200">
              <a:spcBef>
                <a:spcPts val="1200"/>
              </a:spcBef>
              <a:buFont typeface="+mj-lt"/>
              <a:buAutoNum type="arabicPeriod"/>
            </a:pPr>
            <a:r>
              <a:rPr lang="en-US" sz="2800" dirty="0">
                <a:latin typeface="+mn-lt"/>
              </a:rPr>
              <a:t>Suburban sprawl continues.  </a:t>
            </a:r>
          </a:p>
          <a:p>
            <a:pPr marL="457200" indent="-457200">
              <a:buFont typeface="+mj-lt"/>
              <a:buAutoNum type="arabicPeriod"/>
            </a:pPr>
            <a:endParaRPr lang="en-US" sz="2800" dirty="0">
              <a:latin typeface="+mn-lt"/>
            </a:endParaRPr>
          </a:p>
          <a:p>
            <a:endParaRPr lang="en-US" sz="2000" dirty="0">
              <a:latin typeface="+mn-lt"/>
            </a:endParaRPr>
          </a:p>
          <a:p>
            <a:pPr marL="342900" indent="-342900">
              <a:buFont typeface="Arial" panose="020B0604020202020204" pitchFamily="34" charset="0"/>
              <a:buChar char="•"/>
            </a:pPr>
            <a:endParaRPr lang="en-US" sz="2000" dirty="0">
              <a:latin typeface="+mn-lt"/>
            </a:endParaRPr>
          </a:p>
          <a:p>
            <a:endParaRPr lang="en-US" sz="2000" dirty="0">
              <a:latin typeface="+mn-lt"/>
            </a:endParaRPr>
          </a:p>
        </p:txBody>
      </p:sp>
    </p:spTree>
    <p:extLst>
      <p:ext uri="{BB962C8B-B14F-4D97-AF65-F5344CB8AC3E}">
        <p14:creationId xmlns:p14="http://schemas.microsoft.com/office/powerpoint/2010/main" val="1102284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4327A0-8B67-4D3B-B4BB-E3A9DAEBD624}"/>
              </a:ext>
            </a:extLst>
          </p:cNvPr>
          <p:cNvSpPr/>
          <p:nvPr/>
        </p:nvSpPr>
        <p:spPr>
          <a:xfrm>
            <a:off x="476352" y="95794"/>
            <a:ext cx="8191296" cy="6324808"/>
          </a:xfrm>
          <a:prstGeom prst="rect">
            <a:avLst/>
          </a:prstGeom>
        </p:spPr>
        <p:txBody>
          <a:bodyPr wrap="square">
            <a:spAutoFit/>
          </a:bodyPr>
          <a:lstStyle/>
          <a:p>
            <a:r>
              <a:rPr lang="en-US" sz="2800" b="1" dirty="0"/>
              <a:t>Consolidate Plan Priorities </a:t>
            </a:r>
            <a:endParaRPr lang="en-US" sz="2800" dirty="0">
              <a:latin typeface="+mn-lt"/>
            </a:endParaRPr>
          </a:p>
          <a:p>
            <a:pPr marL="457200" indent="-457200">
              <a:spcBef>
                <a:spcPts val="600"/>
              </a:spcBef>
              <a:buFont typeface="+mj-lt"/>
              <a:buAutoNum type="arabicPeriod"/>
            </a:pPr>
            <a:r>
              <a:rPr lang="en-US" sz="2400" dirty="0">
                <a:latin typeface="+mn-lt"/>
              </a:rPr>
              <a:t>Marketing of the Housing Rehabilitation Program </a:t>
            </a:r>
          </a:p>
          <a:p>
            <a:pPr marL="457200" indent="-457200">
              <a:spcBef>
                <a:spcPts val="600"/>
              </a:spcBef>
              <a:buFont typeface="+mj-lt"/>
              <a:buAutoNum type="arabicPeriod"/>
            </a:pPr>
            <a:r>
              <a:rPr lang="en-US" sz="2400" dirty="0">
                <a:latin typeface="+mn-lt"/>
              </a:rPr>
              <a:t>Launching the Lead Safe Grant Program </a:t>
            </a:r>
          </a:p>
          <a:p>
            <a:pPr marL="457200" indent="-457200">
              <a:spcBef>
                <a:spcPts val="600"/>
              </a:spcBef>
              <a:buFont typeface="+mj-lt"/>
              <a:buAutoNum type="arabicPeriod"/>
            </a:pPr>
            <a:r>
              <a:rPr lang="en-US" sz="2400" dirty="0">
                <a:latin typeface="+mn-lt"/>
              </a:rPr>
              <a:t>Strategizing on ways to improve the quality of rental properties</a:t>
            </a:r>
          </a:p>
          <a:p>
            <a:pPr marL="457200" indent="-457200">
              <a:spcBef>
                <a:spcPts val="600"/>
              </a:spcBef>
              <a:buFont typeface="+mj-lt"/>
              <a:buAutoNum type="arabicPeriod"/>
            </a:pPr>
            <a:r>
              <a:rPr lang="en-US" sz="2400" dirty="0">
                <a:latin typeface="+mn-lt"/>
              </a:rPr>
              <a:t>Undertake a regional affordable housing market assessment </a:t>
            </a:r>
          </a:p>
          <a:p>
            <a:pPr marL="457200" indent="-457200">
              <a:spcBef>
                <a:spcPts val="600"/>
              </a:spcBef>
              <a:buFont typeface="+mj-lt"/>
              <a:buAutoNum type="arabicPeriod"/>
            </a:pPr>
            <a:r>
              <a:rPr lang="en-US" sz="2400" dirty="0">
                <a:latin typeface="+mn-lt"/>
              </a:rPr>
              <a:t>Launch an affordable housing fund for the City </a:t>
            </a:r>
          </a:p>
          <a:p>
            <a:pPr marL="457200" indent="-457200">
              <a:spcBef>
                <a:spcPts val="600"/>
              </a:spcBef>
              <a:buFont typeface="+mj-lt"/>
              <a:buAutoNum type="arabicPeriod"/>
            </a:pPr>
            <a:r>
              <a:rPr lang="en-US" sz="2400" dirty="0">
                <a:latin typeface="+mn-lt"/>
              </a:rPr>
              <a:t>Continue to work collaboratively to address homelessness and create new units set-aside for homeless individuals </a:t>
            </a:r>
          </a:p>
          <a:p>
            <a:pPr marL="457200" indent="-457200">
              <a:spcBef>
                <a:spcPts val="600"/>
              </a:spcBef>
              <a:buFont typeface="+mj-lt"/>
              <a:buAutoNum type="arabicPeriod"/>
            </a:pPr>
            <a:r>
              <a:rPr lang="en-US" sz="2400" dirty="0">
                <a:latin typeface="+mn-lt"/>
              </a:rPr>
              <a:t>Continue the Replacement Housing Program</a:t>
            </a:r>
          </a:p>
          <a:p>
            <a:pPr marL="457200" indent="-457200">
              <a:spcBef>
                <a:spcPts val="600"/>
              </a:spcBef>
              <a:buFont typeface="+mj-lt"/>
              <a:buAutoNum type="arabicPeriod"/>
            </a:pPr>
            <a:r>
              <a:rPr lang="en-US" sz="2400" dirty="0">
                <a:latin typeface="+mn-lt"/>
              </a:rPr>
              <a:t>Child Care </a:t>
            </a:r>
          </a:p>
          <a:p>
            <a:pPr marL="457200" indent="-457200">
              <a:spcBef>
                <a:spcPts val="600"/>
              </a:spcBef>
              <a:buFont typeface="+mj-lt"/>
              <a:buAutoNum type="arabicPeriod"/>
            </a:pPr>
            <a:r>
              <a:rPr lang="en-US" sz="2400" dirty="0">
                <a:latin typeface="+mn-lt"/>
              </a:rPr>
              <a:t>Prioritize mental health </a:t>
            </a:r>
          </a:p>
          <a:p>
            <a:endParaRPr lang="en-US" sz="2000" dirty="0">
              <a:latin typeface="+mn-lt"/>
            </a:endParaRPr>
          </a:p>
        </p:txBody>
      </p:sp>
    </p:spTree>
    <p:extLst>
      <p:ext uri="{BB962C8B-B14F-4D97-AF65-F5344CB8AC3E}">
        <p14:creationId xmlns:p14="http://schemas.microsoft.com/office/powerpoint/2010/main" val="3025133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4327A0-8B67-4D3B-B4BB-E3A9DAEBD624}"/>
              </a:ext>
            </a:extLst>
          </p:cNvPr>
          <p:cNvSpPr/>
          <p:nvPr/>
        </p:nvSpPr>
        <p:spPr>
          <a:xfrm>
            <a:off x="659232" y="766354"/>
            <a:ext cx="8191296" cy="5447645"/>
          </a:xfrm>
          <a:prstGeom prst="rect">
            <a:avLst/>
          </a:prstGeom>
        </p:spPr>
        <p:txBody>
          <a:bodyPr wrap="square">
            <a:spAutoFit/>
          </a:bodyPr>
          <a:lstStyle/>
          <a:p>
            <a:r>
              <a:rPr lang="en-US" sz="2800" b="1" dirty="0"/>
              <a:t>Neighborhood Association </a:t>
            </a:r>
            <a:endParaRPr lang="en-US" sz="2800" dirty="0">
              <a:latin typeface="+mn-lt"/>
            </a:endParaRPr>
          </a:p>
          <a:p>
            <a:endParaRPr lang="en-US" sz="3200" dirty="0">
              <a:latin typeface="+mn-lt"/>
            </a:endParaRPr>
          </a:p>
          <a:p>
            <a:pPr marL="457200" indent="-457200">
              <a:buFont typeface="Arial" panose="020B0604020202020204" pitchFamily="34" charset="0"/>
              <a:buChar char="•"/>
            </a:pPr>
            <a:r>
              <a:rPr lang="en-US" sz="3200" dirty="0">
                <a:latin typeface="+mn-lt"/>
              </a:rPr>
              <a:t>What did you learn today that you think could be a focus for the neighborhood?</a:t>
            </a:r>
          </a:p>
          <a:p>
            <a:pPr marL="457200" indent="-457200">
              <a:buFont typeface="Arial" panose="020B0604020202020204" pitchFamily="34" charset="0"/>
              <a:buChar char="•"/>
            </a:pPr>
            <a:endParaRPr lang="en-US" sz="3200" dirty="0">
              <a:latin typeface="+mn-lt"/>
            </a:endParaRPr>
          </a:p>
          <a:p>
            <a:pPr marL="457200" indent="-457200">
              <a:buFont typeface="Arial" panose="020B0604020202020204" pitchFamily="34" charset="0"/>
              <a:buChar char="•"/>
            </a:pPr>
            <a:r>
              <a:rPr lang="en-US" sz="3200" dirty="0">
                <a:latin typeface="+mn-lt"/>
              </a:rPr>
              <a:t>What did you think of the survey?  </a:t>
            </a:r>
          </a:p>
          <a:p>
            <a:r>
              <a:rPr lang="en-US" sz="3200" dirty="0"/>
              <a:t> </a:t>
            </a:r>
          </a:p>
          <a:p>
            <a:pPr algn="ctr"/>
            <a:r>
              <a:rPr lang="en-US" sz="3200" dirty="0"/>
              <a:t>Caroline (</a:t>
            </a:r>
            <a:r>
              <a:rPr lang="en-US" sz="3200" dirty="0" err="1"/>
              <a:t>Neilsen</a:t>
            </a:r>
            <a:r>
              <a:rPr lang="en-US" sz="3200" dirty="0"/>
              <a:t>) Gregerson </a:t>
            </a:r>
          </a:p>
          <a:p>
            <a:pPr algn="ctr"/>
            <a:r>
              <a:rPr lang="en-US" sz="3200" dirty="0"/>
              <a:t>Community Development Administrator </a:t>
            </a:r>
          </a:p>
          <a:p>
            <a:pPr algn="ctr"/>
            <a:r>
              <a:rPr lang="en-US" sz="3200" dirty="0"/>
              <a:t>608.789.7393 (office) </a:t>
            </a:r>
          </a:p>
          <a:p>
            <a:endParaRPr lang="en-US" sz="3200" dirty="0">
              <a:latin typeface="+mn-lt"/>
            </a:endParaRPr>
          </a:p>
        </p:txBody>
      </p:sp>
    </p:spTree>
    <p:extLst>
      <p:ext uri="{BB962C8B-B14F-4D97-AF65-F5344CB8AC3E}">
        <p14:creationId xmlns:p14="http://schemas.microsoft.com/office/powerpoint/2010/main" val="4046962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046D9B-337F-4B07-8D7B-3F2477727A02}"/>
              </a:ext>
            </a:extLst>
          </p:cNvPr>
          <p:cNvSpPr/>
          <p:nvPr/>
        </p:nvSpPr>
        <p:spPr>
          <a:xfrm>
            <a:off x="2693767" y="2168650"/>
            <a:ext cx="3143809" cy="1231106"/>
          </a:xfrm>
          <a:prstGeom prst="rect">
            <a:avLst/>
          </a:prstGeom>
        </p:spPr>
        <p:txBody>
          <a:bodyPr wrap="none">
            <a:spAutoFit/>
          </a:bodyPr>
          <a:lstStyle/>
          <a:p>
            <a:pPr algn="ctr"/>
            <a:r>
              <a:rPr lang="en-US" sz="2000" dirty="0"/>
              <a:t>Reactions? Questions? </a:t>
            </a:r>
          </a:p>
          <a:p>
            <a:pPr algn="ctr"/>
            <a:endParaRPr lang="en-US" sz="2000" dirty="0"/>
          </a:p>
          <a:p>
            <a:r>
              <a:rPr lang="en-US" dirty="0"/>
              <a:t> </a:t>
            </a:r>
          </a:p>
          <a:p>
            <a:pPr algn="ctr"/>
            <a:endParaRPr lang="en-US" sz="2000" dirty="0"/>
          </a:p>
        </p:txBody>
      </p:sp>
    </p:spTree>
    <p:extLst>
      <p:ext uri="{BB962C8B-B14F-4D97-AF65-F5344CB8AC3E}">
        <p14:creationId xmlns:p14="http://schemas.microsoft.com/office/powerpoint/2010/main" val="2444036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3"/>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3"/>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3"/>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Who took the survey- Income  </a:t>
            </a:r>
            <a:endParaRPr sz="2800" b="0" i="0" u="none" strike="noStrike" cap="none" dirty="0">
              <a:solidFill>
                <a:schemeClr val="lt1"/>
              </a:solidFill>
              <a:latin typeface="Gill Sans"/>
              <a:ea typeface="Gill Sans"/>
              <a:cs typeface="Gill Sans"/>
              <a:sym typeface="Gill Sans"/>
            </a:endParaRPr>
          </a:p>
        </p:txBody>
      </p:sp>
      <p:pic>
        <p:nvPicPr>
          <p:cNvPr id="3" name="Picture 2">
            <a:extLst>
              <a:ext uri="{FF2B5EF4-FFF2-40B4-BE49-F238E27FC236}">
                <a16:creationId xmlns:a16="http://schemas.microsoft.com/office/drawing/2014/main" id="{9F77BA24-9AB9-42B6-AB08-5B35D1399665}"/>
              </a:ext>
            </a:extLst>
          </p:cNvPr>
          <p:cNvPicPr>
            <a:picLocks noChangeAspect="1"/>
          </p:cNvPicPr>
          <p:nvPr/>
        </p:nvPicPr>
        <p:blipFill>
          <a:blip r:embed="rId3"/>
          <a:stretch>
            <a:fillRect/>
          </a:stretch>
        </p:blipFill>
        <p:spPr>
          <a:xfrm>
            <a:off x="952106" y="977011"/>
            <a:ext cx="8050491" cy="5794534"/>
          </a:xfrm>
          <a:prstGeom prst="rect">
            <a:avLst/>
          </a:prstGeom>
        </p:spPr>
      </p:pic>
    </p:spTree>
    <p:extLst>
      <p:ext uri="{BB962C8B-B14F-4D97-AF65-F5344CB8AC3E}">
        <p14:creationId xmlns:p14="http://schemas.microsoft.com/office/powerpoint/2010/main" val="1660294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4" name="Picture 3">
            <a:extLst>
              <a:ext uri="{FF2B5EF4-FFF2-40B4-BE49-F238E27FC236}">
                <a16:creationId xmlns:a16="http://schemas.microsoft.com/office/drawing/2014/main" id="{F6F612AF-8630-41E9-8458-4D2CF6F7B63B}"/>
              </a:ext>
            </a:extLst>
          </p:cNvPr>
          <p:cNvPicPr>
            <a:picLocks noChangeAspect="1"/>
          </p:cNvPicPr>
          <p:nvPr/>
        </p:nvPicPr>
        <p:blipFill>
          <a:blip r:embed="rId3"/>
          <a:stretch>
            <a:fillRect/>
          </a:stretch>
        </p:blipFill>
        <p:spPr>
          <a:xfrm>
            <a:off x="226238" y="839430"/>
            <a:ext cx="8692893" cy="5694673"/>
          </a:xfrm>
          <a:prstGeom prst="rect">
            <a:avLst/>
          </a:prstGeom>
        </p:spPr>
      </p:pic>
      <p:sp>
        <p:nvSpPr>
          <p:cNvPr id="145" name="Google Shape;145;p3"/>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3"/>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3"/>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Who took the survey- Race  </a:t>
            </a:r>
            <a:endParaRPr sz="2800" b="0" i="0" u="none" strike="noStrike" cap="none" dirty="0">
              <a:solidFill>
                <a:schemeClr val="lt1"/>
              </a:solidFill>
              <a:latin typeface="Gill Sans"/>
              <a:ea typeface="Gill Sans"/>
              <a:cs typeface="Gill Sans"/>
              <a:sym typeface="Gill Sans"/>
            </a:endParaRPr>
          </a:p>
        </p:txBody>
      </p:sp>
    </p:spTree>
    <p:extLst>
      <p:ext uri="{BB962C8B-B14F-4D97-AF65-F5344CB8AC3E}">
        <p14:creationId xmlns:p14="http://schemas.microsoft.com/office/powerpoint/2010/main" val="754136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3"/>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3"/>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3"/>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Housing Status </a:t>
            </a:r>
            <a:endParaRPr sz="2800" b="0" i="0" u="none" strike="noStrike" cap="none" dirty="0">
              <a:solidFill>
                <a:schemeClr val="lt1"/>
              </a:solidFill>
              <a:latin typeface="Gill Sans"/>
              <a:ea typeface="Gill Sans"/>
              <a:cs typeface="Gill Sans"/>
              <a:sym typeface="Gill Sans"/>
            </a:endParaRPr>
          </a:p>
        </p:txBody>
      </p:sp>
      <p:pic>
        <p:nvPicPr>
          <p:cNvPr id="3" name="Picture 2">
            <a:extLst>
              <a:ext uri="{FF2B5EF4-FFF2-40B4-BE49-F238E27FC236}">
                <a16:creationId xmlns:a16="http://schemas.microsoft.com/office/drawing/2014/main" id="{CDE0B91A-9496-4D33-A8DB-8972F44F36DF}"/>
              </a:ext>
            </a:extLst>
          </p:cNvPr>
          <p:cNvPicPr>
            <a:picLocks noChangeAspect="1"/>
          </p:cNvPicPr>
          <p:nvPr/>
        </p:nvPicPr>
        <p:blipFill rotWithShape="1">
          <a:blip r:embed="rId3"/>
          <a:srcRect r="3960"/>
          <a:stretch/>
        </p:blipFill>
        <p:spPr>
          <a:xfrm>
            <a:off x="154330" y="917581"/>
            <a:ext cx="8688013" cy="5118261"/>
          </a:xfrm>
          <a:prstGeom prst="rect">
            <a:avLst/>
          </a:prstGeom>
        </p:spPr>
      </p:pic>
    </p:spTree>
    <p:extLst>
      <p:ext uri="{BB962C8B-B14F-4D97-AF65-F5344CB8AC3E}">
        <p14:creationId xmlns:p14="http://schemas.microsoft.com/office/powerpoint/2010/main" val="3546919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How safe do you feel? (overall)  </a:t>
            </a:r>
            <a:endParaRPr sz="2800" b="0" i="0" u="none" strike="noStrike" cap="none" dirty="0">
              <a:solidFill>
                <a:schemeClr val="lt1"/>
              </a:solidFill>
              <a:latin typeface="Gill Sans"/>
              <a:ea typeface="Gill Sans"/>
              <a:cs typeface="Gill Sans"/>
              <a:sym typeface="Gill Sans"/>
            </a:endParaRPr>
          </a:p>
        </p:txBody>
      </p:sp>
      <p:sp>
        <p:nvSpPr>
          <p:cNvPr id="2" name="TextBox 1">
            <a:extLst>
              <a:ext uri="{FF2B5EF4-FFF2-40B4-BE49-F238E27FC236}">
                <a16:creationId xmlns:a16="http://schemas.microsoft.com/office/drawing/2014/main" id="{CE19F674-7457-40C0-A176-E9E5D7F70763}"/>
              </a:ext>
            </a:extLst>
          </p:cNvPr>
          <p:cNvSpPr txBox="1"/>
          <p:nvPr/>
        </p:nvSpPr>
        <p:spPr>
          <a:xfrm>
            <a:off x="226239" y="5902009"/>
            <a:ext cx="7769669" cy="938719"/>
          </a:xfrm>
          <a:prstGeom prst="rect">
            <a:avLst/>
          </a:prstGeom>
          <a:solidFill>
            <a:schemeClr val="bg1"/>
          </a:solidFill>
        </p:spPr>
        <p:txBody>
          <a:bodyPr wrap="square" rtlCol="0">
            <a:spAutoFit/>
          </a:bodyPr>
          <a:lstStyle/>
          <a:p>
            <a:r>
              <a:rPr lang="en-US" sz="1100" b="1" i="1" dirty="0"/>
              <a:t>Compared to City-Wide Survey</a:t>
            </a:r>
          </a:p>
          <a:p>
            <a:r>
              <a:rPr lang="en-US" sz="1100" i="1" dirty="0"/>
              <a:t>42% of overall survey takers feel very safe (safer than city-wide)</a:t>
            </a:r>
          </a:p>
          <a:p>
            <a:r>
              <a:rPr lang="en-US" sz="1100" i="1" dirty="0"/>
              <a:t>49% of overall survey takers feel somewhat safe </a:t>
            </a:r>
          </a:p>
          <a:p>
            <a:r>
              <a:rPr lang="en-US" sz="1100" i="1" dirty="0"/>
              <a:t>7% feel not very safe</a:t>
            </a:r>
          </a:p>
          <a:p>
            <a:r>
              <a:rPr lang="en-US" sz="1100" i="1" dirty="0"/>
              <a:t>1% not at all safe  </a:t>
            </a:r>
          </a:p>
        </p:txBody>
      </p:sp>
      <p:pic>
        <p:nvPicPr>
          <p:cNvPr id="3" name="Picture 2">
            <a:extLst>
              <a:ext uri="{FF2B5EF4-FFF2-40B4-BE49-F238E27FC236}">
                <a16:creationId xmlns:a16="http://schemas.microsoft.com/office/drawing/2014/main" id="{8C966ACE-B240-4772-A435-62724F5307CD}"/>
              </a:ext>
            </a:extLst>
          </p:cNvPr>
          <p:cNvPicPr>
            <a:picLocks noChangeAspect="1"/>
          </p:cNvPicPr>
          <p:nvPr/>
        </p:nvPicPr>
        <p:blipFill>
          <a:blip r:embed="rId3"/>
          <a:stretch>
            <a:fillRect/>
          </a:stretch>
        </p:blipFill>
        <p:spPr>
          <a:xfrm>
            <a:off x="337545" y="821482"/>
            <a:ext cx="8468907" cy="5020376"/>
          </a:xfrm>
          <a:prstGeom prst="rect">
            <a:avLst/>
          </a:prstGeom>
        </p:spPr>
      </p:pic>
      <p:sp>
        <p:nvSpPr>
          <p:cNvPr id="4" name="TextBox 3">
            <a:extLst>
              <a:ext uri="{FF2B5EF4-FFF2-40B4-BE49-F238E27FC236}">
                <a16:creationId xmlns:a16="http://schemas.microsoft.com/office/drawing/2014/main" id="{3524D7AB-2E59-42E9-9CB9-4EDB73EFC864}"/>
              </a:ext>
            </a:extLst>
          </p:cNvPr>
          <p:cNvSpPr txBox="1"/>
          <p:nvPr/>
        </p:nvSpPr>
        <p:spPr>
          <a:xfrm>
            <a:off x="4204354" y="3657600"/>
            <a:ext cx="3959258" cy="738664"/>
          </a:xfrm>
          <a:prstGeom prst="rect">
            <a:avLst/>
          </a:prstGeom>
          <a:noFill/>
        </p:spPr>
        <p:txBody>
          <a:bodyPr wrap="square" rtlCol="0">
            <a:spAutoFit/>
          </a:bodyPr>
          <a:lstStyle/>
          <a:p>
            <a:r>
              <a:rPr lang="en-US" dirty="0"/>
              <a:t>13 people feel not very safe or not at all safe </a:t>
            </a:r>
          </a:p>
          <a:p>
            <a:r>
              <a:rPr lang="en-US" dirty="0"/>
              <a:t>(9 renters, 4 homeowners, 12 white, 5 earning more than $75K per year)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3" name="Picture 2">
            <a:extLst>
              <a:ext uri="{FF2B5EF4-FFF2-40B4-BE49-F238E27FC236}">
                <a16:creationId xmlns:a16="http://schemas.microsoft.com/office/drawing/2014/main" id="{11BBE027-929F-41C7-9C74-51EC1F7DDF42}"/>
              </a:ext>
            </a:extLst>
          </p:cNvPr>
          <p:cNvPicPr>
            <a:picLocks noChangeAspect="1"/>
          </p:cNvPicPr>
          <p:nvPr/>
        </p:nvPicPr>
        <p:blipFill>
          <a:blip r:embed="rId3"/>
          <a:stretch>
            <a:fillRect/>
          </a:stretch>
        </p:blipFill>
        <p:spPr>
          <a:xfrm>
            <a:off x="340426" y="885470"/>
            <a:ext cx="8688012" cy="5087060"/>
          </a:xfrm>
          <a:prstGeom prst="rect">
            <a:avLst/>
          </a:prstGeom>
        </p:spPr>
      </p:pic>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How satisfied do you feel? (overall)  </a:t>
            </a:r>
            <a:endParaRPr sz="2800" b="0" i="0" u="none" strike="noStrike" cap="none" dirty="0">
              <a:solidFill>
                <a:schemeClr val="lt1"/>
              </a:solidFill>
              <a:latin typeface="Gill Sans"/>
              <a:ea typeface="Gill Sans"/>
              <a:cs typeface="Gill Sans"/>
              <a:sym typeface="Gill Sans"/>
            </a:endParaRPr>
          </a:p>
        </p:txBody>
      </p:sp>
      <p:sp>
        <p:nvSpPr>
          <p:cNvPr id="6" name="TextBox 5">
            <a:extLst>
              <a:ext uri="{FF2B5EF4-FFF2-40B4-BE49-F238E27FC236}">
                <a16:creationId xmlns:a16="http://schemas.microsoft.com/office/drawing/2014/main" id="{35C8C01E-79BD-4EAF-83C9-49473520ADE5}"/>
              </a:ext>
            </a:extLst>
          </p:cNvPr>
          <p:cNvSpPr txBox="1"/>
          <p:nvPr/>
        </p:nvSpPr>
        <p:spPr>
          <a:xfrm>
            <a:off x="906087" y="5873961"/>
            <a:ext cx="5560561" cy="830997"/>
          </a:xfrm>
          <a:prstGeom prst="rect">
            <a:avLst/>
          </a:prstGeom>
          <a:solidFill>
            <a:schemeClr val="bg1"/>
          </a:solidFill>
        </p:spPr>
        <p:txBody>
          <a:bodyPr wrap="square" rtlCol="0">
            <a:spAutoFit/>
          </a:bodyPr>
          <a:lstStyle/>
          <a:p>
            <a:r>
              <a:rPr lang="en-US" sz="1600" dirty="0"/>
              <a:t>City-Wide </a:t>
            </a:r>
          </a:p>
          <a:p>
            <a:pPr marL="285750" indent="-285750">
              <a:buFont typeface="Arial" panose="020B0604020202020204" pitchFamily="34" charset="0"/>
              <a:buChar char="•"/>
            </a:pPr>
            <a:r>
              <a:rPr lang="en-US" sz="1600" dirty="0"/>
              <a:t>2019 34% feel very satisfied, 51.77% feel satisfied </a:t>
            </a:r>
          </a:p>
          <a:p>
            <a:pPr marL="285750" indent="-285750">
              <a:buFont typeface="Arial" panose="020B0604020202020204" pitchFamily="34" charset="0"/>
              <a:buChar char="•"/>
            </a:pPr>
            <a:r>
              <a:rPr lang="en-US" sz="1600" dirty="0"/>
              <a:t>2014 13% feel very satisfied </a:t>
            </a:r>
          </a:p>
        </p:txBody>
      </p:sp>
      <p:sp>
        <p:nvSpPr>
          <p:cNvPr id="7" name="TextBox 6">
            <a:extLst>
              <a:ext uri="{FF2B5EF4-FFF2-40B4-BE49-F238E27FC236}">
                <a16:creationId xmlns:a16="http://schemas.microsoft.com/office/drawing/2014/main" id="{78D966FF-914A-4061-BEB0-81BBC2666F5C}"/>
              </a:ext>
            </a:extLst>
          </p:cNvPr>
          <p:cNvSpPr txBox="1"/>
          <p:nvPr/>
        </p:nvSpPr>
        <p:spPr>
          <a:xfrm>
            <a:off x="5712643" y="1319267"/>
            <a:ext cx="876694" cy="307777"/>
          </a:xfrm>
          <a:prstGeom prst="rect">
            <a:avLst/>
          </a:prstGeom>
          <a:noFill/>
        </p:spPr>
        <p:txBody>
          <a:bodyPr wrap="square" rtlCol="0">
            <a:spAutoFit/>
          </a:bodyPr>
          <a:lstStyle/>
          <a:p>
            <a:r>
              <a:rPr lang="en-US" dirty="0"/>
              <a:t>13</a:t>
            </a:r>
          </a:p>
        </p:txBody>
      </p:sp>
      <p:sp>
        <p:nvSpPr>
          <p:cNvPr id="8" name="TextBox 7">
            <a:extLst>
              <a:ext uri="{FF2B5EF4-FFF2-40B4-BE49-F238E27FC236}">
                <a16:creationId xmlns:a16="http://schemas.microsoft.com/office/drawing/2014/main" id="{D13DBF56-ACA1-4216-B8C3-2A5957DCF094}"/>
              </a:ext>
            </a:extLst>
          </p:cNvPr>
          <p:cNvSpPr txBox="1"/>
          <p:nvPr/>
        </p:nvSpPr>
        <p:spPr>
          <a:xfrm>
            <a:off x="6589197" y="2550507"/>
            <a:ext cx="876694" cy="307777"/>
          </a:xfrm>
          <a:prstGeom prst="rect">
            <a:avLst/>
          </a:prstGeom>
          <a:noFill/>
        </p:spPr>
        <p:txBody>
          <a:bodyPr wrap="square" rtlCol="0">
            <a:spAutoFit/>
          </a:bodyPr>
          <a:lstStyle/>
          <a:p>
            <a:r>
              <a:rPr lang="en-US" dirty="0"/>
              <a:t>39</a:t>
            </a:r>
          </a:p>
        </p:txBody>
      </p:sp>
      <p:sp>
        <p:nvSpPr>
          <p:cNvPr id="9" name="TextBox 8">
            <a:extLst>
              <a:ext uri="{FF2B5EF4-FFF2-40B4-BE49-F238E27FC236}">
                <a16:creationId xmlns:a16="http://schemas.microsoft.com/office/drawing/2014/main" id="{737CA887-97BA-41A0-9020-EFAA0F3BA49B}"/>
              </a:ext>
            </a:extLst>
          </p:cNvPr>
          <p:cNvSpPr txBox="1"/>
          <p:nvPr/>
        </p:nvSpPr>
        <p:spPr>
          <a:xfrm>
            <a:off x="3404647" y="3645899"/>
            <a:ext cx="876694" cy="307777"/>
          </a:xfrm>
          <a:prstGeom prst="rect">
            <a:avLst/>
          </a:prstGeom>
          <a:noFill/>
        </p:spPr>
        <p:txBody>
          <a:bodyPr wrap="square" rtlCol="0">
            <a:spAutoFit/>
          </a:bodyPr>
          <a:lstStyle/>
          <a:p>
            <a:r>
              <a:rPr lang="en-US" dirty="0"/>
              <a:t>24</a:t>
            </a:r>
          </a:p>
        </p:txBody>
      </p:sp>
      <p:sp>
        <p:nvSpPr>
          <p:cNvPr id="10" name="TextBox 9">
            <a:extLst>
              <a:ext uri="{FF2B5EF4-FFF2-40B4-BE49-F238E27FC236}">
                <a16:creationId xmlns:a16="http://schemas.microsoft.com/office/drawing/2014/main" id="{71B9BB5C-8E5D-495C-9D80-826173E66F4D}"/>
              </a:ext>
            </a:extLst>
          </p:cNvPr>
          <p:cNvSpPr txBox="1"/>
          <p:nvPr/>
        </p:nvSpPr>
        <p:spPr>
          <a:xfrm>
            <a:off x="2160309" y="4809215"/>
            <a:ext cx="876694" cy="307777"/>
          </a:xfrm>
          <a:prstGeom prst="rect">
            <a:avLst/>
          </a:prstGeom>
          <a:noFill/>
        </p:spPr>
        <p:txBody>
          <a:bodyPr wrap="square" rtlCol="0">
            <a:spAutoFit/>
          </a:bodyPr>
          <a:lstStyle/>
          <a:p>
            <a:r>
              <a:rPr lang="en-US" dirty="0"/>
              <a:t>1</a:t>
            </a:r>
          </a:p>
        </p:txBody>
      </p:sp>
    </p:spTree>
    <p:extLst>
      <p:ext uri="{BB962C8B-B14F-4D97-AF65-F5344CB8AC3E}">
        <p14:creationId xmlns:p14="http://schemas.microsoft.com/office/powerpoint/2010/main" val="4042653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What do you like best about your neighborhood?</a:t>
            </a:r>
            <a:endParaRPr sz="2800" b="0" i="0" u="none" strike="noStrike" cap="none" dirty="0">
              <a:solidFill>
                <a:schemeClr val="lt1"/>
              </a:solidFill>
              <a:latin typeface="Gill Sans"/>
              <a:ea typeface="Gill Sans"/>
              <a:cs typeface="Gill Sans"/>
              <a:sym typeface="Gill Sans"/>
            </a:endParaRPr>
          </a:p>
        </p:txBody>
      </p:sp>
      <p:sp>
        <p:nvSpPr>
          <p:cNvPr id="2" name="Rectangle 1">
            <a:extLst>
              <a:ext uri="{FF2B5EF4-FFF2-40B4-BE49-F238E27FC236}">
                <a16:creationId xmlns:a16="http://schemas.microsoft.com/office/drawing/2014/main" id="{BA88377E-75AC-4977-B44F-93A8DFFA56C2}"/>
              </a:ext>
            </a:extLst>
          </p:cNvPr>
          <p:cNvSpPr/>
          <p:nvPr/>
        </p:nvSpPr>
        <p:spPr>
          <a:xfrm>
            <a:off x="565608" y="984021"/>
            <a:ext cx="7707037" cy="5262979"/>
          </a:xfrm>
          <a:prstGeom prst="rect">
            <a:avLst/>
          </a:prstGeom>
        </p:spPr>
        <p:txBody>
          <a:bodyPr wrap="square">
            <a:spAutoFit/>
          </a:bodyPr>
          <a:lstStyle/>
          <a:p>
            <a:pPr marL="285750" indent="-285750">
              <a:buFont typeface="Arial" panose="020B0604020202020204" pitchFamily="34" charset="0"/>
              <a:buChar char="•"/>
            </a:pPr>
            <a:r>
              <a:rPr lang="en-US" sz="2800" dirty="0">
                <a:solidFill>
                  <a:schemeClr val="tx1"/>
                </a:solidFill>
                <a:latin typeface="National2"/>
              </a:rPr>
              <a:t>Convenience, walkability, closeness </a:t>
            </a:r>
          </a:p>
          <a:p>
            <a:pPr marL="285750" indent="-285750">
              <a:buFont typeface="Arial" panose="020B0604020202020204" pitchFamily="34" charset="0"/>
              <a:buChar char="•"/>
            </a:pPr>
            <a:r>
              <a:rPr lang="en-US" sz="2800" dirty="0">
                <a:solidFill>
                  <a:schemeClr val="tx1"/>
                </a:solidFill>
                <a:latin typeface="National2"/>
              </a:rPr>
              <a:t>Library, shopping, YMCA, UWL </a:t>
            </a:r>
          </a:p>
          <a:p>
            <a:pPr marL="285750" indent="-285750">
              <a:buFont typeface="Arial" panose="020B0604020202020204" pitchFamily="34" charset="0"/>
              <a:buChar char="•"/>
            </a:pPr>
            <a:r>
              <a:rPr lang="en-US" sz="2800" dirty="0">
                <a:solidFill>
                  <a:schemeClr val="tx1"/>
                </a:solidFill>
                <a:latin typeface="National2"/>
              </a:rPr>
              <a:t>Walking distance to downtown, marsh, garden, riverside park, coffee shops, grocery </a:t>
            </a:r>
          </a:p>
          <a:p>
            <a:pPr marL="285750" indent="-285750">
              <a:buFont typeface="Arial" panose="020B0604020202020204" pitchFamily="34" charset="0"/>
              <a:buChar char="•"/>
            </a:pPr>
            <a:r>
              <a:rPr lang="en-US" sz="2800" dirty="0">
                <a:solidFill>
                  <a:schemeClr val="tx1"/>
                </a:solidFill>
                <a:latin typeface="National2"/>
              </a:rPr>
              <a:t>Close to Campus </a:t>
            </a:r>
          </a:p>
          <a:p>
            <a:pPr marL="285750" indent="-285750">
              <a:buFont typeface="Arial" panose="020B0604020202020204" pitchFamily="34" charset="0"/>
              <a:buChar char="•"/>
            </a:pPr>
            <a:r>
              <a:rPr lang="en-US" sz="2800" dirty="0">
                <a:solidFill>
                  <a:schemeClr val="tx1"/>
                </a:solidFill>
                <a:latin typeface="National2"/>
              </a:rPr>
              <a:t>Respectful and kind </a:t>
            </a:r>
          </a:p>
          <a:p>
            <a:pPr marL="285750" indent="-285750">
              <a:buFont typeface="Arial" panose="020B0604020202020204" pitchFamily="34" charset="0"/>
              <a:buChar char="•"/>
            </a:pPr>
            <a:r>
              <a:rPr lang="en-US" sz="2800" dirty="0">
                <a:solidFill>
                  <a:schemeClr val="tx1"/>
                </a:solidFill>
                <a:latin typeface="National2"/>
              </a:rPr>
              <a:t>Historic, character of the homes</a:t>
            </a:r>
          </a:p>
          <a:p>
            <a:pPr marL="285750" indent="-285750">
              <a:buFont typeface="Arial" panose="020B0604020202020204" pitchFamily="34" charset="0"/>
              <a:buChar char="•"/>
            </a:pPr>
            <a:r>
              <a:rPr lang="en-US" sz="2800" dirty="0">
                <a:solidFill>
                  <a:schemeClr val="tx1"/>
                </a:solidFill>
                <a:latin typeface="National2"/>
              </a:rPr>
              <a:t>The Trees </a:t>
            </a:r>
          </a:p>
          <a:p>
            <a:pPr marL="285750" indent="-285750">
              <a:buFont typeface="Arial" panose="020B0604020202020204" pitchFamily="34" charset="0"/>
              <a:buChar char="•"/>
            </a:pPr>
            <a:r>
              <a:rPr lang="en-US" sz="2800" dirty="0">
                <a:solidFill>
                  <a:schemeClr val="tx1"/>
                </a:solidFill>
                <a:latin typeface="National2"/>
              </a:rPr>
              <a:t>Clean </a:t>
            </a:r>
          </a:p>
          <a:p>
            <a:pPr marL="285750" indent="-285750">
              <a:buFont typeface="Arial" panose="020B0604020202020204" pitchFamily="34" charset="0"/>
              <a:buChar char="•"/>
            </a:pPr>
            <a:r>
              <a:rPr lang="en-US" sz="2800" dirty="0">
                <a:solidFill>
                  <a:schemeClr val="tx1"/>
                </a:solidFill>
                <a:latin typeface="National2"/>
              </a:rPr>
              <a:t>Nice neighbors </a:t>
            </a:r>
          </a:p>
          <a:p>
            <a:pPr marL="285750" indent="-285750">
              <a:buFont typeface="Arial" panose="020B0604020202020204" pitchFamily="34" charset="0"/>
              <a:buChar char="•"/>
            </a:pPr>
            <a:r>
              <a:rPr lang="en-US" sz="2800" dirty="0">
                <a:solidFill>
                  <a:schemeClr val="tx1"/>
                </a:solidFill>
                <a:latin typeface="National2"/>
              </a:rPr>
              <a:t>Family friendliness (YMCA, Children’s Museum, </a:t>
            </a:r>
            <a:r>
              <a:rPr lang="en-US" sz="2800" dirty="0" err="1">
                <a:solidFill>
                  <a:schemeClr val="tx1"/>
                </a:solidFill>
                <a:latin typeface="National2"/>
              </a:rPr>
              <a:t>etc</a:t>
            </a:r>
            <a:r>
              <a:rPr lang="en-US" sz="2800" dirty="0">
                <a:solidFill>
                  <a:schemeClr val="tx1"/>
                </a:solidFill>
                <a:latin typeface="National2"/>
              </a:rPr>
              <a:t>) </a:t>
            </a:r>
          </a:p>
        </p:txBody>
      </p:sp>
    </p:spTree>
    <p:extLst>
      <p:ext uri="{BB962C8B-B14F-4D97-AF65-F5344CB8AC3E}">
        <p14:creationId xmlns:p14="http://schemas.microsoft.com/office/powerpoint/2010/main" val="760134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p:nvPr/>
        </p:nvSpPr>
        <p:spPr>
          <a:xfrm>
            <a:off x="226242" y="0"/>
            <a:ext cx="8917757" cy="822158"/>
          </a:xfrm>
          <a:prstGeom prst="rect">
            <a:avLst/>
          </a:prstGeom>
          <a:solidFill>
            <a:srgbClr val="692045"/>
          </a:solidFill>
          <a:ln w="25400" cap="flat" cmpd="sng">
            <a:solidFill>
              <a:srgbClr val="6920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4"/>
          <p:cNvSpPr/>
          <p:nvPr/>
        </p:nvSpPr>
        <p:spPr>
          <a:xfrm rot="5400000">
            <a:off x="4654705" y="-3606308"/>
            <a:ext cx="60827" cy="8917759"/>
          </a:xfrm>
          <a:prstGeom prst="rect">
            <a:avLst/>
          </a:prstGeom>
          <a:solidFill>
            <a:srgbClr val="C6093B"/>
          </a:solidFill>
          <a:ln w="25400" cap="flat" cmpd="sng">
            <a:solidFill>
              <a:srgbClr val="C609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4"/>
          <p:cNvSpPr txBox="1"/>
          <p:nvPr/>
        </p:nvSpPr>
        <p:spPr>
          <a:xfrm>
            <a:off x="451106" y="17272"/>
            <a:ext cx="8466652" cy="822158"/>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l" rtl="0">
              <a:spcBef>
                <a:spcPts val="0"/>
              </a:spcBef>
              <a:spcAft>
                <a:spcPts val="0"/>
              </a:spcAft>
              <a:buClr>
                <a:schemeClr val="lt1"/>
              </a:buClr>
              <a:buSzPts val="2800"/>
              <a:buFont typeface="Gill Sans"/>
              <a:buNone/>
            </a:pPr>
            <a:r>
              <a:rPr lang="en-US" sz="2800" b="0" i="0" u="none" strike="noStrike" cap="none" dirty="0">
                <a:solidFill>
                  <a:schemeClr val="lt1"/>
                </a:solidFill>
                <a:latin typeface="Gill Sans"/>
                <a:ea typeface="Gill Sans"/>
                <a:cs typeface="Gill Sans"/>
                <a:sym typeface="Gill Sans"/>
              </a:rPr>
              <a:t>How satisfied are you with your access to the following resources? </a:t>
            </a:r>
            <a:endParaRPr sz="2800" b="0" i="0" u="none" strike="noStrike" cap="none" dirty="0">
              <a:solidFill>
                <a:schemeClr val="lt1"/>
              </a:solidFill>
              <a:latin typeface="Gill Sans"/>
              <a:ea typeface="Gill Sans"/>
              <a:cs typeface="Gill Sans"/>
              <a:sym typeface="Gill Sans"/>
            </a:endParaRPr>
          </a:p>
        </p:txBody>
      </p:sp>
      <p:sp>
        <p:nvSpPr>
          <p:cNvPr id="3" name="TextBox 2">
            <a:extLst>
              <a:ext uri="{FF2B5EF4-FFF2-40B4-BE49-F238E27FC236}">
                <a16:creationId xmlns:a16="http://schemas.microsoft.com/office/drawing/2014/main" id="{063CEF93-6451-45F6-B810-8619B61E412E}"/>
              </a:ext>
            </a:extLst>
          </p:cNvPr>
          <p:cNvSpPr txBox="1"/>
          <p:nvPr/>
        </p:nvSpPr>
        <p:spPr>
          <a:xfrm>
            <a:off x="320883" y="5763510"/>
            <a:ext cx="9049733" cy="1077218"/>
          </a:xfrm>
          <a:prstGeom prst="rect">
            <a:avLst/>
          </a:prstGeom>
          <a:noFill/>
        </p:spPr>
        <p:txBody>
          <a:bodyPr wrap="square" rtlCol="0">
            <a:spAutoFit/>
          </a:bodyPr>
          <a:lstStyle/>
          <a:p>
            <a:r>
              <a:rPr lang="en-US" sz="1600" dirty="0"/>
              <a:t>Housing quality, housing affordability much more of a concern than City-Wide</a:t>
            </a:r>
          </a:p>
          <a:p>
            <a:r>
              <a:rPr lang="en-US" sz="1600" dirty="0"/>
              <a:t>Less satisfaction with quality public schools than City-wide</a:t>
            </a:r>
          </a:p>
          <a:p>
            <a:r>
              <a:rPr lang="en-US" sz="1600" dirty="0"/>
              <a:t>More satisfied with places to shop  and eat </a:t>
            </a:r>
          </a:p>
          <a:p>
            <a:r>
              <a:rPr lang="en-US" sz="1600" dirty="0"/>
              <a:t>Less people that care about child care and quality public schools </a:t>
            </a:r>
          </a:p>
        </p:txBody>
      </p:sp>
      <p:pic>
        <p:nvPicPr>
          <p:cNvPr id="4" name="Picture 3">
            <a:extLst>
              <a:ext uri="{FF2B5EF4-FFF2-40B4-BE49-F238E27FC236}">
                <a16:creationId xmlns:a16="http://schemas.microsoft.com/office/drawing/2014/main" id="{411CFCC8-1CD6-4544-9169-42896E2CF79C}"/>
              </a:ext>
            </a:extLst>
          </p:cNvPr>
          <p:cNvPicPr>
            <a:picLocks noChangeAspect="1"/>
          </p:cNvPicPr>
          <p:nvPr/>
        </p:nvPicPr>
        <p:blipFill>
          <a:blip r:embed="rId3"/>
          <a:stretch>
            <a:fillRect/>
          </a:stretch>
        </p:blipFill>
        <p:spPr>
          <a:xfrm>
            <a:off x="208941" y="1013846"/>
            <a:ext cx="8726118" cy="4810796"/>
          </a:xfrm>
          <a:prstGeom prst="rect">
            <a:avLst/>
          </a:prstGeom>
        </p:spPr>
      </p:pic>
    </p:spTree>
    <p:extLst>
      <p:ext uri="{BB962C8B-B14F-4D97-AF65-F5344CB8AC3E}">
        <p14:creationId xmlns:p14="http://schemas.microsoft.com/office/powerpoint/2010/main" val="315381664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2392</TotalTime>
  <Words>2081</Words>
  <Application>Microsoft Office PowerPoint</Application>
  <PresentationFormat>On-screen Show (4:3)</PresentationFormat>
  <Paragraphs>215</Paragraphs>
  <Slides>29</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Gill Sans</vt:lpstr>
      <vt:lpstr>National2</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Lacenski</dc:creator>
  <cp:lastModifiedBy>Gregerson, Caroline</cp:lastModifiedBy>
  <cp:revision>159</cp:revision>
  <cp:lastPrinted>2019-11-12T21:48:26Z</cp:lastPrinted>
  <dcterms:created xsi:type="dcterms:W3CDTF">2019-10-25T14:30:55Z</dcterms:created>
  <dcterms:modified xsi:type="dcterms:W3CDTF">2020-01-21T17:29:27Z</dcterms:modified>
</cp:coreProperties>
</file>