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456" r:id="rId3"/>
    <p:sldId id="480" r:id="rId4"/>
    <p:sldId id="481" r:id="rId5"/>
    <p:sldId id="482" r:id="rId6"/>
    <p:sldId id="259" r:id="rId7"/>
    <p:sldId id="462" r:id="rId8"/>
    <p:sldId id="463" r:id="rId9"/>
    <p:sldId id="515" r:id="rId10"/>
    <p:sldId id="465" r:id="rId11"/>
    <p:sldId id="494" r:id="rId12"/>
    <p:sldId id="506" r:id="rId13"/>
    <p:sldId id="507" r:id="rId14"/>
    <p:sldId id="466" r:id="rId15"/>
    <p:sldId id="467" r:id="rId16"/>
    <p:sldId id="509" r:id="rId17"/>
    <p:sldId id="468" r:id="rId18"/>
    <p:sldId id="469" r:id="rId19"/>
    <p:sldId id="470" r:id="rId20"/>
    <p:sldId id="472" r:id="rId21"/>
    <p:sldId id="510" r:id="rId22"/>
    <p:sldId id="473" r:id="rId23"/>
    <p:sldId id="491" r:id="rId24"/>
    <p:sldId id="493" r:id="rId25"/>
    <p:sldId id="514" r:id="rId26"/>
    <p:sldId id="478" r:id="rId27"/>
  </p:sldIdLst>
  <p:sldSz cx="9144000" cy="6858000" type="screen4x3"/>
  <p:notesSz cx="9296400" cy="70104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ill Sans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iReQzeBxvXa5+UIi1VeKKv47ONy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erson, Caroline" initials="GC" lastIdx="1" clrIdx="0">
    <p:extLst>
      <p:ext uri="{19B8F6BF-5375-455C-9EA6-DF929625EA0E}">
        <p15:presenceInfo xmlns:p15="http://schemas.microsoft.com/office/powerpoint/2012/main" userId="S-1-5-21-1792825746-761096916-1846952604-12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47D87F-C9A1-4221-AF9D-B842479C6ED0}">
  <a:tblStyle styleId="{5247D87F-C9A1-4221-AF9D-B842479C6ED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00" autoAdjust="0"/>
  </p:normalViewPr>
  <p:slideViewPr>
    <p:cSldViewPr snapToGrid="0">
      <p:cViewPr varScale="1">
        <p:scale>
          <a:sx n="102" d="100"/>
          <a:sy n="102" d="100"/>
        </p:scale>
        <p:origin x="1278" y="72"/>
      </p:cViewPr>
      <p:guideLst>
        <p:guide orient="horz" pos="2160"/>
        <p:guide pos="2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56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0T16:23:54.271" idx="1">
    <p:pos x="5221" y="3554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8440" cy="35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810" y="0"/>
            <a:ext cx="4028440" cy="35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 txBox="1">
            <a:spLocks noGrp="1"/>
          </p:cNvSpPr>
          <p:nvPr>
            <p:ph type="dt" idx="10"/>
          </p:nvPr>
        </p:nvSpPr>
        <p:spPr>
          <a:xfrm>
            <a:off x="5265810" y="0"/>
            <a:ext cx="4028440" cy="35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613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8627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876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522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Comments are focus more on housing in PPH and Washburn over parks, some comments negative on Powell and </a:t>
            </a:r>
            <a:r>
              <a:rPr lang="en-US" dirty="0" err="1"/>
              <a:t>Poage</a:t>
            </a:r>
            <a:r>
              <a:rPr lang="en-US" dirty="0"/>
              <a:t> Park, the new homes that are being built are unaffordable, all of them are effective in combination, more street lighting, homes are expensive and falsely advertised, complaint about new occupants of a home, keep up the homes that we are giving them too, advertise the programs better, you can put all the money you want into these </a:t>
            </a:r>
            <a:r>
              <a:rPr lang="en-US" dirty="0" err="1"/>
              <a:t>neighorhoods</a:t>
            </a:r>
            <a:r>
              <a:rPr lang="en-US" dirty="0"/>
              <a:t> but until you tackle drugs and crime it wont do you any good, not enough people use </a:t>
            </a:r>
            <a:r>
              <a:rPr lang="en-US" dirty="0" err="1"/>
              <a:t>powell</a:t>
            </a:r>
            <a:r>
              <a:rPr lang="en-US" dirty="0"/>
              <a:t> park, increase funding to more areas, </a:t>
            </a:r>
            <a:r>
              <a:rPr lang="en-US" dirty="0" err="1"/>
              <a:t>poage</a:t>
            </a:r>
            <a:r>
              <a:rPr lang="en-US" dirty="0"/>
              <a:t> park was built for older kids need equipment for younger kids, more housing incentives for more people, I feel unsafe at </a:t>
            </a:r>
            <a:r>
              <a:rPr lang="en-US" dirty="0" err="1"/>
              <a:t>powell</a:t>
            </a:r>
            <a:r>
              <a:rPr lang="en-US" dirty="0"/>
              <a:t> park, building homes is not the job of government, would like to know more about housing rehabilitation loan program, more work on rehab, money for the northside , negative </a:t>
            </a:r>
            <a:r>
              <a:rPr lang="en-US" dirty="0" err="1"/>
              <a:t>coments</a:t>
            </a:r>
            <a:r>
              <a:rPr lang="en-US" dirty="0"/>
              <a:t> on </a:t>
            </a:r>
            <a:r>
              <a:rPr lang="en-US" dirty="0" err="1"/>
              <a:t>powell</a:t>
            </a:r>
            <a:r>
              <a:rPr lang="en-US" dirty="0"/>
              <a:t> park, wish there was more money for old homes to get fixed up, more dog parks , street lighting is excessive </a:t>
            </a: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014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9121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125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</a:t>
            </a: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429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029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is generally more important than it was 5 years ago.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81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Caroline</a:t>
            </a:r>
            <a:endParaRPr/>
          </a:p>
        </p:txBody>
      </p:sp>
      <p:sp>
        <p:nvSpPr>
          <p:cNvPr id="142" name="Google Shape;142;p3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8934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 care emerges as important and elsewhere in the City , 48% of low income individuals stated this was very important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065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67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 care emerges as important and elsewhere in the City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412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Caroline</a:t>
            </a:r>
            <a:endParaRPr/>
          </a:p>
        </p:txBody>
      </p:sp>
      <p:sp>
        <p:nvSpPr>
          <p:cNvPr id="142" name="Google Shape;142;p3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592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Caroline</a:t>
            </a:r>
            <a:endParaRPr/>
          </a:p>
        </p:txBody>
      </p:sp>
      <p:sp>
        <p:nvSpPr>
          <p:cNvPr id="142" name="Google Shape;142;p3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19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Caroline</a:t>
            </a:r>
            <a:endParaRPr/>
          </a:p>
        </p:txBody>
      </p:sp>
      <p:sp>
        <p:nvSpPr>
          <p:cNvPr id="142" name="Google Shape;142;p3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086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Much safer that Powell </a:t>
            </a:r>
            <a:r>
              <a:rPr lang="en-US" dirty="0" err="1"/>
              <a:t>Poage</a:t>
            </a:r>
            <a:r>
              <a:rPr lang="en-US" dirty="0"/>
              <a:t> Hamilton across the street </a:t>
            </a: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Caroline or </a:t>
            </a:r>
            <a:r>
              <a:rPr lang="en-US" dirty="0" err="1"/>
              <a:t>Hetti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50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Caroline or </a:t>
            </a:r>
            <a:r>
              <a:rPr lang="en-US" dirty="0" err="1"/>
              <a:t>Hetti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401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Caroline or </a:t>
            </a:r>
            <a:r>
              <a:rPr lang="en-US" dirty="0" err="1"/>
              <a:t>Hetti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27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9"/>
          <p:cNvSpPr/>
          <p:nvPr/>
        </p:nvSpPr>
        <p:spPr>
          <a:xfrm>
            <a:off x="0" y="6468386"/>
            <a:ext cx="9144000" cy="405441"/>
          </a:xfrm>
          <a:prstGeom prst="rect">
            <a:avLst/>
          </a:prstGeom>
          <a:solidFill>
            <a:srgbClr val="C20058"/>
          </a:solidFill>
          <a:ln w="25400" cap="flat" cmpd="sng">
            <a:solidFill>
              <a:srgbClr val="C200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9"/>
          <p:cNvSpPr/>
          <p:nvPr/>
        </p:nvSpPr>
        <p:spPr>
          <a:xfrm>
            <a:off x="0" y="6349042"/>
            <a:ext cx="9144000" cy="103517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0"/>
          <p:cNvSpPr/>
          <p:nvPr/>
        </p:nvSpPr>
        <p:spPr>
          <a:xfrm>
            <a:off x="0" y="6468386"/>
            <a:ext cx="9144000" cy="405441"/>
          </a:xfrm>
          <a:prstGeom prst="rect">
            <a:avLst/>
          </a:prstGeom>
          <a:solidFill>
            <a:srgbClr val="C20058"/>
          </a:solidFill>
          <a:ln w="25400" cap="flat" cmpd="sng">
            <a:solidFill>
              <a:srgbClr val="C200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0"/>
          <p:cNvSpPr/>
          <p:nvPr/>
        </p:nvSpPr>
        <p:spPr>
          <a:xfrm>
            <a:off x="0" y="6349042"/>
            <a:ext cx="9144000" cy="103517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3"/>
          <p:cNvSpPr/>
          <p:nvPr/>
        </p:nvSpPr>
        <p:spPr>
          <a:xfrm>
            <a:off x="0" y="6468386"/>
            <a:ext cx="9144000" cy="405441"/>
          </a:xfrm>
          <a:prstGeom prst="rect">
            <a:avLst/>
          </a:prstGeom>
          <a:solidFill>
            <a:srgbClr val="C20058"/>
          </a:solidFill>
          <a:ln w="25400" cap="flat" cmpd="sng">
            <a:solidFill>
              <a:srgbClr val="C200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3"/>
          <p:cNvSpPr/>
          <p:nvPr/>
        </p:nvSpPr>
        <p:spPr>
          <a:xfrm>
            <a:off x="0" y="6349042"/>
            <a:ext cx="9144000" cy="103517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4"/>
          <p:cNvSpPr/>
          <p:nvPr/>
        </p:nvSpPr>
        <p:spPr>
          <a:xfrm>
            <a:off x="0" y="6468386"/>
            <a:ext cx="9144000" cy="405441"/>
          </a:xfrm>
          <a:prstGeom prst="rect">
            <a:avLst/>
          </a:prstGeom>
          <a:solidFill>
            <a:srgbClr val="C20058"/>
          </a:solidFill>
          <a:ln w="25400" cap="flat" cmpd="sng">
            <a:solidFill>
              <a:srgbClr val="C200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4"/>
          <p:cNvSpPr/>
          <p:nvPr/>
        </p:nvSpPr>
        <p:spPr>
          <a:xfrm>
            <a:off x="0" y="6349042"/>
            <a:ext cx="9144000" cy="103517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5"/>
          <p:cNvSpPr/>
          <p:nvPr/>
        </p:nvSpPr>
        <p:spPr>
          <a:xfrm>
            <a:off x="0" y="6468386"/>
            <a:ext cx="9144000" cy="405441"/>
          </a:xfrm>
          <a:prstGeom prst="rect">
            <a:avLst/>
          </a:prstGeom>
          <a:solidFill>
            <a:srgbClr val="C20058"/>
          </a:solidFill>
          <a:ln w="25400" cap="flat" cmpd="sng">
            <a:solidFill>
              <a:srgbClr val="C200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5"/>
          <p:cNvSpPr/>
          <p:nvPr/>
        </p:nvSpPr>
        <p:spPr>
          <a:xfrm>
            <a:off x="0" y="6349042"/>
            <a:ext cx="9144000" cy="103517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6"/>
          <p:cNvSpPr/>
          <p:nvPr/>
        </p:nvSpPr>
        <p:spPr>
          <a:xfrm>
            <a:off x="0" y="6468386"/>
            <a:ext cx="9144000" cy="405441"/>
          </a:xfrm>
          <a:prstGeom prst="rect">
            <a:avLst/>
          </a:prstGeom>
          <a:solidFill>
            <a:srgbClr val="C20058"/>
          </a:solidFill>
          <a:ln w="25400" cap="flat" cmpd="sng">
            <a:solidFill>
              <a:srgbClr val="C200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6"/>
          <p:cNvSpPr/>
          <p:nvPr/>
        </p:nvSpPr>
        <p:spPr>
          <a:xfrm>
            <a:off x="0" y="6349042"/>
            <a:ext cx="9144000" cy="103517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7"/>
          <p:cNvSpPr/>
          <p:nvPr/>
        </p:nvSpPr>
        <p:spPr>
          <a:xfrm>
            <a:off x="0" y="6468386"/>
            <a:ext cx="9144000" cy="405441"/>
          </a:xfrm>
          <a:prstGeom prst="rect">
            <a:avLst/>
          </a:prstGeom>
          <a:solidFill>
            <a:srgbClr val="C20058"/>
          </a:solidFill>
          <a:ln w="25400" cap="flat" cmpd="sng">
            <a:solidFill>
              <a:srgbClr val="C200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7"/>
          <p:cNvSpPr/>
          <p:nvPr/>
        </p:nvSpPr>
        <p:spPr>
          <a:xfrm>
            <a:off x="0" y="6349042"/>
            <a:ext cx="9144000" cy="103517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8"/>
          <p:cNvSpPr/>
          <p:nvPr/>
        </p:nvSpPr>
        <p:spPr>
          <a:xfrm>
            <a:off x="0" y="6468386"/>
            <a:ext cx="9144000" cy="405441"/>
          </a:xfrm>
          <a:prstGeom prst="rect">
            <a:avLst/>
          </a:prstGeom>
          <a:solidFill>
            <a:srgbClr val="C20058"/>
          </a:solidFill>
          <a:ln w="25400" cap="flat" cmpd="sng">
            <a:solidFill>
              <a:srgbClr val="C200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8"/>
          <p:cNvSpPr/>
          <p:nvPr/>
        </p:nvSpPr>
        <p:spPr>
          <a:xfrm>
            <a:off x="0" y="6349042"/>
            <a:ext cx="9144000" cy="103517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/>
          <p:nvPr/>
        </p:nvSpPr>
        <p:spPr>
          <a:xfrm>
            <a:off x="197001" y="4784385"/>
            <a:ext cx="8749998" cy="1965655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75236" y="4982332"/>
            <a:ext cx="8768764" cy="146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Community Needs Survey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en-US" sz="2400" dirty="0">
                <a:solidFill>
                  <a:schemeClr val="lt1"/>
                </a:solidFill>
                <a:latin typeface="Gill Sans"/>
                <a:sym typeface="Gill Sans"/>
              </a:rPr>
              <a:t>To inform the Community Development Block Grant and HOME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en-US" sz="2400" dirty="0">
                <a:solidFill>
                  <a:schemeClr val="lt1"/>
                </a:solidFill>
                <a:latin typeface="Gill Sans"/>
                <a:sym typeface="Gill Sans"/>
              </a:rPr>
              <a:t>5-year plan – look at how to prioritize our funds </a:t>
            </a:r>
            <a:endParaRPr dirty="0"/>
          </a:p>
        </p:txBody>
      </p:sp>
      <p:pic>
        <p:nvPicPr>
          <p:cNvPr id="126" name="Google Shape;126;p1" descr="A large stone brick wall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001" y="4032049"/>
            <a:ext cx="8749996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/>
          <p:nvPr/>
        </p:nvSpPr>
        <p:spPr>
          <a:xfrm rot="5400000">
            <a:off x="7831714" y="5634757"/>
            <a:ext cx="1965655" cy="264910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04;p40" descr="S:\CDBG\Housing Rehabilitation Program\Focus on Energy\Photos\071118-LT-NWS-HOME_6295556.JPG">
            <a:extLst>
              <a:ext uri="{FF2B5EF4-FFF2-40B4-BE49-F238E27FC236}">
                <a16:creationId xmlns:a16="http://schemas.microsoft.com/office/drawing/2014/main" id="{8D1FEFA1-7B3E-41A4-8EC7-52ABE00946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391" y="111163"/>
            <a:ext cx="2777003" cy="1887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5;p40">
            <a:extLst>
              <a:ext uri="{FF2B5EF4-FFF2-40B4-BE49-F238E27FC236}">
                <a16:creationId xmlns:a16="http://schemas.microsoft.com/office/drawing/2014/main" id="{C910233B-0BDB-4124-8E1E-D951D50EB67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8907" y="288001"/>
            <a:ext cx="5113179" cy="196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6;p40" descr="LMH_Washburn2_25topazClarity.jpg">
            <a:extLst>
              <a:ext uri="{FF2B5EF4-FFF2-40B4-BE49-F238E27FC236}">
                <a16:creationId xmlns:a16="http://schemas.microsoft.com/office/drawing/2014/main" id="{45573CE8-5061-4148-A640-C87C400F52D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6391" y="2123824"/>
            <a:ext cx="2443379" cy="176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7;p40" descr="open concept">
            <a:extLst>
              <a:ext uri="{FF2B5EF4-FFF2-40B4-BE49-F238E27FC236}">
                <a16:creationId xmlns:a16="http://schemas.microsoft.com/office/drawing/2014/main" id="{AC4E3774-C4D5-426B-9E3D-2DC77979DE2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3162" t="10208" r="231" b="-306"/>
          <a:stretch/>
        </p:blipFill>
        <p:spPr>
          <a:xfrm>
            <a:off x="3233394" y="2562917"/>
            <a:ext cx="1815798" cy="1290261"/>
          </a:xfrm>
          <a:prstGeom prst="rect">
            <a:avLst/>
          </a:prstGeom>
          <a:noFill/>
          <a:ln w="7620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" name="Google Shape;108;p40">
            <a:extLst>
              <a:ext uri="{FF2B5EF4-FFF2-40B4-BE49-F238E27FC236}">
                <a16:creationId xmlns:a16="http://schemas.microsoft.com/office/drawing/2014/main" id="{4DBC60E0-37DD-418D-9FCF-D5DCDE0AA1C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90095" y="2379254"/>
            <a:ext cx="2074363" cy="158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How satisfied are you with your access to the following resources?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CEF93-6451-45F6-B810-8619B61E412E}"/>
              </a:ext>
            </a:extLst>
          </p:cNvPr>
          <p:cNvSpPr txBox="1"/>
          <p:nvPr/>
        </p:nvSpPr>
        <p:spPr>
          <a:xfrm>
            <a:off x="113121" y="5720260"/>
            <a:ext cx="8917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People are the happiest with </a:t>
            </a:r>
            <a:r>
              <a:rPr lang="en-US" sz="1800" b="1" dirty="0"/>
              <a:t>parks</a:t>
            </a:r>
            <a:r>
              <a:rPr lang="en-US" sz="1800" dirty="0"/>
              <a:t>, quality schools, housing in good condition </a:t>
            </a:r>
          </a:p>
          <a:p>
            <a:r>
              <a:rPr lang="en-US" sz="1800" dirty="0"/>
              <a:t> Least satisfied with access to licensed child care services (if it was important), streets</a:t>
            </a:r>
          </a:p>
          <a:p>
            <a:r>
              <a:rPr lang="en-US" sz="1800" dirty="0"/>
              <a:t>Housing affordability is not a concern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089D1-CB6D-444D-9466-B271FD333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62"/>
          <a:stretch/>
        </p:blipFill>
        <p:spPr>
          <a:xfrm>
            <a:off x="311457" y="933337"/>
            <a:ext cx="8012412" cy="478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1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34927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What would you like to see improved?- Roads, Lighting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409F5-E241-43DB-9453-ED73D823A23E}"/>
              </a:ext>
            </a:extLst>
          </p:cNvPr>
          <p:cNvSpPr txBox="1"/>
          <p:nvPr/>
        </p:nvSpPr>
        <p:spPr>
          <a:xfrm>
            <a:off x="451106" y="882985"/>
            <a:ext cx="86928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69 had no comment here (40%) </a:t>
            </a:r>
            <a:r>
              <a:rPr lang="en-US" sz="2000" dirty="0"/>
              <a:t>“This is an excellent neighborhood” </a:t>
            </a:r>
          </a:p>
          <a:p>
            <a:r>
              <a:rPr lang="en-US" sz="1900" b="1" dirty="0"/>
              <a:t>Streets and Parking Concerns (44):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No on street parking near campus 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New parking rules meant more student parking in my area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Poor Condition of La Crosse St (111111111111111)</a:t>
            </a:r>
          </a:p>
          <a:p>
            <a:r>
              <a:rPr lang="en-US" sz="1900" b="1" dirty="0"/>
              <a:t>Slow Traffic, Crossings, Biking, Public Transit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Speeding on Main Street, speeding by Blessed Sacrament (24</a:t>
            </a:r>
            <a:r>
              <a:rPr lang="en-US" sz="1900" baseline="30000" dirty="0"/>
              <a:t>th</a:t>
            </a:r>
            <a:r>
              <a:rPr lang="en-US" sz="19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Flashing crosswalk on La Crosse St and Hillview/Myrick Park Dr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Intersection of Campbell and 23</a:t>
            </a:r>
            <a:r>
              <a:rPr lang="en-US" sz="1900" baseline="30000" dirty="0"/>
              <a:t>rd</a:t>
            </a:r>
            <a:r>
              <a:rPr lang="en-US" sz="1900" dirty="0"/>
              <a:t>, Campbell and 22</a:t>
            </a:r>
            <a:r>
              <a:rPr lang="en-US" sz="1900" baseline="30000" dirty="0"/>
              <a:t>nd</a:t>
            </a:r>
            <a:r>
              <a:rPr lang="en-US" sz="19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Crossing at Main and West Ave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Weeds in the street cracks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Bike lanes, green paint to signify (111), More bike/ped infrastructure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No street widening projects (Losey, La Crosse)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Make public transportation the easiest choice.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Thank you for roundabouts and traffic circles </a:t>
            </a:r>
          </a:p>
          <a:p>
            <a:r>
              <a:rPr lang="en-US" sz="1900" b="1" dirty="0"/>
              <a:t>Improved Lighting (1111)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North of La Crosse 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Less lighting (one comment) </a:t>
            </a:r>
            <a:endParaRPr lang="en-US" sz="1900" b="1" dirty="0"/>
          </a:p>
          <a:p>
            <a:r>
              <a:rPr lang="en-US" sz="1900" b="1" dirty="0"/>
              <a:t>Noise ordinance enforcement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235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969578" y="0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Housing quality and affordability </a:t>
            </a:r>
            <a:endParaRPr sz="36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409F5-E241-43DB-9453-ED73D823A23E}"/>
              </a:ext>
            </a:extLst>
          </p:cNvPr>
          <p:cNvSpPr txBox="1"/>
          <p:nvPr/>
        </p:nvSpPr>
        <p:spPr>
          <a:xfrm>
            <a:off x="337983" y="972918"/>
            <a:ext cx="869289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Housing (20)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Neglected college rentals (1)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Single family homes being converted into rentals.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Rental property “invasion”, multiple unrelated </a:t>
            </a:r>
            <a:r>
              <a:rPr lang="en-US" sz="1800" dirty="0" err="1"/>
              <a:t>indivdiuals</a:t>
            </a:r>
            <a:r>
              <a:rPr lang="en-US" sz="1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/>
              <a:t> </a:t>
            </a:r>
            <a:r>
              <a:rPr lang="en-US" sz="1900" dirty="0"/>
              <a:t>Revitalization of rental housing and demolition/replacement of housing closer to downtown – newer rowhouses, townhouses. Currently the only options are expensive high density or run down housing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Bad landlords who neglect homes and take advantage of the poor and of college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I live near UWL. In the last year, 6 properties have changed to student rentals, even though they are zoned single family. More than 2 unrelated.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Property maintenance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Code enforcement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Fewer UWL Party houses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More condo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Lower taxes (1)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Upkeep of rental homes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Prevent homes from turned into rentals 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56329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4" y="30413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Enforcement Concerns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409F5-E241-43DB-9453-ED73D823A23E}"/>
              </a:ext>
            </a:extLst>
          </p:cNvPr>
          <p:cNvSpPr txBox="1"/>
          <p:nvPr/>
        </p:nvSpPr>
        <p:spPr>
          <a:xfrm>
            <a:off x="418801" y="1024387"/>
            <a:ext cx="830639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Snow Removal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Clear snow with accessibility in mind for people using wheelchairs, strollers, and bikes </a:t>
            </a:r>
          </a:p>
          <a:p>
            <a:r>
              <a:rPr lang="en-US" sz="2000" b="1" dirty="0"/>
              <a:t>Trees and Parks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nice dog park (Myrick too small)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Plant more, more trees (11)’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Re-wild green space with native plants , plants in roundabouts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Public food forests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small green spaces for neighbors to meet</a:t>
            </a:r>
          </a:p>
          <a:p>
            <a:r>
              <a:rPr lang="en-US" sz="2000" dirty="0"/>
              <a:t> </a:t>
            </a:r>
            <a:r>
              <a:rPr lang="en-US" sz="2000" b="1" dirty="0"/>
              <a:t>Neighborhood Retail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Grocery Desert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Small general store so you don’t have to drive to get a stick of butter</a:t>
            </a:r>
            <a:r>
              <a:rPr lang="en-US" sz="2000" b="1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Nothing in walking/biking distance to purchase a stapler or curtains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dining options East of West Ave </a:t>
            </a:r>
          </a:p>
          <a:p>
            <a:r>
              <a:rPr lang="en-US" sz="2000" b="1" dirty="0"/>
              <a:t>Child care a huge need </a:t>
            </a:r>
            <a:r>
              <a:rPr lang="en-US" sz="2000" dirty="0"/>
              <a:t>(4)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After school care for school-aged children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YMCA after school care long waiting list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65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F82210-F36E-41F3-A15D-412370C40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58" y="1066478"/>
            <a:ext cx="8142795" cy="5168121"/>
          </a:xfrm>
          <a:prstGeom prst="rect">
            <a:avLst/>
          </a:prstGeom>
        </p:spPr>
      </p:pic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Rate the quality and effectiveness of City programs.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1356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Rate the quality and effectiveness of </a:t>
            </a:r>
            <a:r>
              <a:rPr lang="en-US" sz="2800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programs funded by the City.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1DC37-5E83-48AF-BD44-6C2DA883D192}"/>
              </a:ext>
            </a:extLst>
          </p:cNvPr>
          <p:cNvSpPr txBox="1"/>
          <p:nvPr/>
        </p:nvSpPr>
        <p:spPr>
          <a:xfrm>
            <a:off x="4319478" y="6131005"/>
            <a:ext cx="459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50% of respondents not familiar with the City’ support to </a:t>
            </a:r>
            <a:r>
              <a:rPr lang="en-US" i="1" dirty="0" err="1"/>
              <a:t>Couleecap</a:t>
            </a:r>
            <a:r>
              <a:rPr lang="en-US" i="1" dirty="0"/>
              <a:t> and WWBIC to help entrepreneurs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F4A38-EE7A-436C-A4B5-7FFC73A32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93" y="1101103"/>
            <a:ext cx="8345065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67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Comments on City projects and funded projects 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C5E1B-DA4E-4DAB-BFED-2E49992DA346}"/>
              </a:ext>
            </a:extLst>
          </p:cNvPr>
          <p:cNvSpPr txBox="1"/>
          <p:nvPr/>
        </p:nvSpPr>
        <p:spPr>
          <a:xfrm>
            <a:off x="418801" y="1024387"/>
            <a:ext cx="83063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Love Powell and </a:t>
            </a:r>
            <a:r>
              <a:rPr lang="en-US" sz="2000" dirty="0" err="1"/>
              <a:t>Poage</a:t>
            </a:r>
            <a:r>
              <a:rPr lang="en-US" sz="2000" dirty="0"/>
              <a:t> Parks, commitment to the Southside is excellent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New to the area, haven’t heard of these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Continue to encourage homeownership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Maintain single family neighborhoods with fewer rentals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Would like to know more about the housing rehab program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Better lighting on state street and near UWL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supervision of properties not obeying city ordinances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City focused on one neighborhood- make it throughout 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support all efforts to build affordable housing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City spends to much money on these non-profit programs. Not enough money spent on infrastructure.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homeless population continues to rise. We don’t have enough resources to house everyone.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wish I knew more about these programs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Affordable housing is in short supply. Need more housing for middle income housing.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847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Programs that meet City’s homeownership needs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745171-C780-470E-AD08-2C8C436A1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6" y="1269309"/>
            <a:ext cx="8702285" cy="457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60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Programs that meet City’s rental needs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AB23E-5030-4DEE-975C-F660F091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01" y="1131874"/>
            <a:ext cx="7890067" cy="4609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D47662-6290-43EA-B9A3-108D1B509391}"/>
              </a:ext>
            </a:extLst>
          </p:cNvPr>
          <p:cNvSpPr txBox="1"/>
          <p:nvPr/>
        </p:nvSpPr>
        <p:spPr>
          <a:xfrm>
            <a:off x="1020266" y="6131005"/>
            <a:ext cx="7890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Concern for poor quality rentals and code enforcement a higher priority </a:t>
            </a:r>
          </a:p>
        </p:txBody>
      </p:sp>
    </p:spTree>
    <p:extLst>
      <p:ext uri="{BB962C8B-B14F-4D97-AF65-F5344CB8AC3E}">
        <p14:creationId xmlns:p14="http://schemas.microsoft.com/office/powerpoint/2010/main" val="3808453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46959A-6C8B-47BA-BB94-5E07803BE7AF}"/>
              </a:ext>
            </a:extLst>
          </p:cNvPr>
          <p:cNvSpPr txBox="1"/>
          <p:nvPr/>
        </p:nvSpPr>
        <p:spPr>
          <a:xfrm>
            <a:off x="1218470" y="1826739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79%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D3703-5371-4DBF-A51B-B87D67FBB8AD}"/>
              </a:ext>
            </a:extLst>
          </p:cNvPr>
          <p:cNvSpPr txBox="1"/>
          <p:nvPr/>
        </p:nvSpPr>
        <p:spPr>
          <a:xfrm>
            <a:off x="2119439" y="1826739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55%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EB67D-4E9A-4A4A-BAE9-34345A37F235}"/>
              </a:ext>
            </a:extLst>
          </p:cNvPr>
          <p:cNvSpPr txBox="1"/>
          <p:nvPr/>
        </p:nvSpPr>
        <p:spPr>
          <a:xfrm>
            <a:off x="3813926" y="1698492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49%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5332D-C9C9-40ED-962C-03456DC6925E}"/>
              </a:ext>
            </a:extLst>
          </p:cNvPr>
          <p:cNvSpPr txBox="1"/>
          <p:nvPr/>
        </p:nvSpPr>
        <p:spPr>
          <a:xfrm>
            <a:off x="5557770" y="1614524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42%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02F70-9554-4ACE-BEC9-B446B3DE3399}"/>
              </a:ext>
            </a:extLst>
          </p:cNvPr>
          <p:cNvSpPr txBox="1"/>
          <p:nvPr/>
        </p:nvSpPr>
        <p:spPr>
          <a:xfrm>
            <a:off x="7322214" y="1672850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41% </a:t>
            </a:r>
          </a:p>
        </p:txBody>
      </p:sp>
      <p:sp>
        <p:nvSpPr>
          <p:cNvPr id="10" name="Google Shape;158;p4">
            <a:extLst>
              <a:ext uri="{FF2B5EF4-FFF2-40B4-BE49-F238E27FC236}">
                <a16:creationId xmlns:a16="http://schemas.microsoft.com/office/drawing/2014/main" id="{520B1BDC-7917-45B7-A2DC-31F1E8D6C728}"/>
              </a:ext>
            </a:extLst>
          </p:cNvPr>
          <p:cNvSpPr txBox="1"/>
          <p:nvPr/>
        </p:nvSpPr>
        <p:spPr>
          <a:xfrm>
            <a:off x="799854" y="-22691"/>
            <a:ext cx="8065639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How important are the following capital improvements? 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E146EF-6452-4FED-95BC-77ABE88BB3B0}"/>
              </a:ext>
            </a:extLst>
          </p:cNvPr>
          <p:cNvSpPr txBox="1"/>
          <p:nvPr/>
        </p:nvSpPr>
        <p:spPr>
          <a:xfrm>
            <a:off x="2973981" y="1768412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55%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29AFCD-7FCA-4CB6-B793-54B0C2740097}"/>
              </a:ext>
            </a:extLst>
          </p:cNvPr>
          <p:cNvSpPr txBox="1"/>
          <p:nvPr/>
        </p:nvSpPr>
        <p:spPr>
          <a:xfrm>
            <a:off x="4668468" y="1642143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47%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899148-A6D4-40AB-B6E4-5B57D594FA4C}"/>
              </a:ext>
            </a:extLst>
          </p:cNvPr>
          <p:cNvSpPr txBox="1"/>
          <p:nvPr/>
        </p:nvSpPr>
        <p:spPr>
          <a:xfrm>
            <a:off x="6503984" y="1614524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42%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34867-6590-462B-B731-BE8390FEC679}"/>
              </a:ext>
            </a:extLst>
          </p:cNvPr>
          <p:cNvSpPr txBox="1"/>
          <p:nvPr/>
        </p:nvSpPr>
        <p:spPr>
          <a:xfrm>
            <a:off x="8140444" y="1614523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32%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72F15F-93E8-4017-AEF3-90D3B5239245}"/>
              </a:ext>
            </a:extLst>
          </p:cNvPr>
          <p:cNvSpPr txBox="1"/>
          <p:nvPr/>
        </p:nvSpPr>
        <p:spPr>
          <a:xfrm>
            <a:off x="386344" y="5803494"/>
            <a:ext cx="8503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Sidewalks, Bicycle and pedestrian improvements rank higher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7F30D-7AE6-44ED-8430-E4CCC65EB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88" y="715952"/>
            <a:ext cx="8718413" cy="51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45D85F-2D5E-4C3D-9C2B-4E062C9A4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66" b="1804"/>
          <a:stretch/>
        </p:blipFill>
        <p:spPr>
          <a:xfrm>
            <a:off x="226238" y="882985"/>
            <a:ext cx="8190962" cy="5844622"/>
          </a:xfrm>
          <a:prstGeom prst="rect">
            <a:avLst/>
          </a:prstGeom>
        </p:spPr>
      </p:pic>
      <p:sp>
        <p:nvSpPr>
          <p:cNvPr id="145" name="Google Shape;145;p3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Who took the survey- Age 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7E6F6-658F-489E-9013-B3CFF7850A1D}"/>
              </a:ext>
            </a:extLst>
          </p:cNvPr>
          <p:cNvSpPr txBox="1"/>
          <p:nvPr/>
        </p:nvSpPr>
        <p:spPr>
          <a:xfrm>
            <a:off x="5052188" y="1509788"/>
            <a:ext cx="349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" panose="020B0604020202020204" charset="0"/>
              </a:rPr>
              <a:t>167 Survey Takers </a:t>
            </a:r>
          </a:p>
        </p:txBody>
      </p:sp>
    </p:spTree>
    <p:extLst>
      <p:ext uri="{BB962C8B-B14F-4D97-AF65-F5344CB8AC3E}">
        <p14:creationId xmlns:p14="http://schemas.microsoft.com/office/powerpoint/2010/main" val="2063403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58;p4">
            <a:extLst>
              <a:ext uri="{FF2B5EF4-FFF2-40B4-BE49-F238E27FC236}">
                <a16:creationId xmlns:a16="http://schemas.microsoft.com/office/drawing/2014/main" id="{520B1BDC-7917-45B7-A2DC-31F1E8D6C728}"/>
              </a:ext>
            </a:extLst>
          </p:cNvPr>
          <p:cNvSpPr txBox="1"/>
          <p:nvPr/>
        </p:nvSpPr>
        <p:spPr>
          <a:xfrm>
            <a:off x="231525" y="318060"/>
            <a:ext cx="8512235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How important are these Economic Development programs?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9E042-9C88-4E00-AF14-08A84A51C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4" y="1215633"/>
            <a:ext cx="8439776" cy="46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42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Overall (% VERY important)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409F5-E241-43DB-9453-ED73D823A23E}"/>
              </a:ext>
            </a:extLst>
          </p:cNvPr>
          <p:cNvSpPr txBox="1"/>
          <p:nvPr/>
        </p:nvSpPr>
        <p:spPr>
          <a:xfrm>
            <a:off x="366266" y="1037938"/>
            <a:ext cx="85514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Streets (75%)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Fixing up deteriorating rental properties (67%)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Code Enforcement (62%)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Sidewalks (54%)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Bicycle-pedestrian improvements (54%)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Permanent housing for people experiencing homelessness (52%)  </a:t>
            </a:r>
          </a:p>
        </p:txBody>
      </p:sp>
    </p:spTree>
    <p:extLst>
      <p:ext uri="{BB962C8B-B14F-4D97-AF65-F5344CB8AC3E}">
        <p14:creationId xmlns:p14="http://schemas.microsoft.com/office/powerpoint/2010/main" val="260037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58;p4">
            <a:extLst>
              <a:ext uri="{FF2B5EF4-FFF2-40B4-BE49-F238E27FC236}">
                <a16:creationId xmlns:a16="http://schemas.microsoft.com/office/drawing/2014/main" id="{520B1BDC-7917-45B7-A2DC-31F1E8D6C728}"/>
              </a:ext>
            </a:extLst>
          </p:cNvPr>
          <p:cNvSpPr txBox="1"/>
          <p:nvPr/>
        </p:nvSpPr>
        <p:spPr>
          <a:xfrm>
            <a:off x="447856" y="264027"/>
            <a:ext cx="8512235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Four (4) types of services that City should prioritize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6D482A-A3CA-4244-8311-AB126519CD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536"/>
          <a:stretch/>
        </p:blipFill>
        <p:spPr>
          <a:xfrm>
            <a:off x="447856" y="1086185"/>
            <a:ext cx="5081497" cy="48055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D155F8-BEE0-4A9A-9FEB-4BD62E6CF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95"/>
          <a:stretch/>
        </p:blipFill>
        <p:spPr>
          <a:xfrm>
            <a:off x="5674937" y="1086185"/>
            <a:ext cx="2639504" cy="482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98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p4">
            <a:extLst>
              <a:ext uri="{FF2B5EF4-FFF2-40B4-BE49-F238E27FC236}">
                <a16:creationId xmlns:a16="http://schemas.microsoft.com/office/drawing/2014/main" id="{BF740678-EE36-4EC0-A564-1F5BB7223D6C}"/>
              </a:ext>
            </a:extLst>
          </p:cNvPr>
          <p:cNvSpPr txBox="1"/>
          <p:nvPr/>
        </p:nvSpPr>
        <p:spPr>
          <a:xfrm>
            <a:off x="492097" y="3365791"/>
            <a:ext cx="5485504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Data Trends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Google Shape;158;p4">
            <a:extLst>
              <a:ext uri="{FF2B5EF4-FFF2-40B4-BE49-F238E27FC236}">
                <a16:creationId xmlns:a16="http://schemas.microsoft.com/office/drawing/2014/main" id="{856FABFE-9AB7-45A1-94F3-8138DFC691D4}"/>
              </a:ext>
            </a:extLst>
          </p:cNvPr>
          <p:cNvSpPr txBox="1"/>
          <p:nvPr/>
        </p:nvSpPr>
        <p:spPr>
          <a:xfrm>
            <a:off x="0" y="2387302"/>
            <a:ext cx="7887854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2800"/>
            </a:pPr>
            <a:endParaRPr sz="35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7C56E-605A-46D2-977E-F4850C6C28CD}"/>
              </a:ext>
            </a:extLst>
          </p:cNvPr>
          <p:cNvSpPr txBox="1"/>
          <p:nvPr/>
        </p:nvSpPr>
        <p:spPr>
          <a:xfrm>
            <a:off x="416683" y="4032089"/>
            <a:ext cx="801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During the Great Recession, a large number of properties transferred to investors and landlords, many of them out of town. While the economy has bounced back, there isn’t enough supply of homes available for sale.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Finding affordable and quality rental is an issue </a:t>
            </a:r>
          </a:p>
        </p:txBody>
      </p:sp>
      <p:sp>
        <p:nvSpPr>
          <p:cNvPr id="6" name="Google Shape;158;p4">
            <a:extLst>
              <a:ext uri="{FF2B5EF4-FFF2-40B4-BE49-F238E27FC236}">
                <a16:creationId xmlns:a16="http://schemas.microsoft.com/office/drawing/2014/main" id="{12C37018-B86B-4921-A7F6-FFC071AF0AB2}"/>
              </a:ext>
            </a:extLst>
          </p:cNvPr>
          <p:cNvSpPr txBox="1"/>
          <p:nvPr/>
        </p:nvSpPr>
        <p:spPr>
          <a:xfrm>
            <a:off x="492097" y="493846"/>
            <a:ext cx="8159806" cy="287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+mn-lt"/>
                <a:ea typeface="Gill Sans"/>
                <a:cs typeface="Gill Sans"/>
                <a:sym typeface="Gill Sans"/>
              </a:rPr>
              <a:t>Issues for GENA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Gill Sans"/>
                <a:cs typeface="Gill Sans"/>
                <a:sym typeface="Gill Sans"/>
              </a:rPr>
              <a:t>Regulation of student rentals (Code Enforcement)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ea typeface="Gill Sans"/>
                <a:cs typeface="Gill Sans"/>
                <a:sym typeface="Gill Sans"/>
              </a:rPr>
              <a:t>Bicycle, Pedestrian Improvements 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Gill Sans"/>
                <a:cs typeface="Gill Sans"/>
                <a:sym typeface="Gill Sans"/>
              </a:rPr>
              <a:t>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ea typeface="Gill Sans"/>
                <a:cs typeface="Gill Sans"/>
                <a:sym typeface="Gill Sans"/>
              </a:rPr>
              <a:t>La Crosse St 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+mn-lt"/>
                <a:ea typeface="Gill Sans"/>
                <a:cs typeface="Gill Sans"/>
                <a:sym typeface="Gill Sans"/>
              </a:rPr>
              <a:t>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ea typeface="Gill Sans"/>
                <a:cs typeface="Gill Sans"/>
                <a:sym typeface="Gill Sans"/>
              </a:rPr>
              <a:t>Neighborhood Commercial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Gill Sans"/>
                <a:cs typeface="Gill Sans"/>
                <a:sym typeface="Gill Sans"/>
              </a:rPr>
              <a:t>Trees, Green Space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Gill Sans"/>
                <a:cs typeface="Gill Sans"/>
                <a:sym typeface="Gill Sans"/>
              </a:rPr>
              <a:t>Child Care  </a:t>
            </a:r>
            <a:endParaRPr sz="2800" i="0" u="none" strike="noStrike" cap="none" dirty="0">
              <a:solidFill>
                <a:schemeClr val="lt1"/>
              </a:solidFill>
              <a:latin typeface="+mn-lt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5455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4327A0-8B67-4D3B-B4BB-E3A9DAEBD624}"/>
              </a:ext>
            </a:extLst>
          </p:cNvPr>
          <p:cNvSpPr/>
          <p:nvPr/>
        </p:nvSpPr>
        <p:spPr>
          <a:xfrm>
            <a:off x="188536" y="522770"/>
            <a:ext cx="88329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GENA Neighborhood </a:t>
            </a:r>
            <a:endParaRPr lang="en-US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Advocacy around code enforcement at a state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Bike-ped plan implementation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Support tenant advocacy efforts (tenant resource center)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La Crosse Street (2022) 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5133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4327A0-8B67-4D3B-B4BB-E3A9DAEBD624}"/>
              </a:ext>
            </a:extLst>
          </p:cNvPr>
          <p:cNvSpPr/>
          <p:nvPr/>
        </p:nvSpPr>
        <p:spPr>
          <a:xfrm>
            <a:off x="476352" y="522770"/>
            <a:ext cx="81912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Next steps for me </a:t>
            </a:r>
            <a:endParaRPr lang="en-US" sz="28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n-lt"/>
              </a:rPr>
              <a:t>Finalize priority areas for Community Development Needs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n-lt"/>
              </a:rPr>
              <a:t>Continue to strategize on how to bring products to incentivize repairing of existing housing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n-lt"/>
              </a:rPr>
              <a:t>Coordination with health department on code enforcement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n-lt"/>
              </a:rPr>
              <a:t>Homelessness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n-lt"/>
              </a:rPr>
              <a:t>Affordable, quality housing for a variety of income levels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n-lt"/>
              </a:rPr>
              <a:t>Prioritize lighting projects </a:t>
            </a:r>
          </a:p>
          <a:p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2284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46D9B-337F-4B07-8D7B-3F2477727A02}"/>
              </a:ext>
            </a:extLst>
          </p:cNvPr>
          <p:cNvSpPr/>
          <p:nvPr/>
        </p:nvSpPr>
        <p:spPr>
          <a:xfrm>
            <a:off x="2591175" y="2168650"/>
            <a:ext cx="334899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Reactions? Questions? </a:t>
            </a:r>
          </a:p>
          <a:p>
            <a:pPr algn="ctr"/>
            <a:endParaRPr lang="en-US" sz="2000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algn="ctr"/>
            <a:r>
              <a:rPr lang="en-US" dirty="0"/>
              <a:t>Caroline (</a:t>
            </a:r>
            <a:r>
              <a:rPr lang="en-US" dirty="0" err="1"/>
              <a:t>Neilsen</a:t>
            </a:r>
            <a:r>
              <a:rPr lang="en-US" dirty="0"/>
              <a:t>) Gregerson </a:t>
            </a:r>
          </a:p>
          <a:p>
            <a:pPr algn="ctr"/>
            <a:r>
              <a:rPr lang="en-US" dirty="0"/>
              <a:t>Community Development Administrator </a:t>
            </a:r>
          </a:p>
          <a:p>
            <a:pPr algn="ctr"/>
            <a:r>
              <a:rPr lang="en-US" dirty="0"/>
              <a:t>608.789.7393 (office) 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403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DA7CE0-EBBF-4B4D-A59E-2FD9AAD5E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06" y="1022835"/>
            <a:ext cx="8192005" cy="5723625"/>
          </a:xfrm>
          <a:prstGeom prst="rect">
            <a:avLst/>
          </a:prstGeom>
        </p:spPr>
      </p:pic>
      <p:sp>
        <p:nvSpPr>
          <p:cNvPr id="145" name="Google Shape;145;p3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Who took the survey- Income  </a:t>
            </a:r>
            <a:endParaRPr sz="28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D116D3-494F-44AE-B1F0-ECDA22E9B974}"/>
              </a:ext>
            </a:extLst>
          </p:cNvPr>
          <p:cNvSpPr txBox="1"/>
          <p:nvPr/>
        </p:nvSpPr>
        <p:spPr>
          <a:xfrm>
            <a:off x="5052188" y="1509788"/>
            <a:ext cx="3497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" panose="020B0604020202020204" charset="0"/>
              </a:rPr>
              <a:t>Higher income neighborhood </a:t>
            </a:r>
          </a:p>
          <a:p>
            <a:endParaRPr lang="en-US" sz="2800" b="1" dirty="0">
              <a:latin typeface="Gill Sans" panose="020B0604020202020204" charset="0"/>
            </a:endParaRPr>
          </a:p>
          <a:p>
            <a:r>
              <a:rPr lang="en-US" sz="2800" b="1" dirty="0">
                <a:latin typeface="Gill Sans" panose="020B0604020202020204" charset="0"/>
              </a:rPr>
              <a:t>50% over $100,000 </a:t>
            </a:r>
          </a:p>
        </p:txBody>
      </p:sp>
    </p:spTree>
    <p:extLst>
      <p:ext uri="{BB962C8B-B14F-4D97-AF65-F5344CB8AC3E}">
        <p14:creationId xmlns:p14="http://schemas.microsoft.com/office/powerpoint/2010/main" val="166029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Who took the survey- Race 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AB939-C63A-4948-9D88-19975D5684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27" r="11491" b="6042"/>
          <a:stretch/>
        </p:blipFill>
        <p:spPr>
          <a:xfrm>
            <a:off x="224865" y="1018094"/>
            <a:ext cx="8466652" cy="5337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8A0263-5A89-432E-BA3C-6AD2F2B84FC3}"/>
              </a:ext>
            </a:extLst>
          </p:cNvPr>
          <p:cNvSpPr txBox="1"/>
          <p:nvPr/>
        </p:nvSpPr>
        <p:spPr>
          <a:xfrm>
            <a:off x="5316139" y="2122531"/>
            <a:ext cx="349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" panose="020B0604020202020204" charset="0"/>
              </a:rPr>
              <a:t>98% White </a:t>
            </a:r>
          </a:p>
        </p:txBody>
      </p:sp>
    </p:spTree>
    <p:extLst>
      <p:ext uri="{BB962C8B-B14F-4D97-AF65-F5344CB8AC3E}">
        <p14:creationId xmlns:p14="http://schemas.microsoft.com/office/powerpoint/2010/main" val="75413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Housing Status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6F902-27C4-41A7-BED6-A775EB008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5" r="4433" b="6211"/>
          <a:stretch/>
        </p:blipFill>
        <p:spPr>
          <a:xfrm>
            <a:off x="32993" y="969029"/>
            <a:ext cx="9078013" cy="5663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C68A8F-EC0C-43CF-9676-0712E58EE986}"/>
              </a:ext>
            </a:extLst>
          </p:cNvPr>
          <p:cNvSpPr txBox="1"/>
          <p:nvPr/>
        </p:nvSpPr>
        <p:spPr>
          <a:xfrm>
            <a:off x="5052188" y="1509788"/>
            <a:ext cx="3497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" panose="020B0604020202020204" charset="0"/>
              </a:rPr>
              <a:t>Mainly homeowners (90%)</a:t>
            </a:r>
          </a:p>
        </p:txBody>
      </p:sp>
    </p:spTree>
    <p:extLst>
      <p:ext uri="{BB962C8B-B14F-4D97-AF65-F5344CB8AC3E}">
        <p14:creationId xmlns:p14="http://schemas.microsoft.com/office/powerpoint/2010/main" val="354691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How safe do you feel? (overall) 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19F674-7457-40C0-A176-E9E5D7F70763}"/>
              </a:ext>
            </a:extLst>
          </p:cNvPr>
          <p:cNvSpPr txBox="1"/>
          <p:nvPr/>
        </p:nvSpPr>
        <p:spPr>
          <a:xfrm>
            <a:off x="226239" y="5902009"/>
            <a:ext cx="776966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i="1" dirty="0"/>
              <a:t>Compared to City-Wide Survey</a:t>
            </a:r>
          </a:p>
          <a:p>
            <a:r>
              <a:rPr lang="en-US" sz="1100" i="1" dirty="0"/>
              <a:t>42% of overall survey takers feel very safe 49% of overall survey takers feel somewhat safe </a:t>
            </a:r>
          </a:p>
          <a:p>
            <a:r>
              <a:rPr lang="en-US" sz="1100" i="1" dirty="0"/>
              <a:t>7% feel not very safe</a:t>
            </a:r>
          </a:p>
          <a:p>
            <a:r>
              <a:rPr lang="en-US" sz="1100" i="1" dirty="0"/>
              <a:t>1% not at all safe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92710-BC9D-445F-98B8-C3E38A4E2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2" r="8134"/>
          <a:stretch/>
        </p:blipFill>
        <p:spPr>
          <a:xfrm>
            <a:off x="226239" y="1036948"/>
            <a:ext cx="7984507" cy="4865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F7A62D-D43F-42C8-802C-F34F1EDE953B}"/>
              </a:ext>
            </a:extLst>
          </p:cNvPr>
          <p:cNvSpPr txBox="1"/>
          <p:nvPr/>
        </p:nvSpPr>
        <p:spPr>
          <a:xfrm>
            <a:off x="3968342" y="3299796"/>
            <a:ext cx="5175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" panose="020B0604020202020204" charset="0"/>
              </a:rPr>
              <a:t>People feel much safer than in other City neighborhoods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How satisfied do you feel? (overall) 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8C01E-79BD-4EAF-83C9-49473520ADE5}"/>
              </a:ext>
            </a:extLst>
          </p:cNvPr>
          <p:cNvSpPr txBox="1"/>
          <p:nvPr/>
        </p:nvSpPr>
        <p:spPr>
          <a:xfrm>
            <a:off x="934367" y="5850876"/>
            <a:ext cx="556056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City-Wide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2019 34% feel very satisfied, 51.77% feel satisfied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2014 13% feel very satisfied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857AB1-4CF1-435E-B4F4-A19EEE16C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23" r="5246" b="3748"/>
          <a:stretch/>
        </p:blipFill>
        <p:spPr>
          <a:xfrm>
            <a:off x="144468" y="1075549"/>
            <a:ext cx="8445726" cy="47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5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What do you like best about your neighborhood?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88377E-75AC-4977-B44F-93A8DFFA56C2}"/>
              </a:ext>
            </a:extLst>
          </p:cNvPr>
          <p:cNvSpPr/>
          <p:nvPr/>
        </p:nvSpPr>
        <p:spPr>
          <a:xfrm>
            <a:off x="781176" y="955741"/>
            <a:ext cx="74012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ational2"/>
              </a:rPr>
              <a:t>Neighbors, single family homes (46)</a:t>
            </a:r>
          </a:p>
          <a:p>
            <a:r>
              <a:rPr lang="en-US" sz="3200" dirty="0">
                <a:solidFill>
                  <a:schemeClr val="tx1"/>
                </a:solidFill>
                <a:latin typeface="National2"/>
              </a:rPr>
              <a:t> “kept up homes”</a:t>
            </a:r>
          </a:p>
          <a:p>
            <a:r>
              <a:rPr lang="en-US" sz="3200" dirty="0">
                <a:solidFill>
                  <a:schemeClr val="tx1"/>
                </a:solidFill>
                <a:latin typeface="National2"/>
              </a:rPr>
              <a:t>“beautiful blocks with variety of homes and character”  </a:t>
            </a:r>
          </a:p>
          <a:p>
            <a:r>
              <a:rPr lang="en-US" sz="3200" dirty="0">
                <a:solidFill>
                  <a:schemeClr val="tx1"/>
                </a:solidFill>
                <a:latin typeface="National2"/>
              </a:rPr>
              <a:t>“Great neighbors that I know and trust” </a:t>
            </a:r>
          </a:p>
          <a:p>
            <a:r>
              <a:rPr lang="en-US" sz="3200" dirty="0">
                <a:solidFill>
                  <a:schemeClr val="tx1"/>
                </a:solidFill>
                <a:latin typeface="National2"/>
              </a:rPr>
              <a:t>“Friendly welcoming neighbors” </a:t>
            </a:r>
          </a:p>
          <a:p>
            <a:r>
              <a:rPr lang="en-US" sz="3200" dirty="0">
                <a:solidFill>
                  <a:schemeClr val="tx1"/>
                </a:solidFill>
                <a:latin typeface="National2"/>
              </a:rPr>
              <a:t>“Active neighbors, good community”</a:t>
            </a:r>
          </a:p>
          <a:p>
            <a:r>
              <a:rPr lang="en-US" sz="3200" dirty="0">
                <a:solidFill>
                  <a:schemeClr val="tx1"/>
                </a:solidFill>
                <a:latin typeface="National2"/>
              </a:rPr>
              <a:t>“knowing neighbors are there to help”</a:t>
            </a:r>
          </a:p>
          <a:p>
            <a:r>
              <a:rPr lang="en-US" sz="3200" dirty="0">
                <a:solidFill>
                  <a:schemeClr val="tx1"/>
                </a:solidFill>
                <a:latin typeface="National2"/>
              </a:rPr>
              <a:t>“family friendly, neighborly character”   </a:t>
            </a:r>
          </a:p>
          <a:p>
            <a:r>
              <a:rPr lang="en-US" sz="3200" dirty="0">
                <a:solidFill>
                  <a:schemeClr val="tx1"/>
                </a:solidFill>
                <a:latin typeface="National2"/>
              </a:rPr>
              <a:t>“the beauty, older homes, abundant trees”</a:t>
            </a:r>
          </a:p>
          <a:p>
            <a:r>
              <a:rPr lang="en-US" sz="3200" dirty="0">
                <a:solidFill>
                  <a:schemeClr val="tx1"/>
                </a:solidFill>
                <a:latin typeface="National2"/>
              </a:rPr>
              <a:t>“families with children”  </a:t>
            </a:r>
          </a:p>
        </p:txBody>
      </p:sp>
    </p:spTree>
    <p:extLst>
      <p:ext uri="{BB962C8B-B14F-4D97-AF65-F5344CB8AC3E}">
        <p14:creationId xmlns:p14="http://schemas.microsoft.com/office/powerpoint/2010/main" val="76013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What do you like best about your neighborhood?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88377E-75AC-4977-B44F-93A8DFFA56C2}"/>
              </a:ext>
            </a:extLst>
          </p:cNvPr>
          <p:cNvSpPr/>
          <p:nvPr/>
        </p:nvSpPr>
        <p:spPr>
          <a:xfrm>
            <a:off x="847164" y="1134850"/>
            <a:ext cx="74012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National2"/>
              </a:rPr>
              <a:t>Convenience and proximity to: Downtown, the college, Emerson school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National2"/>
              </a:rPr>
              <a:t>Amenities (parks, trail access, school, run and bike with my family)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National2"/>
              </a:rPr>
              <a:t>Schools close by (13)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National2"/>
              </a:rPr>
              <a:t>Quiet (19)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National2"/>
              </a:rPr>
              <a:t>Walkability and biking (7)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National2"/>
              </a:rPr>
              <a:t>Parks and hiking (15) </a:t>
            </a:r>
          </a:p>
        </p:txBody>
      </p:sp>
    </p:spTree>
    <p:extLst>
      <p:ext uri="{BB962C8B-B14F-4D97-AF65-F5344CB8AC3E}">
        <p14:creationId xmlns:p14="http://schemas.microsoft.com/office/powerpoint/2010/main" val="18950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1506</Words>
  <Application>Microsoft Office PowerPoint</Application>
  <PresentationFormat>On-screen Show (4:3)</PresentationFormat>
  <Paragraphs>201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Gill Sans</vt:lpstr>
      <vt:lpstr>Arial</vt:lpstr>
      <vt:lpstr>National2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Lacenski</dc:creator>
  <cp:lastModifiedBy>Gregerson, Caroline</cp:lastModifiedBy>
  <cp:revision>163</cp:revision>
  <cp:lastPrinted>2019-11-12T21:48:26Z</cp:lastPrinted>
  <dcterms:created xsi:type="dcterms:W3CDTF">2019-10-25T14:30:55Z</dcterms:created>
  <dcterms:modified xsi:type="dcterms:W3CDTF">2020-02-18T16:16:34Z</dcterms:modified>
</cp:coreProperties>
</file>