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456" r:id="rId3"/>
    <p:sldId id="480" r:id="rId4"/>
    <p:sldId id="481" r:id="rId5"/>
    <p:sldId id="482" r:id="rId6"/>
    <p:sldId id="259" r:id="rId7"/>
    <p:sldId id="462" r:id="rId8"/>
    <p:sldId id="516" r:id="rId9"/>
    <p:sldId id="518" r:id="rId10"/>
    <p:sldId id="519" r:id="rId11"/>
    <p:sldId id="463" r:id="rId12"/>
    <p:sldId id="465" r:id="rId13"/>
    <p:sldId id="494" r:id="rId14"/>
    <p:sldId id="506" r:id="rId15"/>
    <p:sldId id="466" r:id="rId16"/>
    <p:sldId id="509" r:id="rId17"/>
    <p:sldId id="467" r:id="rId18"/>
    <p:sldId id="520" r:id="rId19"/>
    <p:sldId id="468" r:id="rId20"/>
    <p:sldId id="469" r:id="rId21"/>
    <p:sldId id="470" r:id="rId22"/>
    <p:sldId id="472" r:id="rId23"/>
    <p:sldId id="510" r:id="rId24"/>
    <p:sldId id="473" r:id="rId25"/>
    <p:sldId id="491" r:id="rId26"/>
    <p:sldId id="493" r:id="rId27"/>
    <p:sldId id="514" r:id="rId28"/>
    <p:sldId id="478" r:id="rId29"/>
  </p:sldIdLst>
  <p:sldSz cx="9144000" cy="6858000" type="screen4x3"/>
  <p:notesSz cx="9296400" cy="7010400"/>
  <p:embeddedFontLst>
    <p:embeddedFont>
      <p:font typeface="Calibri" panose="020F0502020204030204" pitchFamily="34" charset="0"/>
      <p:regular r:id="rId31"/>
      <p:bold r:id="rId32"/>
      <p:italic r:id="rId33"/>
      <p:boldItalic r:id="rId34"/>
    </p:embeddedFont>
    <p:embeddedFont>
      <p:font typeface="Gill Sans"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3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6" roundtripDataSignature="AMtx7miReQzeBxvXa5+UIi1VeKKv47ONy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erson, Caroline" initials="GC" lastIdx="1" clrIdx="0">
    <p:extLst>
      <p:ext uri="{19B8F6BF-5375-455C-9EA6-DF929625EA0E}">
        <p15:presenceInfo xmlns:p15="http://schemas.microsoft.com/office/powerpoint/2012/main" userId="S-1-5-21-1792825746-761096916-1846952604-12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7D87F-C9A1-4221-AF9D-B842479C6ED0}">
  <a:tblStyle styleId="{5247D87F-C9A1-4221-AF9D-B842479C6ED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0" autoAdjust="0"/>
  </p:normalViewPr>
  <p:slideViewPr>
    <p:cSldViewPr snapToGrid="0">
      <p:cViewPr varScale="1">
        <p:scale>
          <a:sx n="102" d="100"/>
          <a:sy n="102" d="100"/>
        </p:scale>
        <p:origin x="1278" y="84"/>
      </p:cViewPr>
      <p:guideLst>
        <p:guide orient="horz" pos="2160"/>
        <p:guide pos="28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56"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0T16:23:54.271" idx="1">
    <p:pos x="5221" y="3554"/>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17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0" y="0"/>
            <a:ext cx="4028440" cy="3517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7"/>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5" name="Google Shape;115;p1:notes"/>
          <p:cNvSpPr txBox="1">
            <a:spLocks noGrp="1"/>
          </p:cNvSpPr>
          <p:nvPr>
            <p:ph type="dt" idx="10"/>
          </p:nvPr>
        </p:nvSpPr>
        <p:spPr>
          <a:xfrm>
            <a:off x="5265810" y="0"/>
            <a:ext cx="4028440" cy="351738"/>
          </a:xfrm>
          <a:prstGeom prst="rect">
            <a:avLst/>
          </a:prstGeom>
          <a:noFill/>
          <a:ln>
            <a:noFill/>
          </a:ln>
        </p:spPr>
        <p:txBody>
          <a:bodyPr spcFirstLastPara="1" wrap="square" lIns="93150" tIns="46575" rIns="93150" bIns="4657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07580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82401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51461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21862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63987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Comments are focus more on housing in PPH and Washburn over parks, some comments negative on Powell and </a:t>
            </a:r>
            <a:r>
              <a:rPr lang="en-US" dirty="0" err="1"/>
              <a:t>Poage</a:t>
            </a:r>
            <a:r>
              <a:rPr lang="en-US" dirty="0"/>
              <a:t> Park, the new homes that are being built are unaffordable, all of them are effective in combination, more street lighting, homes are expensive and falsely advertised, complaint about new occupants of a home, keep up the homes that we are giving them too, advertise the programs better, you can put all the money you want into these </a:t>
            </a:r>
            <a:r>
              <a:rPr lang="en-US" dirty="0" err="1"/>
              <a:t>neighorhoods</a:t>
            </a:r>
            <a:r>
              <a:rPr lang="en-US" dirty="0"/>
              <a:t> but until you tackle drugs and crime it wont do you any good, not enough people use </a:t>
            </a:r>
            <a:r>
              <a:rPr lang="en-US" dirty="0" err="1"/>
              <a:t>powell</a:t>
            </a:r>
            <a:r>
              <a:rPr lang="en-US" dirty="0"/>
              <a:t> park, increase funding to more areas, </a:t>
            </a:r>
            <a:r>
              <a:rPr lang="en-US" dirty="0" err="1"/>
              <a:t>poage</a:t>
            </a:r>
            <a:r>
              <a:rPr lang="en-US" dirty="0"/>
              <a:t> park was built for older kids need equipment for younger kids, more housing incentives for more people, I feel unsafe at </a:t>
            </a:r>
            <a:r>
              <a:rPr lang="en-US" dirty="0" err="1"/>
              <a:t>powell</a:t>
            </a:r>
            <a:r>
              <a:rPr lang="en-US" dirty="0"/>
              <a:t> park, building homes is not the job of government, would like to know more about housing rehabilitation loan program, more work on rehab, money for the northside , negative </a:t>
            </a:r>
            <a:r>
              <a:rPr lang="en-US" dirty="0" err="1"/>
              <a:t>coments</a:t>
            </a:r>
            <a:r>
              <a:rPr lang="en-US" dirty="0"/>
              <a:t> on </a:t>
            </a:r>
            <a:r>
              <a:rPr lang="en-US" dirty="0" err="1"/>
              <a:t>powell</a:t>
            </a:r>
            <a:r>
              <a:rPr lang="en-US" dirty="0"/>
              <a:t> park, wish there was more money for old homes to get fixed up, more dog parks , street lighting is excessive </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6001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7212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19912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67809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44742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66893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983029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is generally more important than it was 5 years ago.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8813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 48% of low income individuals stated this was very important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706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23067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41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55592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42719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18086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Much safer that Powell </a:t>
            </a:r>
            <a:r>
              <a:rPr lang="en-US" dirty="0" err="1"/>
              <a:t>Poage</a:t>
            </a:r>
            <a:r>
              <a:rPr lang="en-US" dirty="0"/>
              <a:t> Hamilton across the street </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90450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2247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12014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9"/>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39"/>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39"/>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9"/>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0"/>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30"/>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0"/>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2" name="Google Shape;4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33"/>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33"/>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33"/>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34"/>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4"/>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4"/>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35"/>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5"/>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35"/>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6"/>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36"/>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36"/>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8" name="Google Shape;8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37"/>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7"/>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7"/>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38"/>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8"/>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8"/>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
          <p:cNvSpPr/>
          <p:nvPr/>
        </p:nvSpPr>
        <p:spPr>
          <a:xfrm>
            <a:off x="197001" y="4784385"/>
            <a:ext cx="8749998" cy="1965655"/>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
          <p:cNvSpPr txBox="1"/>
          <p:nvPr/>
        </p:nvSpPr>
        <p:spPr>
          <a:xfrm>
            <a:off x="375236" y="4982332"/>
            <a:ext cx="8768764" cy="146438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Gill Sans"/>
              <a:buNone/>
            </a:pPr>
            <a:r>
              <a:rPr lang="en-US" sz="2400" b="0" i="0" u="none" strike="noStrike" cap="none" dirty="0">
                <a:solidFill>
                  <a:schemeClr val="lt1"/>
                </a:solidFill>
                <a:latin typeface="Gill Sans"/>
                <a:ea typeface="Gill Sans"/>
                <a:cs typeface="Gill Sans"/>
                <a:sym typeface="Gill Sans"/>
              </a:rPr>
              <a:t>Community Needs Survey </a:t>
            </a:r>
          </a:p>
          <a:p>
            <a:pPr marL="0" marR="0" lvl="0" indent="0" algn="l" rtl="0">
              <a:spcBef>
                <a:spcPts val="0"/>
              </a:spcBef>
              <a:spcAft>
                <a:spcPts val="0"/>
              </a:spcAft>
              <a:buClr>
                <a:schemeClr val="lt1"/>
              </a:buClr>
              <a:buSzPts val="2400"/>
              <a:buFont typeface="Gill Sans"/>
              <a:buNone/>
            </a:pPr>
            <a:r>
              <a:rPr lang="en-US" sz="2400" dirty="0">
                <a:solidFill>
                  <a:schemeClr val="lt1"/>
                </a:solidFill>
                <a:latin typeface="Gill Sans"/>
                <a:sym typeface="Gill Sans"/>
              </a:rPr>
              <a:t>To inform the Community Development Block Grant and HOME</a:t>
            </a:r>
          </a:p>
          <a:p>
            <a:pPr marL="0" marR="0" lvl="0" indent="0" algn="l" rtl="0">
              <a:spcBef>
                <a:spcPts val="0"/>
              </a:spcBef>
              <a:spcAft>
                <a:spcPts val="0"/>
              </a:spcAft>
              <a:buClr>
                <a:schemeClr val="lt1"/>
              </a:buClr>
              <a:buSzPts val="2400"/>
              <a:buFont typeface="Gill Sans"/>
              <a:buNone/>
            </a:pPr>
            <a:r>
              <a:rPr lang="en-US" sz="2400" dirty="0">
                <a:solidFill>
                  <a:schemeClr val="lt1"/>
                </a:solidFill>
                <a:latin typeface="Gill Sans"/>
                <a:sym typeface="Gill Sans"/>
              </a:rPr>
              <a:t>5-year plan – look at how to prioritize our funds </a:t>
            </a:r>
            <a:endParaRPr dirty="0"/>
          </a:p>
        </p:txBody>
      </p:sp>
      <p:pic>
        <p:nvPicPr>
          <p:cNvPr id="126" name="Google Shape;126;p1" descr="A large stone brick wall&#10;&#10;Description generated with high confidence"/>
          <p:cNvPicPr preferRelativeResize="0"/>
          <p:nvPr/>
        </p:nvPicPr>
        <p:blipFill rotWithShape="1">
          <a:blip r:embed="rId4">
            <a:alphaModFix/>
          </a:blip>
          <a:srcRect/>
          <a:stretch/>
        </p:blipFill>
        <p:spPr>
          <a:xfrm>
            <a:off x="197001" y="4032049"/>
            <a:ext cx="8749996" cy="685800"/>
          </a:xfrm>
          <a:prstGeom prst="rect">
            <a:avLst/>
          </a:prstGeom>
          <a:noFill/>
          <a:ln>
            <a:noFill/>
          </a:ln>
        </p:spPr>
      </p:pic>
      <p:sp>
        <p:nvSpPr>
          <p:cNvPr id="127" name="Google Shape;127;p1"/>
          <p:cNvSpPr/>
          <p:nvPr/>
        </p:nvSpPr>
        <p:spPr>
          <a:xfrm rot="5400000">
            <a:off x="7831714" y="5634757"/>
            <a:ext cx="1965655" cy="264910"/>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04;p40" descr="S:\CDBG\Housing Rehabilitation Program\Focus on Energy\Photos\071118-LT-NWS-HOME_6295556.JPG">
            <a:extLst>
              <a:ext uri="{FF2B5EF4-FFF2-40B4-BE49-F238E27FC236}">
                <a16:creationId xmlns:a16="http://schemas.microsoft.com/office/drawing/2014/main" id="{8D1FEFA1-7B3E-41A4-8EC7-52ABE009462B}"/>
              </a:ext>
            </a:extLst>
          </p:cNvPr>
          <p:cNvPicPr preferRelativeResize="0"/>
          <p:nvPr/>
        </p:nvPicPr>
        <p:blipFill rotWithShape="1">
          <a:blip r:embed="rId5">
            <a:alphaModFix/>
          </a:blip>
          <a:srcRect/>
          <a:stretch/>
        </p:blipFill>
        <p:spPr>
          <a:xfrm>
            <a:off x="456391" y="111163"/>
            <a:ext cx="2777003" cy="1887490"/>
          </a:xfrm>
          <a:prstGeom prst="rect">
            <a:avLst/>
          </a:prstGeom>
          <a:noFill/>
          <a:ln>
            <a:noFill/>
          </a:ln>
        </p:spPr>
      </p:pic>
      <p:pic>
        <p:nvPicPr>
          <p:cNvPr id="14" name="Google Shape;105;p40">
            <a:extLst>
              <a:ext uri="{FF2B5EF4-FFF2-40B4-BE49-F238E27FC236}">
                <a16:creationId xmlns:a16="http://schemas.microsoft.com/office/drawing/2014/main" id="{C910233B-0BDB-4124-8E1E-D951D50EB677}"/>
              </a:ext>
            </a:extLst>
          </p:cNvPr>
          <p:cNvPicPr preferRelativeResize="0"/>
          <p:nvPr/>
        </p:nvPicPr>
        <p:blipFill rotWithShape="1">
          <a:blip r:embed="rId6">
            <a:alphaModFix/>
          </a:blip>
          <a:srcRect/>
          <a:stretch/>
        </p:blipFill>
        <p:spPr>
          <a:xfrm>
            <a:off x="3568907" y="288001"/>
            <a:ext cx="5113179" cy="1965656"/>
          </a:xfrm>
          <a:prstGeom prst="rect">
            <a:avLst/>
          </a:prstGeom>
          <a:noFill/>
          <a:ln>
            <a:noFill/>
          </a:ln>
        </p:spPr>
      </p:pic>
      <p:pic>
        <p:nvPicPr>
          <p:cNvPr id="15" name="Google Shape;106;p40" descr="LMH_Washburn2_25topazClarity.jpg">
            <a:extLst>
              <a:ext uri="{FF2B5EF4-FFF2-40B4-BE49-F238E27FC236}">
                <a16:creationId xmlns:a16="http://schemas.microsoft.com/office/drawing/2014/main" id="{45573CE8-5061-4148-A640-C87C400F52D6}"/>
              </a:ext>
            </a:extLst>
          </p:cNvPr>
          <p:cNvPicPr preferRelativeResize="0"/>
          <p:nvPr/>
        </p:nvPicPr>
        <p:blipFill rotWithShape="1">
          <a:blip r:embed="rId7">
            <a:alphaModFix/>
          </a:blip>
          <a:srcRect/>
          <a:stretch/>
        </p:blipFill>
        <p:spPr>
          <a:xfrm>
            <a:off x="456391" y="2123824"/>
            <a:ext cx="2443379" cy="1768913"/>
          </a:xfrm>
          <a:prstGeom prst="rect">
            <a:avLst/>
          </a:prstGeom>
          <a:noFill/>
          <a:ln>
            <a:noFill/>
          </a:ln>
        </p:spPr>
      </p:pic>
      <p:pic>
        <p:nvPicPr>
          <p:cNvPr id="16" name="Google Shape;107;p40" descr="open concept">
            <a:extLst>
              <a:ext uri="{FF2B5EF4-FFF2-40B4-BE49-F238E27FC236}">
                <a16:creationId xmlns:a16="http://schemas.microsoft.com/office/drawing/2014/main" id="{AC4E3774-C4D5-426B-9E3D-2DC77979DE2F}"/>
              </a:ext>
            </a:extLst>
          </p:cNvPr>
          <p:cNvPicPr preferRelativeResize="0"/>
          <p:nvPr/>
        </p:nvPicPr>
        <p:blipFill rotWithShape="1">
          <a:blip r:embed="rId8">
            <a:alphaModFix/>
          </a:blip>
          <a:srcRect l="3162" t="10208" r="231" b="-306"/>
          <a:stretch/>
        </p:blipFill>
        <p:spPr>
          <a:xfrm>
            <a:off x="3233394" y="2562917"/>
            <a:ext cx="1815798" cy="1290261"/>
          </a:xfrm>
          <a:prstGeom prst="rect">
            <a:avLst/>
          </a:prstGeom>
          <a:noFill/>
          <a:ln w="76200" cap="flat" cmpd="sng">
            <a:solidFill>
              <a:srgbClr val="D9D9D9"/>
            </a:solidFill>
            <a:prstDash val="solid"/>
            <a:miter lim="800000"/>
            <a:headEnd type="none" w="sm" len="sm"/>
            <a:tailEnd type="none" w="sm" len="sm"/>
          </a:ln>
        </p:spPr>
      </p:pic>
      <p:pic>
        <p:nvPicPr>
          <p:cNvPr id="17" name="Google Shape;108;p40">
            <a:extLst>
              <a:ext uri="{FF2B5EF4-FFF2-40B4-BE49-F238E27FC236}">
                <a16:creationId xmlns:a16="http://schemas.microsoft.com/office/drawing/2014/main" id="{4DBC60E0-37DD-418D-9FCF-D5DCDE0AA1C4}"/>
              </a:ext>
            </a:extLst>
          </p:cNvPr>
          <p:cNvPicPr preferRelativeResize="0"/>
          <p:nvPr/>
        </p:nvPicPr>
        <p:blipFill rotWithShape="1">
          <a:blip r:embed="rId9">
            <a:alphaModFix/>
          </a:blip>
          <a:srcRect/>
          <a:stretch/>
        </p:blipFill>
        <p:spPr>
          <a:xfrm>
            <a:off x="5590095" y="2379254"/>
            <a:ext cx="2074363" cy="15812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do you like best about your neighborhood?</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01A25682-F49D-427B-9BE0-39248061EB02}"/>
              </a:ext>
            </a:extLst>
          </p:cNvPr>
          <p:cNvPicPr>
            <a:picLocks noChangeAspect="1"/>
          </p:cNvPicPr>
          <p:nvPr/>
        </p:nvPicPr>
        <p:blipFill>
          <a:blip r:embed="rId3"/>
          <a:stretch>
            <a:fillRect/>
          </a:stretch>
        </p:blipFill>
        <p:spPr>
          <a:xfrm>
            <a:off x="226239" y="1256997"/>
            <a:ext cx="8354591" cy="2172003"/>
          </a:xfrm>
          <a:prstGeom prst="rect">
            <a:avLst/>
          </a:prstGeom>
        </p:spPr>
      </p:pic>
      <p:pic>
        <p:nvPicPr>
          <p:cNvPr id="4" name="Picture 3">
            <a:extLst>
              <a:ext uri="{FF2B5EF4-FFF2-40B4-BE49-F238E27FC236}">
                <a16:creationId xmlns:a16="http://schemas.microsoft.com/office/drawing/2014/main" id="{80D078FC-DF7F-4F27-9C1F-406A636A4D49}"/>
              </a:ext>
            </a:extLst>
          </p:cNvPr>
          <p:cNvPicPr>
            <a:picLocks noChangeAspect="1"/>
          </p:cNvPicPr>
          <p:nvPr/>
        </p:nvPicPr>
        <p:blipFill>
          <a:blip r:embed="rId4"/>
          <a:stretch>
            <a:fillRect/>
          </a:stretch>
        </p:blipFill>
        <p:spPr>
          <a:xfrm>
            <a:off x="578690" y="3643613"/>
            <a:ext cx="7527527" cy="1343166"/>
          </a:xfrm>
          <a:prstGeom prst="rect">
            <a:avLst/>
          </a:prstGeom>
        </p:spPr>
      </p:pic>
    </p:spTree>
    <p:extLst>
      <p:ext uri="{BB962C8B-B14F-4D97-AF65-F5344CB8AC3E}">
        <p14:creationId xmlns:p14="http://schemas.microsoft.com/office/powerpoint/2010/main" val="57034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do you like best about your neighborhood?</a:t>
            </a:r>
            <a:endParaRPr sz="2800" b="0" i="0" u="none" strike="noStrike" cap="none" dirty="0">
              <a:solidFill>
                <a:schemeClr val="lt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BA88377E-75AC-4977-B44F-93A8DFFA56C2}"/>
              </a:ext>
            </a:extLst>
          </p:cNvPr>
          <p:cNvSpPr/>
          <p:nvPr/>
        </p:nvSpPr>
        <p:spPr>
          <a:xfrm>
            <a:off x="451106" y="1097143"/>
            <a:ext cx="8551492" cy="5355312"/>
          </a:xfrm>
          <a:prstGeom prst="rect">
            <a:avLst/>
          </a:prstGeom>
        </p:spPr>
        <p:txBody>
          <a:bodyPr wrap="square">
            <a:spAutoFit/>
          </a:bodyPr>
          <a:lstStyle/>
          <a:p>
            <a:r>
              <a:rPr lang="en-US" sz="1900" dirty="0">
                <a:solidFill>
                  <a:schemeClr val="tx1"/>
                </a:solidFill>
                <a:latin typeface="+mn-lt"/>
              </a:rPr>
              <a:t> “Like the feel of the neighborhood. It’s close to everything I need.”</a:t>
            </a:r>
          </a:p>
          <a:p>
            <a:r>
              <a:rPr lang="en-US" sz="1900" dirty="0">
                <a:solidFill>
                  <a:schemeClr val="tx1"/>
                </a:solidFill>
                <a:latin typeface="+mn-lt"/>
              </a:rPr>
              <a:t>“The neighborhood website (feel safe knowing neighbors). When we go for a walk, most neighbors will talk to you which makes us feel safe.”  </a:t>
            </a:r>
          </a:p>
          <a:p>
            <a:r>
              <a:rPr lang="en-US" sz="1900" dirty="0">
                <a:solidFill>
                  <a:schemeClr val="tx1"/>
                </a:solidFill>
                <a:latin typeface="+mn-lt"/>
              </a:rPr>
              <a:t>“Neighborhood crime watch”</a:t>
            </a:r>
          </a:p>
          <a:p>
            <a:r>
              <a:rPr lang="en-US" sz="1900" dirty="0">
                <a:solidFill>
                  <a:schemeClr val="tx1"/>
                </a:solidFill>
                <a:latin typeface="+mn-lt"/>
              </a:rPr>
              <a:t>“</a:t>
            </a:r>
            <a:r>
              <a:rPr lang="en-US" sz="1900" dirty="0">
                <a:latin typeface="+mn-lt"/>
              </a:rPr>
              <a:t>The neighborhood is quiet, houses are kept well, and there is lots of green</a:t>
            </a:r>
            <a:r>
              <a:rPr lang="en-US" sz="1900" dirty="0">
                <a:solidFill>
                  <a:schemeClr val="tx1"/>
                </a:solidFill>
                <a:latin typeface="+mn-lt"/>
              </a:rPr>
              <a:t>” </a:t>
            </a:r>
          </a:p>
          <a:p>
            <a:r>
              <a:rPr lang="en-US" sz="1900" dirty="0">
                <a:solidFill>
                  <a:schemeClr val="tx1"/>
                </a:solidFill>
                <a:latin typeface="+mn-lt"/>
              </a:rPr>
              <a:t>“</a:t>
            </a:r>
            <a:r>
              <a:rPr lang="en-US" sz="1900" dirty="0">
                <a:latin typeface="+mn-lt"/>
              </a:rPr>
              <a:t>We have a wonderful neighborhood association.</a:t>
            </a:r>
            <a:r>
              <a:rPr lang="en-US" sz="1900" dirty="0">
                <a:solidFill>
                  <a:schemeClr val="tx1"/>
                </a:solidFill>
                <a:latin typeface="+mn-lt"/>
              </a:rPr>
              <a:t>” </a:t>
            </a:r>
          </a:p>
          <a:p>
            <a:r>
              <a:rPr lang="en-US" sz="1900" dirty="0">
                <a:solidFill>
                  <a:schemeClr val="tx1"/>
                </a:solidFill>
                <a:latin typeface="+mn-lt"/>
              </a:rPr>
              <a:t>“</a:t>
            </a:r>
            <a:r>
              <a:rPr lang="en-US" sz="1900" dirty="0">
                <a:latin typeface="+mn-lt"/>
              </a:rPr>
              <a:t>It feels like a neighborhood , know the neighbors, single family homes, variety of people and incomes. upkeep on homes good.</a:t>
            </a:r>
            <a:r>
              <a:rPr lang="en-US" sz="1900" dirty="0">
                <a:solidFill>
                  <a:schemeClr val="tx1"/>
                </a:solidFill>
                <a:latin typeface="+mn-lt"/>
              </a:rPr>
              <a:t>”</a:t>
            </a:r>
          </a:p>
          <a:p>
            <a:r>
              <a:rPr lang="en-US" sz="1900" dirty="0">
                <a:solidFill>
                  <a:schemeClr val="tx1"/>
                </a:solidFill>
                <a:latin typeface="+mn-lt"/>
              </a:rPr>
              <a:t>“</a:t>
            </a:r>
            <a:r>
              <a:rPr lang="en-US" sz="1900" dirty="0">
                <a:latin typeface="+mn-lt"/>
              </a:rPr>
              <a:t>It's a very safe and family oriented neighborhood</a:t>
            </a:r>
            <a:r>
              <a:rPr lang="en-US" sz="1900" dirty="0">
                <a:solidFill>
                  <a:schemeClr val="tx1"/>
                </a:solidFill>
                <a:latin typeface="+mn-lt"/>
              </a:rPr>
              <a:t>”</a:t>
            </a:r>
          </a:p>
          <a:p>
            <a:r>
              <a:rPr lang="en-US" sz="1900" dirty="0">
                <a:solidFill>
                  <a:schemeClr val="tx1"/>
                </a:solidFill>
                <a:latin typeface="+mn-lt"/>
              </a:rPr>
              <a:t>“</a:t>
            </a:r>
            <a:r>
              <a:rPr lang="en-US" sz="1900" dirty="0">
                <a:latin typeface="+mn-lt"/>
              </a:rPr>
              <a:t>Having the </a:t>
            </a:r>
            <a:r>
              <a:rPr lang="en-US" sz="1900" dirty="0" err="1">
                <a:latin typeface="+mn-lt"/>
              </a:rPr>
              <a:t>bluffside</a:t>
            </a:r>
            <a:r>
              <a:rPr lang="en-US" sz="1900" dirty="0">
                <a:latin typeface="+mn-lt"/>
              </a:rPr>
              <a:t> in direct view, I have some very friendly neighbors and coworkers in walking distance.</a:t>
            </a:r>
            <a:r>
              <a:rPr lang="en-US" sz="1900" dirty="0">
                <a:solidFill>
                  <a:schemeClr val="tx1"/>
                </a:solidFill>
                <a:latin typeface="+mn-lt"/>
              </a:rPr>
              <a:t>”   </a:t>
            </a:r>
          </a:p>
          <a:p>
            <a:r>
              <a:rPr lang="en-US" sz="1900" dirty="0">
                <a:solidFill>
                  <a:schemeClr val="tx1"/>
                </a:solidFill>
                <a:latin typeface="+mn-lt"/>
              </a:rPr>
              <a:t>“</a:t>
            </a:r>
            <a:r>
              <a:rPr lang="en-US" sz="1900" dirty="0">
                <a:latin typeface="+mn-lt"/>
              </a:rPr>
              <a:t>Neighbors, proximity to hiking/ running trails</a:t>
            </a:r>
            <a:r>
              <a:rPr lang="en-US" sz="1900" dirty="0">
                <a:solidFill>
                  <a:schemeClr val="tx1"/>
                </a:solidFill>
                <a:latin typeface="+mn-lt"/>
              </a:rPr>
              <a:t>”</a:t>
            </a:r>
          </a:p>
          <a:p>
            <a:r>
              <a:rPr lang="en-US" sz="1900" dirty="0">
                <a:solidFill>
                  <a:schemeClr val="tx1"/>
                </a:solidFill>
                <a:latin typeface="+mn-lt"/>
              </a:rPr>
              <a:t>“</a:t>
            </a:r>
            <a:r>
              <a:rPr lang="en-US" sz="1900" dirty="0">
                <a:latin typeface="+mn-lt"/>
              </a:rPr>
              <a:t>It's location; close to trails, marsh, bluffs. It is a quiet street. And my neighbors are lovely</a:t>
            </a:r>
            <a:r>
              <a:rPr lang="en-US" sz="1900" dirty="0">
                <a:solidFill>
                  <a:schemeClr val="tx1"/>
                </a:solidFill>
                <a:latin typeface="+mn-lt"/>
              </a:rPr>
              <a:t>” </a:t>
            </a:r>
          </a:p>
          <a:p>
            <a:r>
              <a:rPr lang="en-US" sz="1900" dirty="0">
                <a:solidFill>
                  <a:schemeClr val="tx1"/>
                </a:solidFill>
                <a:latin typeface="+mn-lt"/>
              </a:rPr>
              <a:t>“</a:t>
            </a:r>
            <a:r>
              <a:rPr lang="en-US" sz="1900" dirty="0">
                <a:latin typeface="+mn-lt"/>
              </a:rPr>
              <a:t>View of the bluffs, wooded area, clean”</a:t>
            </a:r>
            <a:endParaRPr lang="en-US" sz="1900" dirty="0">
              <a:solidFill>
                <a:schemeClr val="tx1"/>
              </a:solidFill>
              <a:latin typeface="+mn-lt"/>
            </a:endParaRPr>
          </a:p>
          <a:p>
            <a:r>
              <a:rPr lang="en-US" sz="1900" dirty="0">
                <a:latin typeface="+mn-lt"/>
              </a:rPr>
              <a:t>“Quiet, safe, active, friendly, great families”</a:t>
            </a:r>
          </a:p>
          <a:p>
            <a:r>
              <a:rPr lang="en-US" sz="1900" dirty="0">
                <a:solidFill>
                  <a:schemeClr val="tx1"/>
                </a:solidFill>
                <a:latin typeface="+mn-lt"/>
              </a:rPr>
              <a:t>“Convenient but safe”</a:t>
            </a:r>
          </a:p>
          <a:p>
            <a:r>
              <a:rPr lang="en-US" sz="1900" dirty="0">
                <a:solidFill>
                  <a:schemeClr val="tx1"/>
                </a:solidFill>
                <a:latin typeface="+mn-lt"/>
              </a:rPr>
              <a:t>“good mix of small and large homes and young and older families”</a:t>
            </a:r>
          </a:p>
        </p:txBody>
      </p:sp>
    </p:spTree>
    <p:extLst>
      <p:ext uri="{BB962C8B-B14F-4D97-AF65-F5344CB8AC3E}">
        <p14:creationId xmlns:p14="http://schemas.microsoft.com/office/powerpoint/2010/main" val="76013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satisfied are you with your access to the following resources? </a:t>
            </a:r>
            <a:endParaRPr sz="2800" b="0" i="0" u="none" strike="noStrike" cap="none" dirty="0">
              <a:solidFill>
                <a:schemeClr val="lt1"/>
              </a:solidFill>
              <a:latin typeface="Gill Sans"/>
              <a:ea typeface="Gill Sans"/>
              <a:cs typeface="Gill Sans"/>
              <a:sym typeface="Gill Sans"/>
            </a:endParaRPr>
          </a:p>
        </p:txBody>
      </p:sp>
      <p:pic>
        <p:nvPicPr>
          <p:cNvPr id="6" name="Picture 5">
            <a:extLst>
              <a:ext uri="{FF2B5EF4-FFF2-40B4-BE49-F238E27FC236}">
                <a16:creationId xmlns:a16="http://schemas.microsoft.com/office/drawing/2014/main" id="{50BE6114-2DE5-4F08-A23D-D5CF8AAD282D}"/>
              </a:ext>
            </a:extLst>
          </p:cNvPr>
          <p:cNvPicPr>
            <a:picLocks noChangeAspect="1"/>
          </p:cNvPicPr>
          <p:nvPr/>
        </p:nvPicPr>
        <p:blipFill>
          <a:blip r:embed="rId3"/>
          <a:stretch>
            <a:fillRect/>
          </a:stretch>
        </p:blipFill>
        <p:spPr>
          <a:xfrm>
            <a:off x="530952" y="882985"/>
            <a:ext cx="8306959" cy="4915586"/>
          </a:xfrm>
          <a:prstGeom prst="rect">
            <a:avLst/>
          </a:prstGeom>
        </p:spPr>
      </p:pic>
      <p:sp>
        <p:nvSpPr>
          <p:cNvPr id="3" name="TextBox 2">
            <a:extLst>
              <a:ext uri="{FF2B5EF4-FFF2-40B4-BE49-F238E27FC236}">
                <a16:creationId xmlns:a16="http://schemas.microsoft.com/office/drawing/2014/main" id="{063CEF93-6451-45F6-B810-8619B61E412E}"/>
              </a:ext>
            </a:extLst>
          </p:cNvPr>
          <p:cNvSpPr txBox="1"/>
          <p:nvPr/>
        </p:nvSpPr>
        <p:spPr>
          <a:xfrm>
            <a:off x="451106" y="5597058"/>
            <a:ext cx="797645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Very: quality parks/playgrounds, next 62% schools </a:t>
            </a:r>
          </a:p>
          <a:p>
            <a:pPr marL="285750" indent="-285750">
              <a:buFont typeface="Arial" panose="020B0604020202020204" pitchFamily="34" charset="0"/>
              <a:buChar char="•"/>
            </a:pPr>
            <a:r>
              <a:rPr lang="en-US" sz="2000" dirty="0"/>
              <a:t>Least satisfied: Child care, Quality streets and sidewalks</a:t>
            </a:r>
          </a:p>
          <a:p>
            <a:pPr marL="285750" indent="-285750">
              <a:buFont typeface="Arial" panose="020B0604020202020204" pitchFamily="34" charset="0"/>
              <a:buChar char="•"/>
            </a:pPr>
            <a:r>
              <a:rPr lang="en-US" sz="2000" dirty="0"/>
              <a:t>Somewhat satisfied: places to shop and eat, housing affordability</a:t>
            </a:r>
          </a:p>
        </p:txBody>
      </p:sp>
    </p:spTree>
    <p:extLst>
      <p:ext uri="{BB962C8B-B14F-4D97-AF65-F5344CB8AC3E}">
        <p14:creationId xmlns:p14="http://schemas.microsoft.com/office/powerpoint/2010/main" val="315381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34927"/>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would you like to see improved?- Roads, Lighting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451106" y="882985"/>
            <a:ext cx="8692894" cy="5524589"/>
          </a:xfrm>
          <a:prstGeom prst="rect">
            <a:avLst/>
          </a:prstGeom>
          <a:noFill/>
        </p:spPr>
        <p:txBody>
          <a:bodyPr wrap="square" rtlCol="0">
            <a:spAutoFit/>
          </a:bodyPr>
          <a:lstStyle/>
          <a:p>
            <a:pPr>
              <a:spcAft>
                <a:spcPts val="1200"/>
              </a:spcAft>
            </a:pPr>
            <a:r>
              <a:rPr lang="en-US" sz="2000" b="1" dirty="0"/>
              <a:t>56 had no comment here: </a:t>
            </a:r>
            <a:r>
              <a:rPr lang="en-US" sz="2000" dirty="0"/>
              <a:t>“No problems” </a:t>
            </a:r>
          </a:p>
          <a:p>
            <a:pPr marL="342900" indent="-342900">
              <a:buFont typeface="Arial" panose="020B0604020202020204" pitchFamily="34" charset="0"/>
              <a:buChar char="•"/>
            </a:pPr>
            <a:r>
              <a:rPr lang="en-US" sz="1900" dirty="0"/>
              <a:t>“We can’t entirely focus on roads. While they are bad, it’s a result of having to many and not being willing to pay for them. We have to be willing to accept that. </a:t>
            </a:r>
          </a:p>
          <a:p>
            <a:r>
              <a:rPr lang="en-US" sz="1900" b="1" dirty="0"/>
              <a:t>Streets (30): </a:t>
            </a:r>
            <a:r>
              <a:rPr lang="en-US" sz="1900" dirty="0"/>
              <a:t>referring city-wide, La Crosse St, Losey (previously) </a:t>
            </a:r>
          </a:p>
          <a:p>
            <a:pPr marL="342900" indent="-342900">
              <a:buFont typeface="Arial" panose="020B0604020202020204" pitchFamily="34" charset="0"/>
              <a:buChar char="•"/>
            </a:pPr>
            <a:r>
              <a:rPr lang="en-US" sz="1900" dirty="0"/>
              <a:t>Sewer on 28</a:t>
            </a:r>
            <a:r>
              <a:rPr lang="en-US" sz="1900" baseline="30000" dirty="0"/>
              <a:t>th</a:t>
            </a:r>
            <a:r>
              <a:rPr lang="en-US" sz="1900" dirty="0"/>
              <a:t> St </a:t>
            </a:r>
          </a:p>
          <a:p>
            <a:pPr marL="342900" indent="-342900">
              <a:buFont typeface="Arial" panose="020B0604020202020204" pitchFamily="34" charset="0"/>
              <a:buChar char="•"/>
            </a:pPr>
            <a:r>
              <a:rPr lang="en-US" sz="1900" dirty="0"/>
              <a:t>Addressing potholes, conditions deplorable </a:t>
            </a:r>
          </a:p>
          <a:p>
            <a:pPr marL="342900" indent="-342900">
              <a:buFont typeface="Arial" panose="020B0604020202020204" pitchFamily="34" charset="0"/>
              <a:buChar char="•"/>
            </a:pPr>
            <a:r>
              <a:rPr lang="en-US" sz="1900" dirty="0"/>
              <a:t>Do not like measures to slow traffic on Cass St </a:t>
            </a:r>
          </a:p>
          <a:p>
            <a:pPr marL="342900" indent="-342900">
              <a:buFont typeface="Arial" panose="020B0604020202020204" pitchFamily="34" charset="0"/>
              <a:buChar char="•"/>
            </a:pPr>
            <a:r>
              <a:rPr lang="en-US" sz="1900" dirty="0"/>
              <a:t>Cliffwood St </a:t>
            </a:r>
          </a:p>
          <a:p>
            <a:pPr marL="342900" indent="-342900">
              <a:buFont typeface="Arial" panose="020B0604020202020204" pitchFamily="34" charset="0"/>
              <a:buChar char="•"/>
            </a:pPr>
            <a:r>
              <a:rPr lang="en-US" sz="1900" dirty="0"/>
              <a:t>29</a:t>
            </a:r>
            <a:r>
              <a:rPr lang="en-US" sz="1900" baseline="30000" dirty="0"/>
              <a:t>th</a:t>
            </a:r>
            <a:r>
              <a:rPr lang="en-US" sz="1900" dirty="0"/>
              <a:t> between Main and Cass St </a:t>
            </a:r>
          </a:p>
          <a:p>
            <a:pPr marL="342900" indent="-342900">
              <a:buFont typeface="Arial" panose="020B0604020202020204" pitchFamily="34" charset="0"/>
              <a:buChar char="•"/>
            </a:pPr>
            <a:r>
              <a:rPr lang="en-US" sz="1900" dirty="0"/>
              <a:t>Our street is in need of repair and nothing gets done </a:t>
            </a:r>
          </a:p>
          <a:p>
            <a:r>
              <a:rPr lang="en-US" sz="1900" b="1" dirty="0"/>
              <a:t>Sidewalks and Bicycle Infrastructure </a:t>
            </a:r>
          </a:p>
          <a:p>
            <a:pPr marL="342900" indent="-342900">
              <a:buFont typeface="Arial" panose="020B0604020202020204" pitchFamily="34" charset="0"/>
              <a:buChar char="•"/>
            </a:pPr>
            <a:r>
              <a:rPr lang="en-US" sz="1900" dirty="0"/>
              <a:t>Sidewalks discontinuous not much bike infrastructure </a:t>
            </a:r>
          </a:p>
          <a:p>
            <a:pPr marL="342900" indent="-342900">
              <a:buFont typeface="Arial" panose="020B0604020202020204" pitchFamily="34" charset="0"/>
              <a:buChar char="•"/>
            </a:pPr>
            <a:r>
              <a:rPr lang="en-US" sz="1900" dirty="0"/>
              <a:t>Level sidewalks </a:t>
            </a:r>
          </a:p>
          <a:p>
            <a:pPr marL="342900" indent="-342900">
              <a:buFont typeface="Arial" panose="020B0604020202020204" pitchFamily="34" charset="0"/>
              <a:buChar char="•"/>
            </a:pPr>
            <a:r>
              <a:rPr lang="en-US" sz="1900" dirty="0"/>
              <a:t>Lack of safe routes (sidewalks) for children </a:t>
            </a:r>
          </a:p>
          <a:p>
            <a:pPr marL="342900" indent="-342900">
              <a:buFont typeface="Arial" panose="020B0604020202020204" pitchFamily="34" charset="0"/>
              <a:buChar char="•"/>
            </a:pPr>
            <a:r>
              <a:rPr lang="en-US" sz="1900" dirty="0"/>
              <a:t>Opportunities for accessible shopping and </a:t>
            </a:r>
            <a:r>
              <a:rPr lang="en-US" sz="1900" dirty="0" err="1"/>
              <a:t>restaurantws</a:t>
            </a:r>
            <a:r>
              <a:rPr lang="en-US" sz="1900" dirty="0"/>
              <a:t> </a:t>
            </a:r>
          </a:p>
          <a:p>
            <a:r>
              <a:rPr lang="en-US" sz="1900" b="1" dirty="0"/>
              <a:t>Improved Lighting </a:t>
            </a:r>
            <a:r>
              <a:rPr lang="en-US" sz="1900" dirty="0"/>
              <a:t>(111)</a:t>
            </a:r>
            <a:endParaRPr lang="en-US" sz="1900" b="1" dirty="0"/>
          </a:p>
          <a:p>
            <a:pPr marL="342900" indent="-342900">
              <a:buFont typeface="Arial" panose="020B0604020202020204" pitchFamily="34" charset="0"/>
              <a:buChar char="•"/>
            </a:pPr>
            <a:r>
              <a:rPr lang="en-US" sz="1900" dirty="0"/>
              <a:t>Makes it difficult to walk at night </a:t>
            </a:r>
          </a:p>
        </p:txBody>
      </p:sp>
    </p:spTree>
    <p:extLst>
      <p:ext uri="{BB962C8B-B14F-4D97-AF65-F5344CB8AC3E}">
        <p14:creationId xmlns:p14="http://schemas.microsoft.com/office/powerpoint/2010/main" val="148235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969578" y="0"/>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endParaRPr sz="36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226239" y="954064"/>
            <a:ext cx="8692894" cy="6170920"/>
          </a:xfrm>
          <a:prstGeom prst="rect">
            <a:avLst/>
          </a:prstGeom>
          <a:noFill/>
        </p:spPr>
        <p:txBody>
          <a:bodyPr wrap="square" rtlCol="0">
            <a:spAutoFit/>
          </a:bodyPr>
          <a:lstStyle/>
          <a:p>
            <a:r>
              <a:rPr lang="en-US" sz="1700" b="1" dirty="0"/>
              <a:t>K-Mart </a:t>
            </a:r>
            <a:endParaRPr lang="en-US" sz="1700" dirty="0"/>
          </a:p>
          <a:p>
            <a:pPr marL="285750" indent="-285750">
              <a:buFont typeface="Arial" panose="020B0604020202020204" pitchFamily="34" charset="0"/>
              <a:buChar char="•"/>
            </a:pPr>
            <a:r>
              <a:rPr lang="en-US" sz="1700" dirty="0"/>
              <a:t>High priority </a:t>
            </a:r>
          </a:p>
          <a:p>
            <a:pPr marL="285750" indent="-285750">
              <a:buFont typeface="Arial" panose="020B0604020202020204" pitchFamily="34" charset="0"/>
              <a:buChar char="•"/>
            </a:pPr>
            <a:r>
              <a:rPr lang="en-US" sz="1700" dirty="0"/>
              <a:t>“urban plight of the neighborhood” </a:t>
            </a:r>
          </a:p>
          <a:p>
            <a:pPr marL="285750" indent="-285750">
              <a:buFont typeface="Arial" panose="020B0604020202020204" pitchFamily="34" charset="0"/>
              <a:buChar char="•"/>
            </a:pPr>
            <a:r>
              <a:rPr lang="en-US" sz="1700" dirty="0"/>
              <a:t>All the retail goes to Onalaska </a:t>
            </a:r>
          </a:p>
          <a:p>
            <a:endParaRPr lang="en-US" sz="1700" b="1" dirty="0"/>
          </a:p>
          <a:p>
            <a:r>
              <a:rPr lang="en-US" sz="1700" b="1" dirty="0"/>
              <a:t>Concern about safety, speeding </a:t>
            </a:r>
          </a:p>
          <a:p>
            <a:pPr marL="285750" indent="-285750">
              <a:buFont typeface="Arial" panose="020B0604020202020204" pitchFamily="34" charset="0"/>
              <a:buChar char="•"/>
            </a:pPr>
            <a:r>
              <a:rPr lang="en-US" sz="1700" dirty="0"/>
              <a:t>Speedbumps on Losey Blvd </a:t>
            </a:r>
          </a:p>
          <a:p>
            <a:pPr marL="285750" indent="-285750">
              <a:buFont typeface="Arial" panose="020B0604020202020204" pitchFamily="34" charset="0"/>
              <a:buChar char="•"/>
            </a:pPr>
            <a:r>
              <a:rPr lang="en-US" sz="1700" dirty="0"/>
              <a:t>Slow down traffic in neighborhood </a:t>
            </a:r>
          </a:p>
          <a:p>
            <a:endParaRPr lang="en-US" sz="1700" dirty="0"/>
          </a:p>
          <a:p>
            <a:r>
              <a:rPr lang="en-US" sz="1700" b="1" dirty="0"/>
              <a:t>Management of rental properties </a:t>
            </a:r>
          </a:p>
          <a:p>
            <a:endParaRPr lang="en-US" sz="1700" b="1" dirty="0"/>
          </a:p>
          <a:p>
            <a:r>
              <a:rPr lang="en-US" sz="1700" b="1" dirty="0"/>
              <a:t>Complete flood plain study </a:t>
            </a:r>
          </a:p>
          <a:p>
            <a:r>
              <a:rPr lang="en-US" sz="1700" dirty="0"/>
              <a:t>Pond on 33</a:t>
            </a:r>
            <a:r>
              <a:rPr lang="en-US" sz="1700" baseline="30000" dirty="0"/>
              <a:t>rd</a:t>
            </a:r>
            <a:r>
              <a:rPr lang="en-US" sz="1700" dirty="0"/>
              <a:t> St – mosquitos </a:t>
            </a:r>
          </a:p>
          <a:p>
            <a:endParaRPr lang="en-US" sz="1700" dirty="0"/>
          </a:p>
          <a:p>
            <a:r>
              <a:rPr lang="en-US" sz="1700" b="1" dirty="0"/>
              <a:t>Code Enforcement </a:t>
            </a:r>
          </a:p>
          <a:p>
            <a:r>
              <a:rPr lang="en-US" sz="1700" dirty="0"/>
              <a:t>Neighbors trimming bushes and cutting down dead streets </a:t>
            </a:r>
          </a:p>
          <a:p>
            <a:r>
              <a:rPr lang="en-US" sz="1700" dirty="0"/>
              <a:t>Neighbor with 8 vehicles in his yard and on the street </a:t>
            </a:r>
          </a:p>
          <a:p>
            <a:endParaRPr lang="en-US" sz="1700" dirty="0"/>
          </a:p>
          <a:p>
            <a:r>
              <a:rPr lang="en-US" sz="1700" b="1" dirty="0"/>
              <a:t>Child care and Quality Schools </a:t>
            </a:r>
            <a:endParaRPr lang="en-US" sz="1700" dirty="0"/>
          </a:p>
          <a:p>
            <a:r>
              <a:rPr lang="en-US" sz="1700" dirty="0"/>
              <a:t>“school quality seems to have gone down quite a bit” </a:t>
            </a:r>
          </a:p>
          <a:p>
            <a:r>
              <a:rPr lang="en-US" sz="1700" dirty="0"/>
              <a:t>“child care in the city is very challenging”</a:t>
            </a:r>
          </a:p>
          <a:p>
            <a:endParaRPr lang="en-US" sz="1900" dirty="0"/>
          </a:p>
          <a:p>
            <a:r>
              <a:rPr lang="en-US" sz="1900" dirty="0"/>
              <a:t> </a:t>
            </a:r>
          </a:p>
        </p:txBody>
      </p:sp>
    </p:spTree>
    <p:extLst>
      <p:ext uri="{BB962C8B-B14F-4D97-AF65-F5344CB8AC3E}">
        <p14:creationId xmlns:p14="http://schemas.microsoft.com/office/powerpoint/2010/main" val="356329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Rate the quality and effectiveness of City programs.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EEF941CD-62B9-42CC-9420-8337712AA26A}"/>
              </a:ext>
            </a:extLst>
          </p:cNvPr>
          <p:cNvPicPr>
            <a:picLocks noChangeAspect="1"/>
          </p:cNvPicPr>
          <p:nvPr/>
        </p:nvPicPr>
        <p:blipFill rotWithShape="1">
          <a:blip r:embed="rId3"/>
          <a:srcRect t="2355"/>
          <a:stretch/>
        </p:blipFill>
        <p:spPr>
          <a:xfrm>
            <a:off x="821472" y="943812"/>
            <a:ext cx="7871422" cy="5042929"/>
          </a:xfrm>
          <a:prstGeom prst="rect">
            <a:avLst/>
          </a:prstGeom>
        </p:spPr>
      </p:pic>
      <p:sp>
        <p:nvSpPr>
          <p:cNvPr id="7" name="TextBox 6">
            <a:extLst>
              <a:ext uri="{FF2B5EF4-FFF2-40B4-BE49-F238E27FC236}">
                <a16:creationId xmlns:a16="http://schemas.microsoft.com/office/drawing/2014/main" id="{AF0FB2ED-40D0-46A6-BD22-CCFA07CE4B9F}"/>
              </a:ext>
            </a:extLst>
          </p:cNvPr>
          <p:cNvSpPr txBox="1"/>
          <p:nvPr/>
        </p:nvSpPr>
        <p:spPr>
          <a:xfrm>
            <a:off x="3384221" y="5986741"/>
            <a:ext cx="5656084" cy="523220"/>
          </a:xfrm>
          <a:prstGeom prst="rect">
            <a:avLst/>
          </a:prstGeom>
          <a:noFill/>
        </p:spPr>
        <p:txBody>
          <a:bodyPr wrap="square" rtlCol="0">
            <a:spAutoFit/>
          </a:bodyPr>
          <a:lstStyle/>
          <a:p>
            <a:r>
              <a:rPr lang="en-US" i="1" dirty="0"/>
              <a:t>53% of respondents not familiar with the City’ Housing Rehab Program, 32% not familiar with Replacement Housing Program </a:t>
            </a:r>
          </a:p>
        </p:txBody>
      </p:sp>
    </p:spTree>
    <p:extLst>
      <p:ext uri="{BB962C8B-B14F-4D97-AF65-F5344CB8AC3E}">
        <p14:creationId xmlns:p14="http://schemas.microsoft.com/office/powerpoint/2010/main" val="361356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City projects and funded projects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E87C5E1B-DA4E-4DAB-BFED-2E49992DA346}"/>
              </a:ext>
            </a:extLst>
          </p:cNvPr>
          <p:cNvSpPr txBox="1"/>
          <p:nvPr/>
        </p:nvSpPr>
        <p:spPr>
          <a:xfrm>
            <a:off x="418801" y="1024387"/>
            <a:ext cx="8306397" cy="4801314"/>
          </a:xfrm>
          <a:prstGeom prst="rect">
            <a:avLst/>
          </a:prstGeom>
          <a:noFill/>
        </p:spPr>
        <p:txBody>
          <a:bodyPr wrap="square" rtlCol="0">
            <a:spAutoFit/>
          </a:bodyPr>
          <a:lstStyle/>
          <a:p>
            <a:pPr marL="342900" indent="-342900">
              <a:buFont typeface="Arial" panose="020B0604020202020204" pitchFamily="34" charset="0"/>
              <a:buChar char="•"/>
            </a:pPr>
            <a:r>
              <a:rPr lang="en-US" sz="1800" dirty="0"/>
              <a:t>Putting in new housing only works if it is affordable housing. Replacing with new and then charging so much that people are forced to go elsewhere isn't really helping those people.</a:t>
            </a:r>
          </a:p>
          <a:p>
            <a:pPr marL="342900" indent="-342900">
              <a:buFont typeface="Arial" panose="020B0604020202020204" pitchFamily="34" charset="0"/>
              <a:buChar char="•"/>
            </a:pPr>
            <a:r>
              <a:rPr lang="en-US" sz="1800" dirty="0"/>
              <a:t>Like upgrades to city parks, especially making them friendly for individuals with disabilities.</a:t>
            </a:r>
          </a:p>
          <a:p>
            <a:pPr marL="342900" indent="-342900">
              <a:buFont typeface="Arial" panose="020B0604020202020204" pitchFamily="34" charset="0"/>
              <a:buChar char="•"/>
            </a:pPr>
            <a:r>
              <a:rPr lang="en-US" sz="1800" dirty="0"/>
              <a:t>Again, the disrepair of streets is the number 1 priority--what good is a nice park or school if the streets look like minefields?</a:t>
            </a:r>
          </a:p>
          <a:p>
            <a:pPr marL="342900" indent="-342900">
              <a:buFont typeface="Arial" panose="020B0604020202020204" pitchFamily="34" charset="0"/>
              <a:buChar char="•"/>
            </a:pPr>
            <a:r>
              <a:rPr lang="en-US" sz="1800" dirty="0"/>
              <a:t>Keep up the good work on the Replacement Housing Program!</a:t>
            </a:r>
          </a:p>
          <a:p>
            <a:pPr marL="342900" indent="-342900">
              <a:buFont typeface="Arial" panose="020B0604020202020204" pitchFamily="34" charset="0"/>
              <a:buChar char="•"/>
            </a:pPr>
            <a:r>
              <a:rPr lang="en-US" sz="1800" dirty="0"/>
              <a:t>It would be nice to know about these programs and what is available to home owners.</a:t>
            </a:r>
          </a:p>
          <a:p>
            <a:pPr marL="342900" indent="-342900">
              <a:buFont typeface="Arial" panose="020B0604020202020204" pitchFamily="34" charset="0"/>
              <a:buChar char="•"/>
            </a:pPr>
            <a:r>
              <a:rPr lang="en-US" sz="1800" dirty="0"/>
              <a:t>While they both needed renovation, I think Powell Park was not used effectively. I drive by regularly and never see kids using the play structure. It is not designed well for younger children. While having a big open field can have its perks its is not well suited for the high traffic area it is in. I feel a wider array of amenities for all ages would greatly increase traffic.</a:t>
            </a:r>
          </a:p>
          <a:p>
            <a:pPr marL="342900" indent="-342900">
              <a:buFont typeface="Arial" panose="020B0604020202020204" pitchFamily="34" charset="0"/>
              <a:buChar char="•"/>
            </a:pPr>
            <a:r>
              <a:rPr lang="en-US" sz="1800" dirty="0"/>
              <a:t>I’d like to see some of the student houses cleaned up around Vine and Pine Street.</a:t>
            </a:r>
          </a:p>
        </p:txBody>
      </p:sp>
    </p:spTree>
    <p:extLst>
      <p:ext uri="{BB962C8B-B14F-4D97-AF65-F5344CB8AC3E}">
        <p14:creationId xmlns:p14="http://schemas.microsoft.com/office/powerpoint/2010/main" val="419847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Rate the quality and effectiveness of </a:t>
            </a:r>
            <a:r>
              <a:rPr lang="en-US" sz="2800" dirty="0">
                <a:solidFill>
                  <a:schemeClr val="lt1"/>
                </a:solidFill>
                <a:latin typeface="Gill Sans"/>
                <a:ea typeface="Gill Sans"/>
                <a:cs typeface="Gill Sans"/>
                <a:sym typeface="Gill Sans"/>
              </a:rPr>
              <a:t>programs funded by the City. </a:t>
            </a:r>
            <a:endParaRPr sz="2800" b="0"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FEE1DC37-5E83-48AF-BD44-6C2DA883D192}"/>
              </a:ext>
            </a:extLst>
          </p:cNvPr>
          <p:cNvSpPr txBox="1"/>
          <p:nvPr/>
        </p:nvSpPr>
        <p:spPr>
          <a:xfrm>
            <a:off x="4326903" y="6035842"/>
            <a:ext cx="4590855" cy="523220"/>
          </a:xfrm>
          <a:prstGeom prst="rect">
            <a:avLst/>
          </a:prstGeom>
          <a:noFill/>
        </p:spPr>
        <p:txBody>
          <a:bodyPr wrap="square" rtlCol="0">
            <a:spAutoFit/>
          </a:bodyPr>
          <a:lstStyle/>
          <a:p>
            <a:r>
              <a:rPr lang="en-US" i="1" dirty="0"/>
              <a:t>50% of respondents not familiar with the City’ support to </a:t>
            </a:r>
            <a:r>
              <a:rPr lang="en-US" i="1" dirty="0" err="1"/>
              <a:t>Couleecap</a:t>
            </a:r>
            <a:r>
              <a:rPr lang="en-US" i="1" dirty="0"/>
              <a:t> and WWBIC to help entrepreneurs </a:t>
            </a:r>
          </a:p>
        </p:txBody>
      </p:sp>
      <p:pic>
        <p:nvPicPr>
          <p:cNvPr id="3" name="Picture 2">
            <a:extLst>
              <a:ext uri="{FF2B5EF4-FFF2-40B4-BE49-F238E27FC236}">
                <a16:creationId xmlns:a16="http://schemas.microsoft.com/office/drawing/2014/main" id="{108018C5-DA19-4F3E-A6E7-2283F91481DD}"/>
              </a:ext>
            </a:extLst>
          </p:cNvPr>
          <p:cNvPicPr>
            <a:picLocks noChangeAspect="1"/>
          </p:cNvPicPr>
          <p:nvPr/>
        </p:nvPicPr>
        <p:blipFill rotWithShape="1">
          <a:blip r:embed="rId3"/>
          <a:srcRect t="4706"/>
          <a:stretch/>
        </p:blipFill>
        <p:spPr>
          <a:xfrm>
            <a:off x="802581" y="993282"/>
            <a:ext cx="7763701" cy="5027425"/>
          </a:xfrm>
          <a:prstGeom prst="rect">
            <a:avLst/>
          </a:prstGeom>
        </p:spPr>
      </p:pic>
    </p:spTree>
    <p:extLst>
      <p:ext uri="{BB962C8B-B14F-4D97-AF65-F5344CB8AC3E}">
        <p14:creationId xmlns:p14="http://schemas.microsoft.com/office/powerpoint/2010/main" val="312076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City projects and funded projects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E87C5E1B-DA4E-4DAB-BFED-2E49992DA346}"/>
              </a:ext>
            </a:extLst>
          </p:cNvPr>
          <p:cNvSpPr txBox="1"/>
          <p:nvPr/>
        </p:nvSpPr>
        <p:spPr>
          <a:xfrm>
            <a:off x="418801" y="1024387"/>
            <a:ext cx="8306397" cy="4247317"/>
          </a:xfrm>
          <a:prstGeom prst="rect">
            <a:avLst/>
          </a:prstGeom>
          <a:noFill/>
        </p:spPr>
        <p:txBody>
          <a:bodyPr wrap="square" rtlCol="0">
            <a:spAutoFit/>
          </a:bodyPr>
          <a:lstStyle/>
          <a:p>
            <a:pPr marL="285750" indent="-285750" fontAlgn="t">
              <a:buFont typeface="Arial" panose="020B0604020202020204" pitchFamily="34" charset="0"/>
              <a:buChar char="•"/>
            </a:pPr>
            <a:r>
              <a:rPr lang="en-US" sz="1800" dirty="0"/>
              <a:t>Would like to see a strong program encouraging the community to move towards a more environmentally conscious lifestyle.</a:t>
            </a:r>
          </a:p>
          <a:p>
            <a:pPr marL="285750" indent="-285750" fontAlgn="t">
              <a:buFont typeface="Arial" panose="020B0604020202020204" pitchFamily="34" charset="0"/>
              <a:buChar char="•"/>
            </a:pPr>
            <a:r>
              <a:rPr lang="en-US" sz="1800" dirty="0"/>
              <a:t>Does our housing support help or just bring in more people with homes (drug related, not need related)?</a:t>
            </a:r>
          </a:p>
          <a:p>
            <a:pPr marL="285750" indent="-285750" fontAlgn="t">
              <a:buFont typeface="Arial" panose="020B0604020202020204" pitchFamily="34" charset="0"/>
              <a:buChar char="•"/>
            </a:pPr>
            <a:r>
              <a:rPr lang="en-US" sz="1800" dirty="0"/>
              <a:t>The newly built </a:t>
            </a:r>
            <a:r>
              <a:rPr lang="en-US" sz="1800" dirty="0" err="1"/>
              <a:t>apts</a:t>
            </a:r>
            <a:r>
              <a:rPr lang="en-US" sz="1800" dirty="0"/>
              <a:t>, condos, windows and 55 plus housing is not affordable for a single person who lives alone.</a:t>
            </a:r>
          </a:p>
          <a:p>
            <a:pPr marL="285750" indent="-285750" fontAlgn="t">
              <a:buFont typeface="Arial" panose="020B0604020202020204" pitchFamily="34" charset="0"/>
              <a:buChar char="•"/>
            </a:pPr>
            <a:r>
              <a:rPr lang="en-US" sz="1800" dirty="0"/>
              <a:t>Finding housing for the homeless needs continued support.</a:t>
            </a:r>
          </a:p>
          <a:p>
            <a:pPr marL="285750" indent="-285750" fontAlgn="t">
              <a:buFont typeface="Arial" panose="020B0604020202020204" pitchFamily="34" charset="0"/>
              <a:buChar char="•"/>
            </a:pPr>
            <a:r>
              <a:rPr lang="en-US" sz="1800" dirty="0"/>
              <a:t>Stop with all the programs and save money and give it back to the people paying property tax. Pretty soon I will have to sell as I can go live other places that are cheaper.</a:t>
            </a:r>
          </a:p>
          <a:p>
            <a:pPr marL="285750" indent="-285750" fontAlgn="t">
              <a:buFont typeface="Arial" panose="020B0604020202020204" pitchFamily="34" charset="0"/>
              <a:buChar char="•"/>
            </a:pPr>
            <a:r>
              <a:rPr lang="en-US" sz="1800" dirty="0"/>
              <a:t>Overtime Habitat Housing construction seems to deteriorate at a rapid rate. The quality of construction and pride of ownership appears to not be the same as a City or Coulee home.</a:t>
            </a:r>
          </a:p>
          <a:p>
            <a:pPr marL="285750" indent="-285750">
              <a:buFont typeface="Arial" panose="020B0604020202020204" pitchFamily="34" charset="0"/>
              <a:buChar char="•"/>
            </a:pPr>
            <a:r>
              <a:rPr lang="en-US" sz="1800" dirty="0"/>
              <a:t>Our homeless problem has increased because of the city taking it upon itself to create and allow more social support programs to support homelessness.</a:t>
            </a:r>
          </a:p>
        </p:txBody>
      </p:sp>
    </p:spTree>
    <p:extLst>
      <p:ext uri="{BB962C8B-B14F-4D97-AF65-F5344CB8AC3E}">
        <p14:creationId xmlns:p14="http://schemas.microsoft.com/office/powerpoint/2010/main" val="228374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homeownership needs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2C1F30C8-9EDF-41EE-9AC9-23CFC5A48F60}"/>
              </a:ext>
            </a:extLst>
          </p:cNvPr>
          <p:cNvPicPr>
            <a:picLocks noChangeAspect="1"/>
          </p:cNvPicPr>
          <p:nvPr/>
        </p:nvPicPr>
        <p:blipFill>
          <a:blip r:embed="rId3"/>
          <a:stretch>
            <a:fillRect/>
          </a:stretch>
        </p:blipFill>
        <p:spPr>
          <a:xfrm>
            <a:off x="451106" y="1042653"/>
            <a:ext cx="8497308" cy="5160183"/>
          </a:xfrm>
          <a:prstGeom prst="rect">
            <a:avLst/>
          </a:prstGeom>
        </p:spPr>
      </p:pic>
    </p:spTree>
    <p:extLst>
      <p:ext uri="{BB962C8B-B14F-4D97-AF65-F5344CB8AC3E}">
        <p14:creationId xmlns:p14="http://schemas.microsoft.com/office/powerpoint/2010/main" val="267576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3">
            <a:extLst>
              <a:ext uri="{FF2B5EF4-FFF2-40B4-BE49-F238E27FC236}">
                <a16:creationId xmlns:a16="http://schemas.microsoft.com/office/drawing/2014/main" id="{33F0FA88-6B5A-4AF6-9BA5-540B66D004F6}"/>
              </a:ext>
            </a:extLst>
          </p:cNvPr>
          <p:cNvPicPr>
            <a:picLocks noChangeAspect="1"/>
          </p:cNvPicPr>
          <p:nvPr/>
        </p:nvPicPr>
        <p:blipFill>
          <a:blip r:embed="rId3"/>
          <a:stretch>
            <a:fillRect/>
          </a:stretch>
        </p:blipFill>
        <p:spPr>
          <a:xfrm>
            <a:off x="769913" y="993630"/>
            <a:ext cx="7742249" cy="5755962"/>
          </a:xfrm>
          <a:prstGeom prst="rect">
            <a:avLst/>
          </a:prstGeom>
        </p:spPr>
      </p:pic>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Age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9A57E6F6-658F-489E-9013-B3CFF7850A1D}"/>
              </a:ext>
            </a:extLst>
          </p:cNvPr>
          <p:cNvSpPr txBox="1"/>
          <p:nvPr/>
        </p:nvSpPr>
        <p:spPr>
          <a:xfrm>
            <a:off x="5052188" y="1509788"/>
            <a:ext cx="3497923" cy="523220"/>
          </a:xfrm>
          <a:prstGeom prst="rect">
            <a:avLst/>
          </a:prstGeom>
          <a:noFill/>
        </p:spPr>
        <p:txBody>
          <a:bodyPr wrap="square" rtlCol="0">
            <a:spAutoFit/>
          </a:bodyPr>
          <a:lstStyle/>
          <a:p>
            <a:r>
              <a:rPr lang="en-US" sz="2800" b="1" dirty="0">
                <a:latin typeface="Gill Sans" panose="020B0604020202020204" charset="0"/>
              </a:rPr>
              <a:t>145 Survey Takers </a:t>
            </a:r>
          </a:p>
        </p:txBody>
      </p:sp>
    </p:spTree>
    <p:extLst>
      <p:ext uri="{BB962C8B-B14F-4D97-AF65-F5344CB8AC3E}">
        <p14:creationId xmlns:p14="http://schemas.microsoft.com/office/powerpoint/2010/main" val="206340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rental needs </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911D9BA6-A104-4CCF-A918-51271AC2FBFD}"/>
              </a:ext>
            </a:extLst>
          </p:cNvPr>
          <p:cNvPicPr>
            <a:picLocks noChangeAspect="1"/>
          </p:cNvPicPr>
          <p:nvPr/>
        </p:nvPicPr>
        <p:blipFill>
          <a:blip r:embed="rId3"/>
          <a:stretch>
            <a:fillRect/>
          </a:stretch>
        </p:blipFill>
        <p:spPr>
          <a:xfrm>
            <a:off x="226238" y="1095049"/>
            <a:ext cx="8837655" cy="5173776"/>
          </a:xfrm>
          <a:prstGeom prst="rect">
            <a:avLst/>
          </a:prstGeom>
        </p:spPr>
      </p:pic>
    </p:spTree>
    <p:extLst>
      <p:ext uri="{BB962C8B-B14F-4D97-AF65-F5344CB8AC3E}">
        <p14:creationId xmlns:p14="http://schemas.microsoft.com/office/powerpoint/2010/main" val="380845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6959A-6C8B-47BA-BB94-5E07803BE7AF}"/>
              </a:ext>
            </a:extLst>
          </p:cNvPr>
          <p:cNvSpPr txBox="1"/>
          <p:nvPr/>
        </p:nvSpPr>
        <p:spPr>
          <a:xfrm>
            <a:off x="1218470" y="1826739"/>
            <a:ext cx="603316" cy="307777"/>
          </a:xfrm>
          <a:prstGeom prst="rect">
            <a:avLst/>
          </a:prstGeom>
          <a:noFill/>
        </p:spPr>
        <p:txBody>
          <a:bodyPr wrap="square" rtlCol="0">
            <a:spAutoFit/>
          </a:bodyPr>
          <a:lstStyle/>
          <a:p>
            <a:r>
              <a:rPr lang="en-US" b="1" dirty="0"/>
              <a:t>79% </a:t>
            </a:r>
          </a:p>
        </p:txBody>
      </p:sp>
      <p:sp>
        <p:nvSpPr>
          <p:cNvPr id="5" name="TextBox 4">
            <a:extLst>
              <a:ext uri="{FF2B5EF4-FFF2-40B4-BE49-F238E27FC236}">
                <a16:creationId xmlns:a16="http://schemas.microsoft.com/office/drawing/2014/main" id="{A16D3703-5371-4DBF-A51B-B87D67FBB8AD}"/>
              </a:ext>
            </a:extLst>
          </p:cNvPr>
          <p:cNvSpPr txBox="1"/>
          <p:nvPr/>
        </p:nvSpPr>
        <p:spPr>
          <a:xfrm>
            <a:off x="2119439" y="1826739"/>
            <a:ext cx="603316" cy="307777"/>
          </a:xfrm>
          <a:prstGeom prst="rect">
            <a:avLst/>
          </a:prstGeom>
          <a:noFill/>
        </p:spPr>
        <p:txBody>
          <a:bodyPr wrap="square" rtlCol="0">
            <a:spAutoFit/>
          </a:bodyPr>
          <a:lstStyle/>
          <a:p>
            <a:r>
              <a:rPr lang="en-US" b="1" dirty="0"/>
              <a:t>55% </a:t>
            </a:r>
          </a:p>
        </p:txBody>
      </p:sp>
      <p:sp>
        <p:nvSpPr>
          <p:cNvPr id="6" name="TextBox 5">
            <a:extLst>
              <a:ext uri="{FF2B5EF4-FFF2-40B4-BE49-F238E27FC236}">
                <a16:creationId xmlns:a16="http://schemas.microsoft.com/office/drawing/2014/main" id="{2F4EB67D-4E9A-4A4A-BAE9-34345A37F235}"/>
              </a:ext>
            </a:extLst>
          </p:cNvPr>
          <p:cNvSpPr txBox="1"/>
          <p:nvPr/>
        </p:nvSpPr>
        <p:spPr>
          <a:xfrm>
            <a:off x="3813926" y="1698492"/>
            <a:ext cx="603316" cy="307777"/>
          </a:xfrm>
          <a:prstGeom prst="rect">
            <a:avLst/>
          </a:prstGeom>
          <a:noFill/>
        </p:spPr>
        <p:txBody>
          <a:bodyPr wrap="square" rtlCol="0">
            <a:spAutoFit/>
          </a:bodyPr>
          <a:lstStyle/>
          <a:p>
            <a:r>
              <a:rPr lang="en-US" b="1" dirty="0"/>
              <a:t>49% </a:t>
            </a:r>
          </a:p>
        </p:txBody>
      </p:sp>
      <p:sp>
        <p:nvSpPr>
          <p:cNvPr id="7" name="TextBox 6">
            <a:extLst>
              <a:ext uri="{FF2B5EF4-FFF2-40B4-BE49-F238E27FC236}">
                <a16:creationId xmlns:a16="http://schemas.microsoft.com/office/drawing/2014/main" id="{14F5332D-C9C9-40ED-962C-03456DC6925E}"/>
              </a:ext>
            </a:extLst>
          </p:cNvPr>
          <p:cNvSpPr txBox="1"/>
          <p:nvPr/>
        </p:nvSpPr>
        <p:spPr>
          <a:xfrm>
            <a:off x="5557770" y="1614524"/>
            <a:ext cx="603316" cy="307777"/>
          </a:xfrm>
          <a:prstGeom prst="rect">
            <a:avLst/>
          </a:prstGeom>
          <a:noFill/>
        </p:spPr>
        <p:txBody>
          <a:bodyPr wrap="square" rtlCol="0">
            <a:spAutoFit/>
          </a:bodyPr>
          <a:lstStyle/>
          <a:p>
            <a:r>
              <a:rPr lang="en-US" b="1" dirty="0"/>
              <a:t>42% </a:t>
            </a:r>
          </a:p>
        </p:txBody>
      </p:sp>
      <p:sp>
        <p:nvSpPr>
          <p:cNvPr id="8" name="TextBox 7">
            <a:extLst>
              <a:ext uri="{FF2B5EF4-FFF2-40B4-BE49-F238E27FC236}">
                <a16:creationId xmlns:a16="http://schemas.microsoft.com/office/drawing/2014/main" id="{24502F70-9554-4ACE-BEC9-B446B3DE3399}"/>
              </a:ext>
            </a:extLst>
          </p:cNvPr>
          <p:cNvSpPr txBox="1"/>
          <p:nvPr/>
        </p:nvSpPr>
        <p:spPr>
          <a:xfrm>
            <a:off x="7322214" y="1672850"/>
            <a:ext cx="603316" cy="307777"/>
          </a:xfrm>
          <a:prstGeom prst="rect">
            <a:avLst/>
          </a:prstGeom>
          <a:noFill/>
        </p:spPr>
        <p:txBody>
          <a:bodyPr wrap="square" rtlCol="0">
            <a:spAutoFit/>
          </a:bodyPr>
          <a:lstStyle/>
          <a:p>
            <a:r>
              <a:rPr lang="en-US" b="1" dirty="0"/>
              <a:t>41% </a:t>
            </a:r>
          </a:p>
        </p:txBody>
      </p:sp>
      <p:sp>
        <p:nvSpPr>
          <p:cNvPr id="10" name="Google Shape;158;p4">
            <a:extLst>
              <a:ext uri="{FF2B5EF4-FFF2-40B4-BE49-F238E27FC236}">
                <a16:creationId xmlns:a16="http://schemas.microsoft.com/office/drawing/2014/main" id="{520B1BDC-7917-45B7-A2DC-31F1E8D6C728}"/>
              </a:ext>
            </a:extLst>
          </p:cNvPr>
          <p:cNvSpPr txBox="1"/>
          <p:nvPr/>
        </p:nvSpPr>
        <p:spPr>
          <a:xfrm>
            <a:off x="799854" y="-22691"/>
            <a:ext cx="8065639"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How important are the following capital improvements?  </a:t>
            </a:r>
            <a:endParaRPr sz="2800" b="0" i="0" u="none" strike="noStrike" cap="none" dirty="0">
              <a:solidFill>
                <a:schemeClr val="lt1"/>
              </a:solidFill>
              <a:latin typeface="Gill Sans"/>
              <a:ea typeface="Gill Sans"/>
              <a:cs typeface="Gill Sans"/>
              <a:sym typeface="Gill Sans"/>
            </a:endParaRPr>
          </a:p>
        </p:txBody>
      </p:sp>
      <p:sp>
        <p:nvSpPr>
          <p:cNvPr id="11" name="TextBox 10">
            <a:extLst>
              <a:ext uri="{FF2B5EF4-FFF2-40B4-BE49-F238E27FC236}">
                <a16:creationId xmlns:a16="http://schemas.microsoft.com/office/drawing/2014/main" id="{4DE146EF-6452-4FED-95BC-77ABE88BB3B0}"/>
              </a:ext>
            </a:extLst>
          </p:cNvPr>
          <p:cNvSpPr txBox="1"/>
          <p:nvPr/>
        </p:nvSpPr>
        <p:spPr>
          <a:xfrm>
            <a:off x="2973981" y="1768412"/>
            <a:ext cx="603316" cy="307777"/>
          </a:xfrm>
          <a:prstGeom prst="rect">
            <a:avLst/>
          </a:prstGeom>
          <a:noFill/>
        </p:spPr>
        <p:txBody>
          <a:bodyPr wrap="square" rtlCol="0">
            <a:spAutoFit/>
          </a:bodyPr>
          <a:lstStyle/>
          <a:p>
            <a:r>
              <a:rPr lang="en-US" b="1" dirty="0"/>
              <a:t>55% </a:t>
            </a:r>
          </a:p>
        </p:txBody>
      </p:sp>
      <p:sp>
        <p:nvSpPr>
          <p:cNvPr id="13" name="TextBox 12">
            <a:extLst>
              <a:ext uri="{FF2B5EF4-FFF2-40B4-BE49-F238E27FC236}">
                <a16:creationId xmlns:a16="http://schemas.microsoft.com/office/drawing/2014/main" id="{3E29AFCD-7FCA-4CB6-B793-54B0C2740097}"/>
              </a:ext>
            </a:extLst>
          </p:cNvPr>
          <p:cNvSpPr txBox="1"/>
          <p:nvPr/>
        </p:nvSpPr>
        <p:spPr>
          <a:xfrm>
            <a:off x="4668468" y="1642143"/>
            <a:ext cx="603316" cy="307777"/>
          </a:xfrm>
          <a:prstGeom prst="rect">
            <a:avLst/>
          </a:prstGeom>
          <a:noFill/>
        </p:spPr>
        <p:txBody>
          <a:bodyPr wrap="square" rtlCol="0">
            <a:spAutoFit/>
          </a:bodyPr>
          <a:lstStyle/>
          <a:p>
            <a:r>
              <a:rPr lang="en-US" b="1" dirty="0"/>
              <a:t>47% </a:t>
            </a:r>
          </a:p>
        </p:txBody>
      </p:sp>
      <p:sp>
        <p:nvSpPr>
          <p:cNvPr id="14" name="TextBox 13">
            <a:extLst>
              <a:ext uri="{FF2B5EF4-FFF2-40B4-BE49-F238E27FC236}">
                <a16:creationId xmlns:a16="http://schemas.microsoft.com/office/drawing/2014/main" id="{56899148-A6D4-40AB-B6E4-5B57D594FA4C}"/>
              </a:ext>
            </a:extLst>
          </p:cNvPr>
          <p:cNvSpPr txBox="1"/>
          <p:nvPr/>
        </p:nvSpPr>
        <p:spPr>
          <a:xfrm>
            <a:off x="6503984" y="1614524"/>
            <a:ext cx="603316" cy="307777"/>
          </a:xfrm>
          <a:prstGeom prst="rect">
            <a:avLst/>
          </a:prstGeom>
          <a:noFill/>
        </p:spPr>
        <p:txBody>
          <a:bodyPr wrap="square" rtlCol="0">
            <a:spAutoFit/>
          </a:bodyPr>
          <a:lstStyle/>
          <a:p>
            <a:r>
              <a:rPr lang="en-US" b="1" dirty="0"/>
              <a:t>42% </a:t>
            </a:r>
          </a:p>
        </p:txBody>
      </p:sp>
      <p:sp>
        <p:nvSpPr>
          <p:cNvPr id="16" name="TextBox 15">
            <a:extLst>
              <a:ext uri="{FF2B5EF4-FFF2-40B4-BE49-F238E27FC236}">
                <a16:creationId xmlns:a16="http://schemas.microsoft.com/office/drawing/2014/main" id="{2E72F15F-93E8-4017-AEF3-90D3B5239245}"/>
              </a:ext>
            </a:extLst>
          </p:cNvPr>
          <p:cNvSpPr txBox="1"/>
          <p:nvPr/>
        </p:nvSpPr>
        <p:spPr>
          <a:xfrm>
            <a:off x="416718" y="5580668"/>
            <a:ext cx="8503500" cy="707886"/>
          </a:xfrm>
          <a:prstGeom prst="rect">
            <a:avLst/>
          </a:prstGeom>
          <a:solidFill>
            <a:schemeClr val="bg1"/>
          </a:solidFill>
        </p:spPr>
        <p:txBody>
          <a:bodyPr wrap="square" rtlCol="0">
            <a:spAutoFit/>
          </a:bodyPr>
          <a:lstStyle/>
          <a:p>
            <a:r>
              <a:rPr lang="en-US" sz="2000" dirty="0"/>
              <a:t>Streets, stormwater/flood, street lighting rank very highly</a:t>
            </a:r>
          </a:p>
          <a:p>
            <a:r>
              <a:rPr lang="en-US" sz="2000" dirty="0"/>
              <a:t>Sidewalks ranks lower, but frequent comment  </a:t>
            </a:r>
          </a:p>
        </p:txBody>
      </p:sp>
      <p:pic>
        <p:nvPicPr>
          <p:cNvPr id="4" name="Picture 3">
            <a:extLst>
              <a:ext uri="{FF2B5EF4-FFF2-40B4-BE49-F238E27FC236}">
                <a16:creationId xmlns:a16="http://schemas.microsoft.com/office/drawing/2014/main" id="{C96765AC-D293-4697-830B-97110319C3A9}"/>
              </a:ext>
            </a:extLst>
          </p:cNvPr>
          <p:cNvPicPr>
            <a:picLocks noChangeAspect="1"/>
          </p:cNvPicPr>
          <p:nvPr/>
        </p:nvPicPr>
        <p:blipFill rotWithShape="1">
          <a:blip r:embed="rId3"/>
          <a:srcRect l="3864" r="7770" b="6648"/>
          <a:stretch/>
        </p:blipFill>
        <p:spPr>
          <a:xfrm>
            <a:off x="537328" y="947391"/>
            <a:ext cx="7727726" cy="4633277"/>
          </a:xfrm>
          <a:prstGeom prst="rect">
            <a:avLst/>
          </a:prstGeom>
        </p:spPr>
      </p:pic>
    </p:spTree>
    <p:extLst>
      <p:ext uri="{BB962C8B-B14F-4D97-AF65-F5344CB8AC3E}">
        <p14:creationId xmlns:p14="http://schemas.microsoft.com/office/powerpoint/2010/main" val="2520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231525" y="318060"/>
            <a:ext cx="8512235"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How important are these Economic Development programs? </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F14229A3-B9B9-413C-9B78-E9F1E440EFB2}"/>
              </a:ext>
            </a:extLst>
          </p:cNvPr>
          <p:cNvPicPr>
            <a:picLocks noChangeAspect="1"/>
          </p:cNvPicPr>
          <p:nvPr/>
        </p:nvPicPr>
        <p:blipFill rotWithShape="1">
          <a:blip r:embed="rId3"/>
          <a:srcRect r="8334" b="5973"/>
          <a:stretch/>
        </p:blipFill>
        <p:spPr>
          <a:xfrm>
            <a:off x="92250" y="980335"/>
            <a:ext cx="8820225" cy="5288692"/>
          </a:xfrm>
          <a:prstGeom prst="rect">
            <a:avLst/>
          </a:prstGeom>
        </p:spPr>
      </p:pic>
    </p:spTree>
    <p:extLst>
      <p:ext uri="{BB962C8B-B14F-4D97-AF65-F5344CB8AC3E}">
        <p14:creationId xmlns:p14="http://schemas.microsoft.com/office/powerpoint/2010/main" val="3770442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Overall (% VERY important)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366266" y="1037938"/>
            <a:ext cx="8551492" cy="2923877"/>
          </a:xfrm>
          <a:prstGeom prst="rect">
            <a:avLst/>
          </a:prstGeom>
          <a:noFill/>
        </p:spPr>
        <p:txBody>
          <a:bodyPr wrap="square" rtlCol="0">
            <a:spAutoFit/>
          </a:bodyPr>
          <a:lstStyle/>
          <a:p>
            <a:pPr marL="342900" indent="-342900">
              <a:spcBef>
                <a:spcPts val="1200"/>
              </a:spcBef>
              <a:buFont typeface="+mj-lt"/>
              <a:buAutoNum type="arabicPeriod"/>
            </a:pPr>
            <a:r>
              <a:rPr lang="en-US" sz="2400" dirty="0"/>
              <a:t>Streets (84%) </a:t>
            </a:r>
          </a:p>
          <a:p>
            <a:pPr marL="342900" indent="-342900">
              <a:spcBef>
                <a:spcPts val="1200"/>
              </a:spcBef>
              <a:buFont typeface="+mj-lt"/>
              <a:buAutoNum type="arabicPeriod"/>
            </a:pPr>
            <a:r>
              <a:rPr lang="en-US" sz="2400" dirty="0"/>
              <a:t>Stormwater/flood solutions (60%) </a:t>
            </a:r>
          </a:p>
          <a:p>
            <a:pPr marL="342900" indent="-342900">
              <a:spcBef>
                <a:spcPts val="1200"/>
              </a:spcBef>
              <a:buFont typeface="+mj-lt"/>
              <a:buAutoNum type="arabicPeriod"/>
            </a:pPr>
            <a:r>
              <a:rPr lang="en-US" sz="2400" dirty="0"/>
              <a:t>Fixing up deteriorating rental properties (57%) </a:t>
            </a:r>
          </a:p>
          <a:p>
            <a:pPr marL="342900" indent="-342900">
              <a:spcBef>
                <a:spcPts val="1200"/>
              </a:spcBef>
              <a:buFont typeface="+mj-lt"/>
              <a:buAutoNum type="arabicPeriod"/>
            </a:pPr>
            <a:r>
              <a:rPr lang="en-US" sz="2400" dirty="0"/>
              <a:t>Street lighting (55%) </a:t>
            </a:r>
          </a:p>
          <a:p>
            <a:pPr marL="342900" indent="-342900">
              <a:spcBef>
                <a:spcPts val="1200"/>
              </a:spcBef>
              <a:buFont typeface="+mj-lt"/>
              <a:buAutoNum type="arabicPeriod"/>
            </a:pPr>
            <a:r>
              <a:rPr lang="en-US" sz="2400" dirty="0"/>
              <a:t>Replacement of homes in disrepair with new housing (50%) </a:t>
            </a:r>
          </a:p>
        </p:txBody>
      </p:sp>
    </p:spTree>
    <p:extLst>
      <p:ext uri="{BB962C8B-B14F-4D97-AF65-F5344CB8AC3E}">
        <p14:creationId xmlns:p14="http://schemas.microsoft.com/office/powerpoint/2010/main" val="260037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447856" y="264027"/>
            <a:ext cx="8512235"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Four (4) types of services that City should prioritize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9F03708F-33AC-47FB-81DB-21AF91EDA2B2}"/>
              </a:ext>
            </a:extLst>
          </p:cNvPr>
          <p:cNvPicPr>
            <a:picLocks noChangeAspect="1"/>
          </p:cNvPicPr>
          <p:nvPr/>
        </p:nvPicPr>
        <p:blipFill rotWithShape="1">
          <a:blip r:embed="rId3"/>
          <a:srcRect r="15809"/>
          <a:stretch/>
        </p:blipFill>
        <p:spPr>
          <a:xfrm>
            <a:off x="697482" y="1086185"/>
            <a:ext cx="4930006" cy="4464058"/>
          </a:xfrm>
          <a:prstGeom prst="rect">
            <a:avLst/>
          </a:prstGeom>
        </p:spPr>
      </p:pic>
      <p:pic>
        <p:nvPicPr>
          <p:cNvPr id="5" name="Picture 4">
            <a:extLst>
              <a:ext uri="{FF2B5EF4-FFF2-40B4-BE49-F238E27FC236}">
                <a16:creationId xmlns:a16="http://schemas.microsoft.com/office/drawing/2014/main" id="{DDCEBD87-DA75-4E92-B3A5-8E8B248679D1}"/>
              </a:ext>
            </a:extLst>
          </p:cNvPr>
          <p:cNvPicPr>
            <a:picLocks noChangeAspect="1"/>
          </p:cNvPicPr>
          <p:nvPr/>
        </p:nvPicPr>
        <p:blipFill>
          <a:blip r:embed="rId4"/>
          <a:stretch>
            <a:fillRect/>
          </a:stretch>
        </p:blipFill>
        <p:spPr>
          <a:xfrm>
            <a:off x="5877114" y="1086185"/>
            <a:ext cx="2258793" cy="4464059"/>
          </a:xfrm>
          <a:prstGeom prst="rect">
            <a:avLst/>
          </a:prstGeom>
        </p:spPr>
      </p:pic>
    </p:spTree>
    <p:extLst>
      <p:ext uri="{BB962C8B-B14F-4D97-AF65-F5344CB8AC3E}">
        <p14:creationId xmlns:p14="http://schemas.microsoft.com/office/powerpoint/2010/main" val="390079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p4">
            <a:extLst>
              <a:ext uri="{FF2B5EF4-FFF2-40B4-BE49-F238E27FC236}">
                <a16:creationId xmlns:a16="http://schemas.microsoft.com/office/drawing/2014/main" id="{856FABFE-9AB7-45A1-94F3-8138DFC691D4}"/>
              </a:ext>
            </a:extLst>
          </p:cNvPr>
          <p:cNvSpPr txBox="1"/>
          <p:nvPr/>
        </p:nvSpPr>
        <p:spPr>
          <a:xfrm>
            <a:off x="0" y="2387302"/>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6" name="Google Shape;158;p4">
            <a:extLst>
              <a:ext uri="{FF2B5EF4-FFF2-40B4-BE49-F238E27FC236}">
                <a16:creationId xmlns:a16="http://schemas.microsoft.com/office/drawing/2014/main" id="{12C37018-B86B-4921-A7F6-FFC071AF0AB2}"/>
              </a:ext>
            </a:extLst>
          </p:cNvPr>
          <p:cNvSpPr txBox="1"/>
          <p:nvPr/>
        </p:nvSpPr>
        <p:spPr>
          <a:xfrm>
            <a:off x="492097" y="578687"/>
            <a:ext cx="8321965" cy="4888859"/>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mn-lt"/>
                <a:ea typeface="Gill Sans"/>
                <a:cs typeface="Gill Sans"/>
                <a:sym typeface="Gill Sans"/>
              </a:rPr>
              <a:t>Issues for </a:t>
            </a:r>
            <a:r>
              <a:rPr lang="en-US" sz="2800" b="1" dirty="0" err="1">
                <a:solidFill>
                  <a:schemeClr val="tx1"/>
                </a:solidFill>
                <a:latin typeface="+mn-lt"/>
                <a:ea typeface="Gill Sans"/>
                <a:cs typeface="Gill Sans"/>
                <a:sym typeface="Gill Sans"/>
              </a:rPr>
              <a:t>Bluffside</a:t>
            </a:r>
            <a:r>
              <a:rPr lang="en-US" sz="2800" b="1" dirty="0">
                <a:solidFill>
                  <a:schemeClr val="tx1"/>
                </a:solidFill>
                <a:latin typeface="+mn-lt"/>
                <a:ea typeface="Gill Sans"/>
                <a:cs typeface="Gill Sans"/>
                <a:sym typeface="Gill Sans"/>
              </a:rPr>
              <a:t> </a:t>
            </a:r>
          </a:p>
          <a:p>
            <a:pPr marL="0" marR="0" lvl="0" indent="0" algn="l" rtl="0">
              <a:spcBef>
                <a:spcPts val="0"/>
              </a:spcBef>
              <a:spcAft>
                <a:spcPts val="0"/>
              </a:spcAft>
              <a:buClr>
                <a:schemeClr val="lt1"/>
              </a:buClr>
              <a:buSzPts val="2800"/>
              <a:buFont typeface="Gill Sans"/>
              <a:buNone/>
            </a:pPr>
            <a:endParaRPr lang="en-US" sz="2800" b="1" i="0" u="none" strike="noStrike" cap="none" dirty="0">
              <a:solidFill>
                <a:schemeClr val="tx1"/>
              </a:solidFill>
              <a:latin typeface="+mn-lt"/>
              <a:ea typeface="Gill Sans"/>
              <a:cs typeface="Gill Sans"/>
              <a:sym typeface="Gill Sans"/>
            </a:endParaRPr>
          </a:p>
          <a:p>
            <a:pPr marL="457200" indent="-457200">
              <a:buClr>
                <a:schemeClr val="lt1"/>
              </a:buClr>
              <a:buSzPts val="2800"/>
              <a:buFont typeface="Arial" panose="020B0604020202020204" pitchFamily="34" charset="0"/>
              <a:buChar char="•"/>
            </a:pPr>
            <a:r>
              <a:rPr lang="en-US" sz="2800" dirty="0">
                <a:solidFill>
                  <a:schemeClr val="tx1"/>
                </a:solidFill>
                <a:ea typeface="Gill Sans"/>
                <a:cs typeface="Gill Sans"/>
                <a:sym typeface="Gill Sans"/>
              </a:rPr>
              <a:t>Streets </a:t>
            </a:r>
          </a:p>
          <a:p>
            <a:pPr marL="457200" indent="-457200">
              <a:buClr>
                <a:schemeClr val="lt1"/>
              </a:buClr>
              <a:buSzPts val="2800"/>
              <a:buFont typeface="Arial" panose="020B0604020202020204" pitchFamily="34" charset="0"/>
              <a:buChar char="•"/>
            </a:pPr>
            <a:r>
              <a:rPr lang="en-US" sz="2800" i="0" u="none" strike="noStrike" cap="none" dirty="0">
                <a:solidFill>
                  <a:schemeClr val="tx1"/>
                </a:solidFill>
                <a:latin typeface="+mn-lt"/>
                <a:ea typeface="Gill Sans"/>
                <a:cs typeface="Gill Sans"/>
                <a:sym typeface="Gill Sans"/>
              </a:rPr>
              <a:t>Senior Center, meeting needs of Seniors </a:t>
            </a:r>
          </a:p>
          <a:p>
            <a:pPr marL="457200" indent="-457200">
              <a:buClr>
                <a:schemeClr val="lt1"/>
              </a:buClr>
              <a:buSzPts val="2800"/>
              <a:buFont typeface="Arial" panose="020B0604020202020204" pitchFamily="34" charset="0"/>
              <a:buChar char="•"/>
            </a:pPr>
            <a:r>
              <a:rPr lang="en-US" sz="2800" i="0" u="none" strike="noStrike" cap="none" dirty="0">
                <a:solidFill>
                  <a:schemeClr val="tx1"/>
                </a:solidFill>
                <a:latin typeface="+mn-lt"/>
                <a:ea typeface="Gill Sans"/>
                <a:cs typeface="Gill Sans"/>
                <a:sym typeface="Gill Sans"/>
              </a:rPr>
              <a:t>Child Care, Family </a:t>
            </a:r>
            <a:r>
              <a:rPr lang="en-US" sz="2800" i="0" u="none" strike="noStrike" cap="none" dirty="0" err="1">
                <a:solidFill>
                  <a:schemeClr val="tx1"/>
                </a:solidFill>
                <a:latin typeface="+mn-lt"/>
                <a:ea typeface="Gill Sans"/>
                <a:cs typeface="Gill Sans"/>
                <a:sym typeface="Gill Sans"/>
              </a:rPr>
              <a:t>amenties</a:t>
            </a:r>
            <a:r>
              <a:rPr lang="en-US" sz="2800" i="0" u="none" strike="noStrike" cap="none" dirty="0">
                <a:solidFill>
                  <a:schemeClr val="tx1"/>
                </a:solidFill>
                <a:latin typeface="+mn-lt"/>
                <a:ea typeface="Gill Sans"/>
                <a:cs typeface="Gill Sans"/>
                <a:sym typeface="Gill Sans"/>
              </a:rPr>
              <a:t> </a:t>
            </a:r>
          </a:p>
          <a:p>
            <a:pPr marL="457200" marR="0" lvl="0" indent="-457200" algn="l" rtl="0">
              <a:spcBef>
                <a:spcPts val="0"/>
              </a:spcBef>
              <a:spcAft>
                <a:spcPts val="0"/>
              </a:spcAft>
              <a:buClr>
                <a:schemeClr val="lt1"/>
              </a:buClr>
              <a:buSzPts val="2800"/>
              <a:buFont typeface="Arial" panose="020B0604020202020204" pitchFamily="34" charset="0"/>
              <a:buChar char="•"/>
            </a:pPr>
            <a:r>
              <a:rPr lang="en-US" sz="2800" i="0" u="none" strike="noStrike" cap="none" dirty="0">
                <a:solidFill>
                  <a:schemeClr val="tx1"/>
                </a:solidFill>
                <a:latin typeface="+mn-lt"/>
                <a:ea typeface="Gill Sans"/>
                <a:cs typeface="Gill Sans"/>
                <a:sym typeface="Gill Sans"/>
              </a:rPr>
              <a:t>Crossings (Losey), traffic Losey </a:t>
            </a:r>
          </a:p>
          <a:p>
            <a:pPr marL="457200" marR="0" lvl="0" indent="-457200" algn="l" rtl="0">
              <a:spcBef>
                <a:spcPts val="0"/>
              </a:spcBef>
              <a:spcAft>
                <a:spcPts val="0"/>
              </a:spcAft>
              <a:buClr>
                <a:schemeClr val="lt1"/>
              </a:buClr>
              <a:buSzPts val="2800"/>
              <a:buFont typeface="Arial" panose="020B0604020202020204" pitchFamily="34" charset="0"/>
              <a:buChar char="•"/>
            </a:pPr>
            <a:r>
              <a:rPr lang="en-US" sz="2800" i="0" u="none" strike="noStrike" cap="none" dirty="0">
                <a:solidFill>
                  <a:schemeClr val="tx1"/>
                </a:solidFill>
                <a:latin typeface="+mn-lt"/>
                <a:ea typeface="Gill Sans"/>
                <a:cs typeface="Gill Sans"/>
                <a:sym typeface="Gill Sans"/>
              </a:rPr>
              <a:t>K-Mart Site </a:t>
            </a:r>
          </a:p>
          <a:p>
            <a:pPr marL="457200" marR="0" lvl="0" indent="-457200" algn="l" rtl="0">
              <a:spcBef>
                <a:spcPts val="0"/>
              </a:spcBef>
              <a:spcAft>
                <a:spcPts val="0"/>
              </a:spcAft>
              <a:buClr>
                <a:schemeClr val="lt1"/>
              </a:buClr>
              <a:buSzPts val="2800"/>
              <a:buFont typeface="Arial" panose="020B0604020202020204" pitchFamily="34" charset="0"/>
              <a:buChar char="•"/>
            </a:pPr>
            <a:r>
              <a:rPr lang="en-US" sz="2800" dirty="0">
                <a:solidFill>
                  <a:schemeClr val="tx1"/>
                </a:solidFill>
                <a:latin typeface="+mn-lt"/>
                <a:ea typeface="Gill Sans"/>
                <a:cs typeface="Gill Sans"/>
                <a:sym typeface="Gill Sans"/>
              </a:rPr>
              <a:t>Sidewalks (ranked lower but frequent comment) </a:t>
            </a:r>
          </a:p>
          <a:p>
            <a:pPr marL="457200" marR="0" lvl="0" indent="-457200" algn="l" rtl="0">
              <a:spcBef>
                <a:spcPts val="0"/>
              </a:spcBef>
              <a:spcAft>
                <a:spcPts val="0"/>
              </a:spcAft>
              <a:buClr>
                <a:schemeClr val="lt1"/>
              </a:buClr>
              <a:buSzPts val="2800"/>
              <a:buFont typeface="Arial" panose="020B0604020202020204" pitchFamily="34" charset="0"/>
              <a:buChar char="•"/>
            </a:pPr>
            <a:r>
              <a:rPr lang="en-US" sz="2800" i="0" u="none" strike="noStrike" cap="none" dirty="0">
                <a:solidFill>
                  <a:schemeClr val="tx1"/>
                </a:solidFill>
                <a:latin typeface="+mn-lt"/>
                <a:ea typeface="Gill Sans"/>
                <a:cs typeface="Gill Sans"/>
                <a:sym typeface="Gill Sans"/>
              </a:rPr>
              <a:t>Homelessness (city-wide) </a:t>
            </a:r>
          </a:p>
          <a:p>
            <a:pPr marL="457200" marR="0" lvl="0" indent="-457200" algn="l" rtl="0">
              <a:spcBef>
                <a:spcPts val="0"/>
              </a:spcBef>
              <a:spcAft>
                <a:spcPts val="0"/>
              </a:spcAft>
              <a:buClr>
                <a:schemeClr val="lt1"/>
              </a:buClr>
              <a:buSzPts val="2800"/>
              <a:buFont typeface="Arial" panose="020B0604020202020204" pitchFamily="34" charset="0"/>
              <a:buChar char="•"/>
            </a:pPr>
            <a:r>
              <a:rPr lang="en-US" sz="2800" dirty="0">
                <a:solidFill>
                  <a:schemeClr val="tx1"/>
                </a:solidFill>
                <a:latin typeface="+mn-lt"/>
                <a:ea typeface="Gill Sans"/>
                <a:cs typeface="Gill Sans"/>
                <a:sym typeface="Gill Sans"/>
              </a:rPr>
              <a:t>Lighting </a:t>
            </a:r>
          </a:p>
          <a:p>
            <a:pPr marL="457200" marR="0" lvl="0" indent="-457200" algn="l" rtl="0">
              <a:spcBef>
                <a:spcPts val="0"/>
              </a:spcBef>
              <a:spcAft>
                <a:spcPts val="0"/>
              </a:spcAft>
              <a:buClr>
                <a:schemeClr val="lt1"/>
              </a:buClr>
              <a:buSzPts val="2800"/>
              <a:buFont typeface="Arial" panose="020B0604020202020204" pitchFamily="34" charset="0"/>
              <a:buChar char="•"/>
            </a:pPr>
            <a:endParaRPr sz="2800" i="0" u="none" strike="noStrike" cap="none" dirty="0">
              <a:solidFill>
                <a:schemeClr val="lt1"/>
              </a:solidFill>
              <a:latin typeface="+mn-lt"/>
              <a:ea typeface="Gill Sans"/>
              <a:cs typeface="Gill Sans"/>
              <a:sym typeface="Gill Sans"/>
            </a:endParaRPr>
          </a:p>
        </p:txBody>
      </p:sp>
    </p:spTree>
    <p:extLst>
      <p:ext uri="{BB962C8B-B14F-4D97-AF65-F5344CB8AC3E}">
        <p14:creationId xmlns:p14="http://schemas.microsoft.com/office/powerpoint/2010/main" val="5545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848412" y="1503157"/>
            <a:ext cx="7598004" cy="2123658"/>
          </a:xfrm>
          <a:prstGeom prst="rect">
            <a:avLst/>
          </a:prstGeom>
        </p:spPr>
        <p:txBody>
          <a:bodyPr wrap="square">
            <a:spAutoFit/>
          </a:bodyPr>
          <a:lstStyle/>
          <a:p>
            <a:pPr algn="ctr"/>
            <a:r>
              <a:rPr lang="en-US" sz="2800" dirty="0"/>
              <a:t>I am proud to be part of this city. Sure there are things that could be improved but the city is working to grow in a positive way and help its people. Thank you</a:t>
            </a:r>
            <a:r>
              <a:rPr lang="en-US" dirty="0"/>
              <a:t>.</a:t>
            </a:r>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302513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476352" y="522770"/>
            <a:ext cx="8191296" cy="5755422"/>
          </a:xfrm>
          <a:prstGeom prst="rect">
            <a:avLst/>
          </a:prstGeom>
        </p:spPr>
        <p:txBody>
          <a:bodyPr wrap="square">
            <a:spAutoFit/>
          </a:bodyPr>
          <a:lstStyle/>
          <a:p>
            <a:r>
              <a:rPr lang="en-US" sz="2800" b="1" dirty="0">
                <a:latin typeface="+mn-lt"/>
              </a:rPr>
              <a:t>Next steps for me </a:t>
            </a:r>
            <a:endParaRPr lang="en-US" sz="2800" dirty="0">
              <a:latin typeface="+mn-lt"/>
            </a:endParaRPr>
          </a:p>
          <a:p>
            <a:pPr marL="457200" indent="-457200">
              <a:buFont typeface="+mj-lt"/>
              <a:buAutoNum type="arabicPeriod"/>
            </a:pPr>
            <a:r>
              <a:rPr lang="en-US" sz="2800" dirty="0">
                <a:latin typeface="+mn-lt"/>
              </a:rPr>
              <a:t>Finalize priority areas for Community Development Needs </a:t>
            </a:r>
          </a:p>
          <a:p>
            <a:pPr marL="457200" indent="-457200">
              <a:buFont typeface="+mj-lt"/>
              <a:buAutoNum type="arabicPeriod"/>
            </a:pPr>
            <a:r>
              <a:rPr lang="en-US" sz="2800" dirty="0">
                <a:latin typeface="+mn-lt"/>
              </a:rPr>
              <a:t>Continue to strategize on how to bring products to incentivize repairing of existing housing</a:t>
            </a:r>
          </a:p>
          <a:p>
            <a:pPr marL="457200" indent="-457200">
              <a:buFont typeface="+mj-lt"/>
              <a:buAutoNum type="arabicPeriod"/>
            </a:pPr>
            <a:r>
              <a:rPr lang="en-US" sz="2800" dirty="0">
                <a:latin typeface="+mn-lt"/>
              </a:rPr>
              <a:t>Coordination with health department on code enforcement  </a:t>
            </a:r>
          </a:p>
          <a:p>
            <a:pPr marL="457200" indent="-457200">
              <a:buFont typeface="+mj-lt"/>
              <a:buAutoNum type="arabicPeriod"/>
            </a:pPr>
            <a:r>
              <a:rPr lang="en-US" sz="2800" dirty="0">
                <a:latin typeface="+mn-lt"/>
              </a:rPr>
              <a:t>Homelessness </a:t>
            </a:r>
          </a:p>
          <a:p>
            <a:pPr marL="457200" indent="-457200">
              <a:buFont typeface="+mj-lt"/>
              <a:buAutoNum type="arabicPeriod"/>
            </a:pPr>
            <a:r>
              <a:rPr lang="en-US" sz="2800" dirty="0">
                <a:latin typeface="+mn-lt"/>
              </a:rPr>
              <a:t>Affordable, quality housing for a variety of income levels </a:t>
            </a:r>
          </a:p>
          <a:p>
            <a:pPr marL="457200" indent="-457200">
              <a:buFont typeface="+mj-lt"/>
              <a:buAutoNum type="arabicPeriod"/>
            </a:pPr>
            <a:r>
              <a:rPr lang="en-US" sz="2800" dirty="0">
                <a:latin typeface="+mn-lt"/>
              </a:rPr>
              <a:t>Prioritize lighting projects </a:t>
            </a:r>
          </a:p>
          <a:p>
            <a:endParaRPr lang="en-US" sz="2000" dirty="0">
              <a:latin typeface="+mn-lt"/>
            </a:endParaRPr>
          </a:p>
          <a:p>
            <a:pPr marL="342900" indent="-342900">
              <a:buFont typeface="Arial" panose="020B0604020202020204" pitchFamily="34" charset="0"/>
              <a:buChar char="•"/>
            </a:pPr>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1102284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46D9B-337F-4B07-8D7B-3F2477727A02}"/>
              </a:ext>
            </a:extLst>
          </p:cNvPr>
          <p:cNvSpPr/>
          <p:nvPr/>
        </p:nvSpPr>
        <p:spPr>
          <a:xfrm>
            <a:off x="2591175" y="2168650"/>
            <a:ext cx="3348994" cy="2092881"/>
          </a:xfrm>
          <a:prstGeom prst="rect">
            <a:avLst/>
          </a:prstGeom>
        </p:spPr>
        <p:txBody>
          <a:bodyPr wrap="none">
            <a:spAutoFit/>
          </a:bodyPr>
          <a:lstStyle/>
          <a:p>
            <a:pPr algn="ctr"/>
            <a:r>
              <a:rPr lang="en-US" sz="2000" dirty="0"/>
              <a:t>Reactions? Questions? </a:t>
            </a:r>
          </a:p>
          <a:p>
            <a:pPr algn="ctr"/>
            <a:endParaRPr lang="en-US" sz="2000" dirty="0"/>
          </a:p>
          <a:p>
            <a:r>
              <a:rPr lang="en-US" dirty="0"/>
              <a:t> </a:t>
            </a:r>
          </a:p>
          <a:p>
            <a:r>
              <a:rPr lang="en-US" dirty="0"/>
              <a:t> </a:t>
            </a:r>
          </a:p>
          <a:p>
            <a:pPr algn="ctr"/>
            <a:r>
              <a:rPr lang="en-US" dirty="0"/>
              <a:t>Caroline (</a:t>
            </a:r>
            <a:r>
              <a:rPr lang="en-US" dirty="0" err="1"/>
              <a:t>Neilsen</a:t>
            </a:r>
            <a:r>
              <a:rPr lang="en-US" dirty="0"/>
              <a:t>) Gregerson </a:t>
            </a:r>
          </a:p>
          <a:p>
            <a:pPr algn="ctr"/>
            <a:r>
              <a:rPr lang="en-US" dirty="0"/>
              <a:t>Community Development Administrator </a:t>
            </a:r>
          </a:p>
          <a:p>
            <a:pPr algn="ctr"/>
            <a:r>
              <a:rPr lang="en-US" dirty="0"/>
              <a:t>608.789.7393 (office) </a:t>
            </a:r>
          </a:p>
          <a:p>
            <a:pPr algn="ctr"/>
            <a:endParaRPr lang="en-US" sz="2000" dirty="0"/>
          </a:p>
        </p:txBody>
      </p:sp>
    </p:spTree>
    <p:extLst>
      <p:ext uri="{BB962C8B-B14F-4D97-AF65-F5344CB8AC3E}">
        <p14:creationId xmlns:p14="http://schemas.microsoft.com/office/powerpoint/2010/main" val="244403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lt1"/>
                </a:solidFill>
                <a:latin typeface="Gill Sans"/>
                <a:ea typeface="Gill Sans"/>
                <a:cs typeface="Gill Sans"/>
                <a:sym typeface="Gill Sans"/>
              </a:rPr>
              <a:t>Who took the survey- Income  </a:t>
            </a:r>
            <a:endParaRPr sz="2800" b="1"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B0762084-2E5C-47BB-8672-1B0835FB6BB7}"/>
              </a:ext>
            </a:extLst>
          </p:cNvPr>
          <p:cNvPicPr>
            <a:picLocks noChangeAspect="1"/>
          </p:cNvPicPr>
          <p:nvPr/>
        </p:nvPicPr>
        <p:blipFill rotWithShape="1">
          <a:blip r:embed="rId3"/>
          <a:srcRect t="3129"/>
          <a:stretch/>
        </p:blipFill>
        <p:spPr>
          <a:xfrm>
            <a:off x="999043" y="1078922"/>
            <a:ext cx="6862912" cy="5531854"/>
          </a:xfrm>
          <a:prstGeom prst="rect">
            <a:avLst/>
          </a:prstGeom>
        </p:spPr>
      </p:pic>
    </p:spTree>
    <p:extLst>
      <p:ext uri="{BB962C8B-B14F-4D97-AF65-F5344CB8AC3E}">
        <p14:creationId xmlns:p14="http://schemas.microsoft.com/office/powerpoint/2010/main" val="166029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3" name="Picture 2">
            <a:extLst>
              <a:ext uri="{FF2B5EF4-FFF2-40B4-BE49-F238E27FC236}">
                <a16:creationId xmlns:a16="http://schemas.microsoft.com/office/drawing/2014/main" id="{4DE48DCB-3730-4984-B08C-439CB998BD72}"/>
              </a:ext>
            </a:extLst>
          </p:cNvPr>
          <p:cNvPicPr>
            <a:picLocks noChangeAspect="1"/>
          </p:cNvPicPr>
          <p:nvPr/>
        </p:nvPicPr>
        <p:blipFill>
          <a:blip r:embed="rId3"/>
          <a:stretch>
            <a:fillRect/>
          </a:stretch>
        </p:blipFill>
        <p:spPr>
          <a:xfrm>
            <a:off x="542576" y="882985"/>
            <a:ext cx="8468769" cy="5725205"/>
          </a:xfrm>
          <a:prstGeom prst="rect">
            <a:avLst/>
          </a:prstGeom>
        </p:spPr>
      </p:pic>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Race  </a:t>
            </a:r>
            <a:endParaRPr sz="2800" b="0" i="0" u="none" strike="noStrike" cap="none" dirty="0">
              <a:solidFill>
                <a:schemeClr val="lt1"/>
              </a:solidFill>
              <a:latin typeface="Gill Sans"/>
              <a:ea typeface="Gill Sans"/>
              <a:cs typeface="Gill Sans"/>
              <a:sym typeface="Gill Sans"/>
            </a:endParaRPr>
          </a:p>
        </p:txBody>
      </p:sp>
      <p:sp>
        <p:nvSpPr>
          <p:cNvPr id="7" name="TextBox 6">
            <a:extLst>
              <a:ext uri="{FF2B5EF4-FFF2-40B4-BE49-F238E27FC236}">
                <a16:creationId xmlns:a16="http://schemas.microsoft.com/office/drawing/2014/main" id="{FA8A0263-5A89-432E-BA3C-6AD2F2B84FC3}"/>
              </a:ext>
            </a:extLst>
          </p:cNvPr>
          <p:cNvSpPr txBox="1"/>
          <p:nvPr/>
        </p:nvSpPr>
        <p:spPr>
          <a:xfrm>
            <a:off x="5316139" y="2122531"/>
            <a:ext cx="3497923" cy="523220"/>
          </a:xfrm>
          <a:prstGeom prst="rect">
            <a:avLst/>
          </a:prstGeom>
          <a:noFill/>
        </p:spPr>
        <p:txBody>
          <a:bodyPr wrap="square" rtlCol="0">
            <a:spAutoFit/>
          </a:bodyPr>
          <a:lstStyle/>
          <a:p>
            <a:r>
              <a:rPr lang="en-US" sz="2800" b="1" dirty="0">
                <a:latin typeface="Gill Sans" panose="020B0604020202020204" charset="0"/>
              </a:rPr>
              <a:t>93% White </a:t>
            </a:r>
          </a:p>
        </p:txBody>
      </p:sp>
    </p:spTree>
    <p:extLst>
      <p:ext uri="{BB962C8B-B14F-4D97-AF65-F5344CB8AC3E}">
        <p14:creationId xmlns:p14="http://schemas.microsoft.com/office/powerpoint/2010/main" val="75413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2" name="Picture 1">
            <a:extLst>
              <a:ext uri="{FF2B5EF4-FFF2-40B4-BE49-F238E27FC236}">
                <a16:creationId xmlns:a16="http://schemas.microsoft.com/office/drawing/2014/main" id="{8BA78A64-31AC-4812-8266-3D4583280776}"/>
              </a:ext>
            </a:extLst>
          </p:cNvPr>
          <p:cNvPicPr>
            <a:picLocks noChangeAspect="1"/>
          </p:cNvPicPr>
          <p:nvPr/>
        </p:nvPicPr>
        <p:blipFill rotWithShape="1">
          <a:blip r:embed="rId3"/>
          <a:srcRect l="6992" r="3847"/>
          <a:stretch/>
        </p:blipFill>
        <p:spPr>
          <a:xfrm>
            <a:off x="593889" y="929432"/>
            <a:ext cx="8107052" cy="5257546"/>
          </a:xfrm>
          <a:prstGeom prst="rect">
            <a:avLst/>
          </a:prstGeom>
        </p:spPr>
      </p:pic>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Housing Status </a:t>
            </a:r>
            <a:endParaRPr sz="2800" b="0" i="0" u="none" strike="noStrike" cap="none" dirty="0">
              <a:solidFill>
                <a:schemeClr val="lt1"/>
              </a:solidFill>
              <a:latin typeface="Gill Sans"/>
              <a:ea typeface="Gill Sans"/>
              <a:cs typeface="Gill Sans"/>
              <a:sym typeface="Gill Sans"/>
            </a:endParaRPr>
          </a:p>
        </p:txBody>
      </p:sp>
      <p:sp>
        <p:nvSpPr>
          <p:cNvPr id="7" name="TextBox 6">
            <a:extLst>
              <a:ext uri="{FF2B5EF4-FFF2-40B4-BE49-F238E27FC236}">
                <a16:creationId xmlns:a16="http://schemas.microsoft.com/office/drawing/2014/main" id="{E7C68A8F-EC0C-43CF-9676-0712E58EE986}"/>
              </a:ext>
            </a:extLst>
          </p:cNvPr>
          <p:cNvSpPr txBox="1"/>
          <p:nvPr/>
        </p:nvSpPr>
        <p:spPr>
          <a:xfrm>
            <a:off x="5052188" y="1509788"/>
            <a:ext cx="3497923" cy="954107"/>
          </a:xfrm>
          <a:prstGeom prst="rect">
            <a:avLst/>
          </a:prstGeom>
          <a:noFill/>
        </p:spPr>
        <p:txBody>
          <a:bodyPr wrap="square" rtlCol="0">
            <a:spAutoFit/>
          </a:bodyPr>
          <a:lstStyle/>
          <a:p>
            <a:r>
              <a:rPr lang="en-US" sz="2800" b="1" dirty="0">
                <a:latin typeface="Gill Sans" panose="020B0604020202020204" charset="0"/>
              </a:rPr>
              <a:t>Mainly homeowners (90%)</a:t>
            </a:r>
          </a:p>
        </p:txBody>
      </p:sp>
    </p:spTree>
    <p:extLst>
      <p:ext uri="{BB962C8B-B14F-4D97-AF65-F5344CB8AC3E}">
        <p14:creationId xmlns:p14="http://schemas.microsoft.com/office/powerpoint/2010/main" val="354691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4" name="Picture 3">
            <a:extLst>
              <a:ext uri="{FF2B5EF4-FFF2-40B4-BE49-F238E27FC236}">
                <a16:creationId xmlns:a16="http://schemas.microsoft.com/office/drawing/2014/main" id="{D620BE10-132A-458A-A915-375A80F74F5A}"/>
              </a:ext>
            </a:extLst>
          </p:cNvPr>
          <p:cNvPicPr>
            <a:picLocks noChangeAspect="1"/>
          </p:cNvPicPr>
          <p:nvPr/>
        </p:nvPicPr>
        <p:blipFill>
          <a:blip r:embed="rId3"/>
          <a:stretch>
            <a:fillRect/>
          </a:stretch>
        </p:blipFill>
        <p:spPr>
          <a:xfrm>
            <a:off x="377068" y="1047468"/>
            <a:ext cx="8399211" cy="4520375"/>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safe do you feel? (overall)  </a:t>
            </a:r>
            <a:endParaRPr sz="2800" b="0"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CE19F674-7457-40C0-A176-E9E5D7F70763}"/>
              </a:ext>
            </a:extLst>
          </p:cNvPr>
          <p:cNvSpPr txBox="1"/>
          <p:nvPr/>
        </p:nvSpPr>
        <p:spPr>
          <a:xfrm>
            <a:off x="377068" y="5732326"/>
            <a:ext cx="7769669" cy="769441"/>
          </a:xfrm>
          <a:prstGeom prst="rect">
            <a:avLst/>
          </a:prstGeom>
          <a:solidFill>
            <a:schemeClr val="bg1"/>
          </a:solidFill>
        </p:spPr>
        <p:txBody>
          <a:bodyPr wrap="square" rtlCol="0">
            <a:spAutoFit/>
          </a:bodyPr>
          <a:lstStyle/>
          <a:p>
            <a:r>
              <a:rPr lang="en-US" sz="1100" b="1" i="1" dirty="0"/>
              <a:t>Compared to City-Wide Survey</a:t>
            </a:r>
          </a:p>
          <a:p>
            <a:r>
              <a:rPr lang="en-US" sz="1100" i="1" dirty="0"/>
              <a:t>42% of overall survey takers feel very safe 49% of overall survey takers feel somewhat safe </a:t>
            </a:r>
          </a:p>
          <a:p>
            <a:r>
              <a:rPr lang="en-US" sz="1100" i="1" dirty="0"/>
              <a:t>7% feel not very safe</a:t>
            </a:r>
          </a:p>
          <a:p>
            <a:r>
              <a:rPr lang="en-US" sz="1100" i="1" dirty="0"/>
              <a:t>1% not at all safe  </a:t>
            </a:r>
          </a:p>
        </p:txBody>
      </p:sp>
      <p:sp>
        <p:nvSpPr>
          <p:cNvPr id="8" name="TextBox 7">
            <a:extLst>
              <a:ext uri="{FF2B5EF4-FFF2-40B4-BE49-F238E27FC236}">
                <a16:creationId xmlns:a16="http://schemas.microsoft.com/office/drawing/2014/main" id="{D5F7A62D-D43F-42C8-802C-F34F1EDE953B}"/>
              </a:ext>
            </a:extLst>
          </p:cNvPr>
          <p:cNvSpPr txBox="1"/>
          <p:nvPr/>
        </p:nvSpPr>
        <p:spPr>
          <a:xfrm>
            <a:off x="3968342" y="3299796"/>
            <a:ext cx="5175658" cy="954107"/>
          </a:xfrm>
          <a:prstGeom prst="rect">
            <a:avLst/>
          </a:prstGeom>
          <a:noFill/>
        </p:spPr>
        <p:txBody>
          <a:bodyPr wrap="square" rtlCol="0">
            <a:spAutoFit/>
          </a:bodyPr>
          <a:lstStyle/>
          <a:p>
            <a:r>
              <a:rPr lang="en-US" sz="2800" b="1" dirty="0">
                <a:latin typeface="Gill Sans" panose="020B0604020202020204" charset="0"/>
              </a:rPr>
              <a:t>People feel much safer than in other City neighborhoods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satisfied do you feel? (overall)  </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35C8C01E-79BD-4EAF-83C9-49473520ADE5}"/>
              </a:ext>
            </a:extLst>
          </p:cNvPr>
          <p:cNvSpPr txBox="1"/>
          <p:nvPr/>
        </p:nvSpPr>
        <p:spPr>
          <a:xfrm>
            <a:off x="934367" y="5850876"/>
            <a:ext cx="5560561" cy="738664"/>
          </a:xfrm>
          <a:prstGeom prst="rect">
            <a:avLst/>
          </a:prstGeom>
          <a:solidFill>
            <a:schemeClr val="bg1"/>
          </a:solidFill>
        </p:spPr>
        <p:txBody>
          <a:bodyPr wrap="square" rtlCol="0">
            <a:spAutoFit/>
          </a:bodyPr>
          <a:lstStyle/>
          <a:p>
            <a:r>
              <a:rPr lang="en-US" dirty="0"/>
              <a:t>City-Wide </a:t>
            </a:r>
          </a:p>
          <a:p>
            <a:pPr marL="285750" indent="-285750">
              <a:buFont typeface="Arial" panose="020B0604020202020204" pitchFamily="34" charset="0"/>
              <a:buChar char="•"/>
            </a:pPr>
            <a:r>
              <a:rPr lang="en-US" dirty="0"/>
              <a:t>2019 34% feel very satisfied, 51.77% feel satisfied </a:t>
            </a:r>
          </a:p>
          <a:p>
            <a:pPr marL="285750" indent="-285750">
              <a:buFont typeface="Arial" panose="020B0604020202020204" pitchFamily="34" charset="0"/>
              <a:buChar char="•"/>
            </a:pPr>
            <a:r>
              <a:rPr lang="en-US" dirty="0"/>
              <a:t>2014 13% feel very satisfied </a:t>
            </a:r>
          </a:p>
        </p:txBody>
      </p:sp>
      <p:pic>
        <p:nvPicPr>
          <p:cNvPr id="3" name="Picture 2">
            <a:extLst>
              <a:ext uri="{FF2B5EF4-FFF2-40B4-BE49-F238E27FC236}">
                <a16:creationId xmlns:a16="http://schemas.microsoft.com/office/drawing/2014/main" id="{33F6B7C8-695E-4FA8-979A-EB8EC3D7E398}"/>
              </a:ext>
            </a:extLst>
          </p:cNvPr>
          <p:cNvPicPr>
            <a:picLocks noChangeAspect="1"/>
          </p:cNvPicPr>
          <p:nvPr/>
        </p:nvPicPr>
        <p:blipFill>
          <a:blip r:embed="rId3"/>
          <a:stretch>
            <a:fillRect/>
          </a:stretch>
        </p:blipFill>
        <p:spPr>
          <a:xfrm>
            <a:off x="226239" y="978557"/>
            <a:ext cx="8744917" cy="4872319"/>
          </a:xfrm>
          <a:prstGeom prst="rect">
            <a:avLst/>
          </a:prstGeom>
        </p:spPr>
      </p:pic>
    </p:spTree>
    <p:extLst>
      <p:ext uri="{BB962C8B-B14F-4D97-AF65-F5344CB8AC3E}">
        <p14:creationId xmlns:p14="http://schemas.microsoft.com/office/powerpoint/2010/main" val="404265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Deep Dive into people who were dissatisfied (7)   </a:t>
            </a:r>
            <a:endParaRPr sz="2800" b="0" i="0" u="none" strike="noStrike" cap="none" dirty="0">
              <a:solidFill>
                <a:schemeClr val="lt1"/>
              </a:solidFill>
              <a:latin typeface="Gill Sans"/>
              <a:ea typeface="Gill Sans"/>
              <a:cs typeface="Gill Sans"/>
              <a:sym typeface="Gill Sans"/>
            </a:endParaRPr>
          </a:p>
        </p:txBody>
      </p:sp>
      <p:sp>
        <p:nvSpPr>
          <p:cNvPr id="9" name="TextBox 8">
            <a:extLst>
              <a:ext uri="{FF2B5EF4-FFF2-40B4-BE49-F238E27FC236}">
                <a16:creationId xmlns:a16="http://schemas.microsoft.com/office/drawing/2014/main" id="{262F8F48-98F4-4C28-B8B1-41CFE5FF2836}"/>
              </a:ext>
            </a:extLst>
          </p:cNvPr>
          <p:cNvSpPr txBox="1"/>
          <p:nvPr/>
        </p:nvSpPr>
        <p:spPr>
          <a:xfrm>
            <a:off x="451106" y="1395911"/>
            <a:ext cx="8175658" cy="4647426"/>
          </a:xfrm>
          <a:prstGeom prst="rect">
            <a:avLst/>
          </a:prstGeom>
          <a:noFill/>
        </p:spPr>
        <p:txBody>
          <a:bodyPr wrap="square" rtlCol="0">
            <a:spAutoFit/>
          </a:bodyPr>
          <a:lstStyle/>
          <a:p>
            <a:pPr marL="285750" indent="-285750">
              <a:buFont typeface="Arial" panose="020B0604020202020204" pitchFamily="34" charset="0"/>
              <a:buChar char="•"/>
            </a:pPr>
            <a:r>
              <a:rPr lang="en-US" sz="3200" dirty="0"/>
              <a:t>Younger (25-34) </a:t>
            </a:r>
          </a:p>
          <a:p>
            <a:pPr marL="285750" indent="-285750">
              <a:buFont typeface="Arial" panose="020B0604020202020204" pitchFamily="34" charset="0"/>
              <a:buChar char="•"/>
            </a:pPr>
            <a:r>
              <a:rPr lang="en-US" sz="3200" dirty="0"/>
              <a:t>A range of incomes, 3/7 over $100k per year</a:t>
            </a:r>
          </a:p>
          <a:p>
            <a:pPr marL="285750" indent="-285750">
              <a:buFont typeface="Arial" panose="020B0604020202020204" pitchFamily="34" charset="0"/>
              <a:buChar char="•"/>
            </a:pPr>
            <a:r>
              <a:rPr lang="en-US" sz="3200" dirty="0"/>
              <a:t>85% white, 14% non-white </a:t>
            </a:r>
          </a:p>
          <a:p>
            <a:pPr marL="285750" indent="-285750">
              <a:buFont typeface="Arial" panose="020B0604020202020204" pitchFamily="34" charset="0"/>
              <a:buChar char="•"/>
            </a:pPr>
            <a:r>
              <a:rPr lang="en-US" sz="3200" dirty="0"/>
              <a:t>6 out of 7 are home-owners</a:t>
            </a:r>
          </a:p>
          <a:p>
            <a:pPr marL="285750" indent="-285750">
              <a:buFont typeface="Arial" panose="020B0604020202020204" pitchFamily="34" charset="0"/>
              <a:buChar char="•"/>
            </a:pPr>
            <a:r>
              <a:rPr lang="en-US" sz="3200" dirty="0"/>
              <a:t>All feel somewhat safe </a:t>
            </a:r>
          </a:p>
          <a:p>
            <a:pPr marL="285750" indent="-285750">
              <a:buFont typeface="Arial" panose="020B0604020202020204" pitchFamily="34" charset="0"/>
              <a:buChar char="•"/>
            </a:pPr>
            <a:r>
              <a:rPr lang="en-US" sz="2800" b="1" dirty="0"/>
              <a:t>71% of this group says they are NOT satisfied with streets and sidewalks</a:t>
            </a:r>
          </a:p>
          <a:p>
            <a:pPr marL="285750" indent="-285750">
              <a:buFont typeface="Arial" panose="020B0604020202020204" pitchFamily="34" charset="0"/>
              <a:buChar char="•"/>
            </a:pPr>
            <a:r>
              <a:rPr lang="en-US" sz="2800" b="1" dirty="0"/>
              <a:t>57% not satisfied with places to shop and eat</a:t>
            </a:r>
          </a:p>
          <a:p>
            <a:endParaRPr lang="en-US" sz="2000" b="1" dirty="0"/>
          </a:p>
        </p:txBody>
      </p:sp>
    </p:spTree>
    <p:extLst>
      <p:ext uri="{BB962C8B-B14F-4D97-AF65-F5344CB8AC3E}">
        <p14:creationId xmlns:p14="http://schemas.microsoft.com/office/powerpoint/2010/main" val="405306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Deep Dive into people who were dissatisfied (7)   </a:t>
            </a:r>
            <a:endParaRPr sz="2800" b="0" i="0" u="none" strike="noStrike" cap="none" dirty="0">
              <a:solidFill>
                <a:schemeClr val="lt1"/>
              </a:solidFill>
              <a:latin typeface="Gill Sans"/>
              <a:ea typeface="Gill Sans"/>
              <a:cs typeface="Gill Sans"/>
              <a:sym typeface="Gill Sans"/>
            </a:endParaRPr>
          </a:p>
        </p:txBody>
      </p:sp>
      <p:sp>
        <p:nvSpPr>
          <p:cNvPr id="9" name="TextBox 8">
            <a:extLst>
              <a:ext uri="{FF2B5EF4-FFF2-40B4-BE49-F238E27FC236}">
                <a16:creationId xmlns:a16="http://schemas.microsoft.com/office/drawing/2014/main" id="{262F8F48-98F4-4C28-B8B1-41CFE5FF2836}"/>
              </a:ext>
            </a:extLst>
          </p:cNvPr>
          <p:cNvSpPr txBox="1"/>
          <p:nvPr/>
        </p:nvSpPr>
        <p:spPr>
          <a:xfrm>
            <a:off x="451106" y="1395911"/>
            <a:ext cx="8175658" cy="4678204"/>
          </a:xfrm>
          <a:prstGeom prst="rect">
            <a:avLst/>
          </a:prstGeom>
          <a:noFill/>
        </p:spPr>
        <p:txBody>
          <a:bodyPr wrap="square" rtlCol="0">
            <a:spAutoFit/>
          </a:bodyPr>
          <a:lstStyle/>
          <a:p>
            <a:pPr marL="285750" indent="-285750">
              <a:buFont typeface="Arial" panose="020B0604020202020204" pitchFamily="34" charset="0"/>
              <a:buChar char="•"/>
            </a:pPr>
            <a:r>
              <a:rPr lang="en-US" sz="2500" dirty="0"/>
              <a:t>Sidewalks are discontinuous and bike boulevards are rare. Train speed. Festival close but no sidewalks. </a:t>
            </a:r>
          </a:p>
          <a:p>
            <a:pPr marL="285750" indent="-285750">
              <a:buFont typeface="Arial" panose="020B0604020202020204" pitchFamily="34" charset="0"/>
              <a:buChar char="•"/>
            </a:pPr>
            <a:r>
              <a:rPr lang="en-US" sz="2500" dirty="0"/>
              <a:t>Building inspections treatment of landlords. </a:t>
            </a:r>
          </a:p>
          <a:p>
            <a:pPr marL="285750" indent="-285750">
              <a:buFont typeface="Arial" panose="020B0604020202020204" pitchFamily="34" charset="0"/>
              <a:buChar char="•"/>
            </a:pPr>
            <a:r>
              <a:rPr lang="en-US" sz="2500" dirty="0"/>
              <a:t>Roads, curb, gutter on Cliffwood Lane. Flood plain. </a:t>
            </a:r>
          </a:p>
          <a:p>
            <a:pPr marL="285750" indent="-285750">
              <a:buFont typeface="Arial" panose="020B0604020202020204" pitchFamily="34" charset="0"/>
              <a:buChar char="•"/>
            </a:pPr>
            <a:r>
              <a:rPr lang="en-US" sz="2500" dirty="0"/>
              <a:t>Lower taxes, maintain and provide more streetlights, inspectors should look at backyard decks. Move fire department budget to police budget. Fire department paid too much. </a:t>
            </a:r>
          </a:p>
          <a:p>
            <a:pPr marL="285750" indent="-285750">
              <a:buFont typeface="Arial" panose="020B0604020202020204" pitchFamily="34" charset="0"/>
              <a:buChar char="•"/>
            </a:pPr>
            <a:r>
              <a:rPr lang="en-US" sz="2500" dirty="0"/>
              <a:t>Improved law enforcement. </a:t>
            </a:r>
          </a:p>
          <a:p>
            <a:pPr marL="285750" indent="-285750">
              <a:buFont typeface="Arial" panose="020B0604020202020204" pitchFamily="34" charset="0"/>
              <a:buChar char="•"/>
            </a:pPr>
            <a:r>
              <a:rPr lang="en-US" sz="2500" dirty="0"/>
              <a:t>Erickson House on </a:t>
            </a:r>
            <a:r>
              <a:rPr lang="en-US" sz="2500" dirty="0" err="1"/>
              <a:t>Farnam</a:t>
            </a:r>
            <a:r>
              <a:rPr lang="en-US" sz="2500" dirty="0"/>
              <a:t> St. </a:t>
            </a:r>
          </a:p>
          <a:p>
            <a:pPr marL="285750" indent="-285750">
              <a:buFont typeface="Arial" panose="020B0604020202020204" pitchFamily="34" charset="0"/>
              <a:buChar char="•"/>
            </a:pPr>
            <a:endParaRPr lang="en-US" sz="2800" dirty="0"/>
          </a:p>
          <a:p>
            <a:endParaRPr lang="en-US" sz="2000" b="1" dirty="0"/>
          </a:p>
        </p:txBody>
      </p:sp>
    </p:spTree>
    <p:extLst>
      <p:ext uri="{BB962C8B-B14F-4D97-AF65-F5344CB8AC3E}">
        <p14:creationId xmlns:p14="http://schemas.microsoft.com/office/powerpoint/2010/main" val="19354031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3215</TotalTime>
  <Words>1789</Words>
  <Application>Microsoft Office PowerPoint</Application>
  <PresentationFormat>On-screen Show (4:3)</PresentationFormat>
  <Paragraphs>200</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Gill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Lacenski</dc:creator>
  <cp:lastModifiedBy>Gregerson, Caroline</cp:lastModifiedBy>
  <cp:revision>184</cp:revision>
  <cp:lastPrinted>2019-11-12T21:48:26Z</cp:lastPrinted>
  <dcterms:created xsi:type="dcterms:W3CDTF">2019-10-25T14:30:55Z</dcterms:created>
  <dcterms:modified xsi:type="dcterms:W3CDTF">2020-02-24T16:42:34Z</dcterms:modified>
</cp:coreProperties>
</file>