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56" r:id="rId3"/>
    <p:sldId id="480" r:id="rId4"/>
    <p:sldId id="481" r:id="rId5"/>
    <p:sldId id="482" r:id="rId6"/>
    <p:sldId id="259" r:id="rId7"/>
    <p:sldId id="462" r:id="rId8"/>
    <p:sldId id="519" r:id="rId9"/>
    <p:sldId id="463" r:id="rId10"/>
    <p:sldId id="465" r:id="rId11"/>
    <p:sldId id="494" r:id="rId12"/>
    <p:sldId id="468" r:id="rId13"/>
    <p:sldId id="469" r:id="rId14"/>
    <p:sldId id="470" r:id="rId15"/>
    <p:sldId id="472" r:id="rId16"/>
    <p:sldId id="510" r:id="rId17"/>
    <p:sldId id="473" r:id="rId18"/>
    <p:sldId id="491" r:id="rId19"/>
    <p:sldId id="514" r:id="rId20"/>
    <p:sldId id="478" r:id="rId21"/>
  </p:sldIdLst>
  <p:sldSz cx="9144000" cy="6858000" type="screen4x3"/>
  <p:notesSz cx="9296400" cy="7010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ReQzeBxvXa5+UIi1VeKKv47ON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erson, Caroline" initials="GC" lastIdx="1" clrIdx="0">
    <p:extLst>
      <p:ext uri="{19B8F6BF-5375-455C-9EA6-DF929625EA0E}">
        <p15:presenceInfo xmlns:p15="http://schemas.microsoft.com/office/powerpoint/2012/main" userId="S-1-5-21-1792825746-761096916-1846952604-12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47D87F-C9A1-4221-AF9D-B842479C6ED0}">
  <a:tblStyle styleId="{5247D87F-C9A1-4221-AF9D-B842479C6E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napToGrid="0">
      <p:cViewPr varScale="1">
        <p:scale>
          <a:sx n="102" d="100"/>
          <a:sy n="102" d="100"/>
        </p:scale>
        <p:origin x="1278" y="84"/>
      </p:cViewPr>
      <p:guideLst>
        <p:guide orient="horz" pos="2160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56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0T16:23:54.271" idx="1">
    <p:pos x="5221" y="3554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1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dt" idx="10"/>
          </p:nvPr>
        </p:nvSpPr>
        <p:spPr>
          <a:xfrm>
            <a:off x="5265810" y="0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61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62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42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029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generally more important than it was 5 years ago.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81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care emerges as important and elsewhere in the City , 48% of low income individuals stated this was very important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065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67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care emerges as important and elsewhere in the 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41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93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92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19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</a:t>
            </a:r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86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Much safer that Powell </a:t>
            </a:r>
            <a:r>
              <a:rPr lang="en-US" dirty="0" err="1"/>
              <a:t>Poage</a:t>
            </a:r>
            <a:r>
              <a:rPr lang="en-US" dirty="0"/>
              <a:t> Hamilton across the street 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Caroline or </a:t>
            </a:r>
            <a:r>
              <a:rPr lang="en-US" dirty="0" err="1"/>
              <a:t>Hetti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50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Caroline or </a:t>
            </a:r>
            <a:r>
              <a:rPr lang="en-US" dirty="0" err="1"/>
              <a:t>Hetti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0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Caroline or </a:t>
            </a:r>
            <a:r>
              <a:rPr lang="en-US" dirty="0" err="1"/>
              <a:t>Hetti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5265810" y="6658664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0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9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9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3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3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4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4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5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5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6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0" y="6468386"/>
            <a:ext cx="9144000" cy="405441"/>
          </a:xfrm>
          <a:prstGeom prst="rect">
            <a:avLst/>
          </a:prstGeom>
          <a:solidFill>
            <a:srgbClr val="C20058"/>
          </a:solidFill>
          <a:ln w="25400" cap="flat" cmpd="sng">
            <a:solidFill>
              <a:srgbClr val="C200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8"/>
          <p:cNvSpPr/>
          <p:nvPr/>
        </p:nvSpPr>
        <p:spPr>
          <a:xfrm>
            <a:off x="0" y="6349042"/>
            <a:ext cx="9144000" cy="103517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197001" y="4784385"/>
            <a:ext cx="8749998" cy="1965655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75236" y="4982331"/>
            <a:ext cx="8768764" cy="17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Needs Survey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dirty="0">
                <a:solidFill>
                  <a:schemeClr val="lt1"/>
                </a:solidFill>
                <a:latin typeface="Gill Sans"/>
                <a:sym typeface="Gill Sans"/>
              </a:rPr>
              <a:t>To inform the Community Development Block Grant and HOME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dirty="0">
                <a:solidFill>
                  <a:schemeClr val="lt1"/>
                </a:solidFill>
                <a:latin typeface="Gill Sans"/>
                <a:sym typeface="Gill Sans"/>
              </a:rPr>
              <a:t>5-year plan – look at how to prioritize our funds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dirty="0">
                <a:solidFill>
                  <a:schemeClr val="lt1"/>
                </a:solidFill>
                <a:latin typeface="Gill Sans"/>
                <a:sym typeface="Gill Sans"/>
              </a:rPr>
              <a:t>Filtered to Hintgen Neighborhood  </a:t>
            </a:r>
            <a:endParaRPr dirty="0"/>
          </a:p>
        </p:txBody>
      </p:sp>
      <p:pic>
        <p:nvPicPr>
          <p:cNvPr id="126" name="Google Shape;126;p1" descr="A large stone brick wall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01" y="4032049"/>
            <a:ext cx="8749996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/>
          <p:nvPr/>
        </p:nvSpPr>
        <p:spPr>
          <a:xfrm rot="5400000">
            <a:off x="7831714" y="5634757"/>
            <a:ext cx="1965655" cy="264910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04;p40" descr="S:\CDBG\Housing Rehabilitation Program\Focus on Energy\Photos\071118-LT-NWS-HOME_6295556.JPG">
            <a:extLst>
              <a:ext uri="{FF2B5EF4-FFF2-40B4-BE49-F238E27FC236}">
                <a16:creationId xmlns:a16="http://schemas.microsoft.com/office/drawing/2014/main" id="{8D1FEFA1-7B3E-41A4-8EC7-52ABE00946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391" y="111163"/>
            <a:ext cx="2777003" cy="188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5;p40">
            <a:extLst>
              <a:ext uri="{FF2B5EF4-FFF2-40B4-BE49-F238E27FC236}">
                <a16:creationId xmlns:a16="http://schemas.microsoft.com/office/drawing/2014/main" id="{C910233B-0BDB-4124-8E1E-D951D50EB6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8907" y="288001"/>
            <a:ext cx="5113179" cy="196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6;p40" descr="LMH_Washburn2_25topazClarity.jpg">
            <a:extLst>
              <a:ext uri="{FF2B5EF4-FFF2-40B4-BE49-F238E27FC236}">
                <a16:creationId xmlns:a16="http://schemas.microsoft.com/office/drawing/2014/main" id="{45573CE8-5061-4148-A640-C87C400F52D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391" y="2123824"/>
            <a:ext cx="2443379" cy="176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7;p40" descr="open concept">
            <a:extLst>
              <a:ext uri="{FF2B5EF4-FFF2-40B4-BE49-F238E27FC236}">
                <a16:creationId xmlns:a16="http://schemas.microsoft.com/office/drawing/2014/main" id="{AC4E3774-C4D5-426B-9E3D-2DC77979DE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162" t="10208" r="231" b="-306"/>
          <a:stretch/>
        </p:blipFill>
        <p:spPr>
          <a:xfrm>
            <a:off x="3233394" y="2562917"/>
            <a:ext cx="1815798" cy="1290261"/>
          </a:xfrm>
          <a:prstGeom prst="rect">
            <a:avLst/>
          </a:prstGeom>
          <a:noFill/>
          <a:ln w="762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" name="Google Shape;108;p40">
            <a:extLst>
              <a:ext uri="{FF2B5EF4-FFF2-40B4-BE49-F238E27FC236}">
                <a16:creationId xmlns:a16="http://schemas.microsoft.com/office/drawing/2014/main" id="{4DBC60E0-37DD-418D-9FCF-D5DCDE0AA1C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90095" y="2379254"/>
            <a:ext cx="2074363" cy="158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D70CB-58F9-4CED-BF86-34D784E6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5" y="839430"/>
            <a:ext cx="8125959" cy="4867954"/>
          </a:xfrm>
          <a:prstGeom prst="rect">
            <a:avLst/>
          </a:prstGeom>
        </p:spPr>
      </p:pic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How satisfied are you with your access to the following resources?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CEF93-6451-45F6-B810-8619B61E412E}"/>
              </a:ext>
            </a:extLst>
          </p:cNvPr>
          <p:cNvSpPr txBox="1"/>
          <p:nvPr/>
        </p:nvSpPr>
        <p:spPr>
          <a:xfrm>
            <a:off x="337986" y="5579988"/>
            <a:ext cx="86928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Very: Bus service, quality public schools, parks/playgrounds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Somewhat: Housing affordability, housing 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Lease: Quality street and sidewalks, licensed child care, places to shop and eat</a:t>
            </a:r>
          </a:p>
        </p:txBody>
      </p:sp>
    </p:spTree>
    <p:extLst>
      <p:ext uri="{BB962C8B-B14F-4D97-AF65-F5344CB8AC3E}">
        <p14:creationId xmlns:p14="http://schemas.microsoft.com/office/powerpoint/2010/main" val="315381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34927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would you like to see improved? (48 comments)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09F5-E241-43DB-9453-ED73D823A23E}"/>
              </a:ext>
            </a:extLst>
          </p:cNvPr>
          <p:cNvSpPr txBox="1"/>
          <p:nvPr/>
        </p:nvSpPr>
        <p:spPr>
          <a:xfrm>
            <a:off x="451104" y="892012"/>
            <a:ext cx="869289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Streets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referring city-wide, Losey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Neglected infrastructure in exchange for “feel good projects”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Prioritize less polluting vehicles  </a:t>
            </a:r>
          </a:p>
          <a:p>
            <a:r>
              <a:rPr lang="en-US" sz="1500" b="1" dirty="0"/>
              <a:t>Slow down traffic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Cars drive too fast through neighborhoods (Gladys Court)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Speeding on Mormon Coulee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Vs. remove (roundabouts) to slow down traffic (11) </a:t>
            </a:r>
          </a:p>
          <a:p>
            <a:r>
              <a:rPr lang="en-US" sz="1500" b="1" dirty="0"/>
              <a:t>Street Crossing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South Avenue difficult to cross </a:t>
            </a:r>
          </a:p>
          <a:p>
            <a:r>
              <a:rPr lang="en-US" sz="1500" b="1" dirty="0"/>
              <a:t>Sidewalks, Improved Lighting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 have very few sidewalks, not walkable (111).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More Bicycle lanes, protected bike lands on South Ave and Losey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Lighting near public 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“I turn into pure black” </a:t>
            </a:r>
          </a:p>
          <a:p>
            <a:r>
              <a:rPr lang="en-US" sz="1500" b="1" dirty="0"/>
              <a:t>Playground 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Upgraded playground near public housing (11)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 new “real” park with plants and flowers (not rubber playgrounds) </a:t>
            </a:r>
          </a:p>
          <a:p>
            <a:r>
              <a:rPr lang="en-US" sz="1500" b="1" dirty="0"/>
              <a:t>At school- </a:t>
            </a:r>
            <a:r>
              <a:rPr lang="en-US" sz="1500" dirty="0"/>
              <a:t>needs of children better met to support teachers </a:t>
            </a:r>
          </a:p>
          <a:p>
            <a:r>
              <a:rPr lang="en-US" sz="1500" b="1" dirty="0"/>
              <a:t>More child care facilities</a:t>
            </a:r>
            <a:r>
              <a:rPr lang="en-US" sz="1500" dirty="0"/>
              <a:t>, child care that’s affordable </a:t>
            </a:r>
            <a:r>
              <a:rPr lang="en-US" sz="1500" b="1" dirty="0"/>
              <a:t> </a:t>
            </a:r>
          </a:p>
          <a:p>
            <a:r>
              <a:rPr lang="en-US" sz="1500" b="1" dirty="0"/>
              <a:t>Housing- </a:t>
            </a:r>
            <a:r>
              <a:rPr lang="en-US" sz="1500" dirty="0"/>
              <a:t>keeping homes up on the exterior, more code enforcement </a:t>
            </a:r>
          </a:p>
          <a:p>
            <a:r>
              <a:rPr lang="en-US" sz="1500" dirty="0"/>
              <a:t>hard to find rent that is affordable (1)</a:t>
            </a:r>
          </a:p>
          <a:p>
            <a:r>
              <a:rPr lang="en-US" sz="1500" b="1" dirty="0"/>
              <a:t>Policing- </a:t>
            </a:r>
            <a:r>
              <a:rPr lang="en-US" sz="1500" dirty="0"/>
              <a:t>more police visibility, more meet and greets with police  </a:t>
            </a:r>
          </a:p>
          <a:p>
            <a:r>
              <a:rPr lang="en-US" sz="1500" b="1" dirty="0"/>
              <a:t>Property taxes- </a:t>
            </a:r>
            <a:r>
              <a:rPr lang="en-US" sz="1500" dirty="0"/>
              <a:t>lower </a:t>
            </a:r>
          </a:p>
          <a:p>
            <a:r>
              <a:rPr lang="en-US" sz="1500" b="1" dirty="0"/>
              <a:t>Lack of restaurants besides fast food </a:t>
            </a:r>
          </a:p>
        </p:txBody>
      </p:sp>
    </p:spTree>
    <p:extLst>
      <p:ext uri="{BB962C8B-B14F-4D97-AF65-F5344CB8AC3E}">
        <p14:creationId xmlns:p14="http://schemas.microsoft.com/office/powerpoint/2010/main" val="148235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Programs that meet City’s homeownership needs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1EB6B-B0E6-444B-B07E-B8D8ABFD8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r="8418"/>
          <a:stretch/>
        </p:blipFill>
        <p:spPr>
          <a:xfrm>
            <a:off x="444815" y="882985"/>
            <a:ext cx="8254370" cy="5027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AE89C-329A-49BD-A9BE-8195FD9D792B}"/>
              </a:ext>
            </a:extLst>
          </p:cNvPr>
          <p:cNvSpPr txBox="1"/>
          <p:nvPr/>
        </p:nvSpPr>
        <p:spPr>
          <a:xfrm>
            <a:off x="1083392" y="5913293"/>
            <a:ext cx="720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Help for individuals to fix up their home ranks the highest but not as strongly supported as older neighborhoods  </a:t>
            </a:r>
          </a:p>
        </p:txBody>
      </p:sp>
    </p:spTree>
    <p:extLst>
      <p:ext uri="{BB962C8B-B14F-4D97-AF65-F5344CB8AC3E}">
        <p14:creationId xmlns:p14="http://schemas.microsoft.com/office/powerpoint/2010/main" val="267576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Programs that meet City’s rental needs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147B0-CAEF-4322-B41E-8D994A37D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5" y="975970"/>
            <a:ext cx="8230749" cy="4906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4A03A-AAF7-4B46-BB6A-4DCCF7221577}"/>
              </a:ext>
            </a:extLst>
          </p:cNvPr>
          <p:cNvSpPr txBox="1"/>
          <p:nvPr/>
        </p:nvSpPr>
        <p:spPr>
          <a:xfrm>
            <a:off x="1083392" y="5681899"/>
            <a:ext cx="720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Fixing up deteriorating rental properties ranks the highest but not as strongly supported as older neighborhoods  </a:t>
            </a:r>
          </a:p>
        </p:txBody>
      </p:sp>
    </p:spTree>
    <p:extLst>
      <p:ext uri="{BB962C8B-B14F-4D97-AF65-F5344CB8AC3E}">
        <p14:creationId xmlns:p14="http://schemas.microsoft.com/office/powerpoint/2010/main" val="380845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46959A-6C8B-47BA-BB94-5E07803BE7AF}"/>
              </a:ext>
            </a:extLst>
          </p:cNvPr>
          <p:cNvSpPr txBox="1"/>
          <p:nvPr/>
        </p:nvSpPr>
        <p:spPr>
          <a:xfrm>
            <a:off x="1218470" y="1826739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79%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3703-5371-4DBF-A51B-B87D67FBB8AD}"/>
              </a:ext>
            </a:extLst>
          </p:cNvPr>
          <p:cNvSpPr txBox="1"/>
          <p:nvPr/>
        </p:nvSpPr>
        <p:spPr>
          <a:xfrm>
            <a:off x="2119439" y="1826739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55%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EB67D-4E9A-4A4A-BAE9-34345A37F235}"/>
              </a:ext>
            </a:extLst>
          </p:cNvPr>
          <p:cNvSpPr txBox="1"/>
          <p:nvPr/>
        </p:nvSpPr>
        <p:spPr>
          <a:xfrm>
            <a:off x="3813926" y="1698492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49%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5332D-C9C9-40ED-962C-03456DC6925E}"/>
              </a:ext>
            </a:extLst>
          </p:cNvPr>
          <p:cNvSpPr txBox="1"/>
          <p:nvPr/>
        </p:nvSpPr>
        <p:spPr>
          <a:xfrm>
            <a:off x="5557770" y="1614524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42%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02F70-9554-4ACE-BEC9-B446B3DE3399}"/>
              </a:ext>
            </a:extLst>
          </p:cNvPr>
          <p:cNvSpPr txBox="1"/>
          <p:nvPr/>
        </p:nvSpPr>
        <p:spPr>
          <a:xfrm>
            <a:off x="7322214" y="1672850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41% </a:t>
            </a:r>
          </a:p>
        </p:txBody>
      </p:sp>
      <p:sp>
        <p:nvSpPr>
          <p:cNvPr id="10" name="Google Shape;158;p4">
            <a:extLst>
              <a:ext uri="{FF2B5EF4-FFF2-40B4-BE49-F238E27FC236}">
                <a16:creationId xmlns:a16="http://schemas.microsoft.com/office/drawing/2014/main" id="{520B1BDC-7917-45B7-A2DC-31F1E8D6C728}"/>
              </a:ext>
            </a:extLst>
          </p:cNvPr>
          <p:cNvSpPr txBox="1"/>
          <p:nvPr/>
        </p:nvSpPr>
        <p:spPr>
          <a:xfrm>
            <a:off x="799854" y="-22691"/>
            <a:ext cx="8065639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How important are the following capital improvements?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146EF-6452-4FED-95BC-77ABE88BB3B0}"/>
              </a:ext>
            </a:extLst>
          </p:cNvPr>
          <p:cNvSpPr txBox="1"/>
          <p:nvPr/>
        </p:nvSpPr>
        <p:spPr>
          <a:xfrm>
            <a:off x="2973981" y="1768412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55%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9AFCD-7FCA-4CB6-B793-54B0C2740097}"/>
              </a:ext>
            </a:extLst>
          </p:cNvPr>
          <p:cNvSpPr txBox="1"/>
          <p:nvPr/>
        </p:nvSpPr>
        <p:spPr>
          <a:xfrm>
            <a:off x="4668468" y="1642143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47%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99148-A6D4-40AB-B6E4-5B57D594FA4C}"/>
              </a:ext>
            </a:extLst>
          </p:cNvPr>
          <p:cNvSpPr txBox="1"/>
          <p:nvPr/>
        </p:nvSpPr>
        <p:spPr>
          <a:xfrm>
            <a:off x="6503984" y="1614524"/>
            <a:ext cx="60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42%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2F15F-93E8-4017-AEF3-90D3B5239245}"/>
              </a:ext>
            </a:extLst>
          </p:cNvPr>
          <p:cNvSpPr txBox="1"/>
          <p:nvPr/>
        </p:nvSpPr>
        <p:spPr>
          <a:xfrm>
            <a:off x="640500" y="5618375"/>
            <a:ext cx="85035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Streets, sidewalks, street lighting rank very highly</a:t>
            </a:r>
          </a:p>
          <a:p>
            <a:r>
              <a:rPr lang="en-US" sz="2000" dirty="0"/>
              <a:t>Sidewalks ranks 3rd, but frequent comment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C603B-A726-4E1C-A198-2A0E0B695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" r="4816"/>
          <a:stretch/>
        </p:blipFill>
        <p:spPr>
          <a:xfrm>
            <a:off x="278507" y="518417"/>
            <a:ext cx="8450714" cy="51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8;p4">
            <a:extLst>
              <a:ext uri="{FF2B5EF4-FFF2-40B4-BE49-F238E27FC236}">
                <a16:creationId xmlns:a16="http://schemas.microsoft.com/office/drawing/2014/main" id="{520B1BDC-7917-45B7-A2DC-31F1E8D6C728}"/>
              </a:ext>
            </a:extLst>
          </p:cNvPr>
          <p:cNvSpPr txBox="1"/>
          <p:nvPr/>
        </p:nvSpPr>
        <p:spPr>
          <a:xfrm>
            <a:off x="231525" y="318060"/>
            <a:ext cx="8512235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How important are these Economic Development programs?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DA210-5E98-44E6-9A59-E6857A75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88" y="896489"/>
            <a:ext cx="8287907" cy="4782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25BBD-83AF-4D04-A903-39F277D6C1F7}"/>
              </a:ext>
            </a:extLst>
          </p:cNvPr>
          <p:cNvSpPr txBox="1"/>
          <p:nvPr/>
        </p:nvSpPr>
        <p:spPr>
          <a:xfrm>
            <a:off x="640500" y="5618375"/>
            <a:ext cx="85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Assistance for child care centers ranks very highly </a:t>
            </a:r>
          </a:p>
        </p:txBody>
      </p:sp>
    </p:spTree>
    <p:extLst>
      <p:ext uri="{BB962C8B-B14F-4D97-AF65-F5344CB8AC3E}">
        <p14:creationId xmlns:p14="http://schemas.microsoft.com/office/powerpoint/2010/main" val="377044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Overall (% VERY important)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09F5-E241-43DB-9453-ED73D823A23E}"/>
              </a:ext>
            </a:extLst>
          </p:cNvPr>
          <p:cNvSpPr txBox="1"/>
          <p:nvPr/>
        </p:nvSpPr>
        <p:spPr>
          <a:xfrm>
            <a:off x="366266" y="1141633"/>
            <a:ext cx="85514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Streets (78%)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Fixing up deteriorating rental properties (58%)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Streetlighting (54%)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Help for individuals to fix up their homes (52%)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Permanent housing for people experiencing homelessness (52%)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Tie for 6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Rental assistance for low-income families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Sidewalks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Safety Buildings </a:t>
            </a:r>
          </a:p>
        </p:txBody>
      </p:sp>
    </p:spTree>
    <p:extLst>
      <p:ext uri="{BB962C8B-B14F-4D97-AF65-F5344CB8AC3E}">
        <p14:creationId xmlns:p14="http://schemas.microsoft.com/office/powerpoint/2010/main" val="26003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8;p4">
            <a:extLst>
              <a:ext uri="{FF2B5EF4-FFF2-40B4-BE49-F238E27FC236}">
                <a16:creationId xmlns:a16="http://schemas.microsoft.com/office/drawing/2014/main" id="{520B1BDC-7917-45B7-A2DC-31F1E8D6C728}"/>
              </a:ext>
            </a:extLst>
          </p:cNvPr>
          <p:cNvSpPr txBox="1"/>
          <p:nvPr/>
        </p:nvSpPr>
        <p:spPr>
          <a:xfrm>
            <a:off x="447856" y="264027"/>
            <a:ext cx="8512235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Four (4) types of services that City should prioritize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05004-0184-4B18-AC6C-22DE3E6C1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68"/>
          <a:stretch/>
        </p:blipFill>
        <p:spPr>
          <a:xfrm>
            <a:off x="876118" y="924471"/>
            <a:ext cx="4869743" cy="4989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6684A-BF1D-4CFF-902A-E944C9D8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34" y="977613"/>
            <a:ext cx="2256148" cy="50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;p4">
            <a:extLst>
              <a:ext uri="{FF2B5EF4-FFF2-40B4-BE49-F238E27FC236}">
                <a16:creationId xmlns:a16="http://schemas.microsoft.com/office/drawing/2014/main" id="{856FABFE-9AB7-45A1-94F3-8138DFC691D4}"/>
              </a:ext>
            </a:extLst>
          </p:cNvPr>
          <p:cNvSpPr txBox="1"/>
          <p:nvPr/>
        </p:nvSpPr>
        <p:spPr>
          <a:xfrm>
            <a:off x="0" y="2387302"/>
            <a:ext cx="7887854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800"/>
            </a:pPr>
            <a:endParaRPr sz="35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158;p4">
            <a:extLst>
              <a:ext uri="{FF2B5EF4-FFF2-40B4-BE49-F238E27FC236}">
                <a16:creationId xmlns:a16="http://schemas.microsoft.com/office/drawing/2014/main" id="{12C37018-B86B-4921-A7F6-FFC071AF0AB2}"/>
              </a:ext>
            </a:extLst>
          </p:cNvPr>
          <p:cNvSpPr txBox="1"/>
          <p:nvPr/>
        </p:nvSpPr>
        <p:spPr>
          <a:xfrm>
            <a:off x="657496" y="285075"/>
            <a:ext cx="8898903" cy="154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Other Comments (29)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tx1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tx1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+mn-lt"/>
                <a:ea typeface="Gill Sans"/>
                <a:cs typeface="Gill Sans"/>
                <a:sym typeface="Gill Sans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endParaRPr lang="en-US" sz="2800" i="0" u="none" strike="noStrike" cap="none" dirty="0">
              <a:solidFill>
                <a:schemeClr val="lt1"/>
              </a:solidFill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F525A-F857-4A94-898D-1EC20ABBF639}"/>
              </a:ext>
            </a:extLst>
          </p:cNvPr>
          <p:cNvSpPr txBox="1"/>
          <p:nvPr/>
        </p:nvSpPr>
        <p:spPr>
          <a:xfrm>
            <a:off x="527901" y="614373"/>
            <a:ext cx="76144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Harry J Olson Center, Senior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 work with families in rentals that are unsafe. There rarely seem to be consequences for landlords.”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 the streets, main road potholes should be filled without contacting street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 care close to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Landlords should be 100% responsible for upkeep of their building. Lower residential property taxes, police presence, assistance to people for child care and housing for someone who can work full time at a job.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 good business in the former Kmart and Shopko. Need something more than Wal Mart.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sidewalks.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back Myrick Park. Start with the duck house and go from there.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Lights by the A&amp;W for crossing, signs on Lang Drive crossing, more restaurants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Street and sewer repair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Assistance to home owners for housing repairs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single family homes that lower-middle income people can afford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Funding for those struggling with addiction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 the homeless and fix the potholes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Carbon Emissions, rehab (not demolition)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Housing that affordable for people living in poverty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policemen that patrol the neighborhood should introduce themselves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Housing is not affordable at all, someone working on minimum wage cannot afford a one-bedroom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single family homes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cautious with our tax money </a:t>
            </a:r>
          </a:p>
        </p:txBody>
      </p:sp>
    </p:spTree>
    <p:extLst>
      <p:ext uri="{BB962C8B-B14F-4D97-AF65-F5344CB8AC3E}">
        <p14:creationId xmlns:p14="http://schemas.microsoft.com/office/powerpoint/2010/main" val="5545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4327A0-8B67-4D3B-B4BB-E3A9DAEBD624}"/>
              </a:ext>
            </a:extLst>
          </p:cNvPr>
          <p:cNvSpPr/>
          <p:nvPr/>
        </p:nvSpPr>
        <p:spPr>
          <a:xfrm>
            <a:off x="476352" y="327792"/>
            <a:ext cx="819129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latin typeface="+mn-lt"/>
              </a:rPr>
              <a:t>Next steps for City </a:t>
            </a:r>
            <a:endParaRPr lang="en-US" sz="27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Prioritize needs identified in the survey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Programs for homes </a:t>
            </a:r>
          </a:p>
          <a:p>
            <a:endParaRPr lang="en-US" sz="2700" dirty="0">
              <a:latin typeface="+mn-lt"/>
            </a:endParaRPr>
          </a:p>
          <a:p>
            <a:r>
              <a:rPr lang="en-US" sz="2700" b="1" dirty="0">
                <a:latin typeface="+mn-lt"/>
              </a:rPr>
              <a:t>Ideas For Neighborhood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Identify priority streets in neighborhood and priority safer crossings </a:t>
            </a:r>
            <a:endParaRPr lang="en-US" sz="27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Identify locations for sidewalks and request through CIP budget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Lighting near public housing or other areas</a:t>
            </a:r>
            <a:endParaRPr lang="en-US" sz="27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Reach out to police department with feedback or to attend a neighborhood association meeting </a:t>
            </a:r>
            <a:r>
              <a:rPr lang="en-US" sz="2700" b="1" dirty="0"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Traffic calming measures near public housing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Parks? 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28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427C2-BF7C-4B47-BD44-67FC5611C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7"/>
          <a:stretch/>
        </p:blipFill>
        <p:spPr>
          <a:xfrm>
            <a:off x="556652" y="1036948"/>
            <a:ext cx="8030696" cy="5445240"/>
          </a:xfrm>
          <a:prstGeom prst="rect">
            <a:avLst/>
          </a:prstGeom>
        </p:spPr>
      </p:pic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took the survey- Age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7E6F6-658F-489E-9013-B3CFF7850A1D}"/>
              </a:ext>
            </a:extLst>
          </p:cNvPr>
          <p:cNvSpPr txBox="1"/>
          <p:nvPr/>
        </p:nvSpPr>
        <p:spPr>
          <a:xfrm>
            <a:off x="5052188" y="1509788"/>
            <a:ext cx="349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96 Survey Takers </a:t>
            </a:r>
          </a:p>
        </p:txBody>
      </p:sp>
    </p:spTree>
    <p:extLst>
      <p:ext uri="{BB962C8B-B14F-4D97-AF65-F5344CB8AC3E}">
        <p14:creationId xmlns:p14="http://schemas.microsoft.com/office/powerpoint/2010/main" val="206340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46D9B-337F-4B07-8D7B-3F2477727A02}"/>
              </a:ext>
            </a:extLst>
          </p:cNvPr>
          <p:cNvSpPr/>
          <p:nvPr/>
        </p:nvSpPr>
        <p:spPr>
          <a:xfrm>
            <a:off x="95299" y="2168650"/>
            <a:ext cx="834074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Reactions? Questions? </a:t>
            </a:r>
          </a:p>
          <a:p>
            <a:pPr algn="ctr"/>
            <a:endParaRPr lang="en-US" sz="2000" dirty="0"/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 </a:t>
            </a:r>
          </a:p>
          <a:p>
            <a:pPr algn="ctr"/>
            <a:r>
              <a:rPr lang="en-US" sz="3600" dirty="0"/>
              <a:t>Caroline (</a:t>
            </a:r>
            <a:r>
              <a:rPr lang="en-US" sz="3600" dirty="0" err="1"/>
              <a:t>Neilsen</a:t>
            </a:r>
            <a:r>
              <a:rPr lang="en-US" sz="3600" dirty="0"/>
              <a:t>) Gregerson </a:t>
            </a:r>
          </a:p>
          <a:p>
            <a:pPr algn="ctr"/>
            <a:r>
              <a:rPr lang="en-US" sz="3600" dirty="0"/>
              <a:t>Community Development Administrator </a:t>
            </a:r>
          </a:p>
          <a:p>
            <a:pPr algn="ctr"/>
            <a:r>
              <a:rPr lang="en-US" sz="3600" dirty="0"/>
              <a:t>608.789.7393 (office)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403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took the survey- Income  </a:t>
            </a:r>
            <a:endParaRPr sz="28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8A617-1976-4AC9-9652-CD936205A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80"/>
          <a:stretch/>
        </p:blipFill>
        <p:spPr>
          <a:xfrm>
            <a:off x="545742" y="923357"/>
            <a:ext cx="8108064" cy="57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9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494BB-8C63-450F-93A7-160ED99D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6"/>
          <a:stretch/>
        </p:blipFill>
        <p:spPr>
          <a:xfrm>
            <a:off x="226238" y="1107201"/>
            <a:ext cx="8516539" cy="5443949"/>
          </a:xfrm>
          <a:prstGeom prst="rect">
            <a:avLst/>
          </a:prstGeom>
        </p:spPr>
      </p:pic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took the survey- Race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A0263-5A89-432E-BA3C-6AD2F2B84FC3}"/>
              </a:ext>
            </a:extLst>
          </p:cNvPr>
          <p:cNvSpPr txBox="1"/>
          <p:nvPr/>
        </p:nvSpPr>
        <p:spPr>
          <a:xfrm>
            <a:off x="5316139" y="2122531"/>
            <a:ext cx="349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93% White </a:t>
            </a:r>
          </a:p>
        </p:txBody>
      </p:sp>
    </p:spTree>
    <p:extLst>
      <p:ext uri="{BB962C8B-B14F-4D97-AF65-F5344CB8AC3E}">
        <p14:creationId xmlns:p14="http://schemas.microsoft.com/office/powerpoint/2010/main" val="75413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2F3FB-714D-4D23-BC7B-B29F701B3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1" y="1220768"/>
            <a:ext cx="8335538" cy="4963218"/>
          </a:xfrm>
          <a:prstGeom prst="rect">
            <a:avLst/>
          </a:prstGeom>
        </p:spPr>
      </p:pic>
      <p:sp>
        <p:nvSpPr>
          <p:cNvPr id="145" name="Google Shape;145;p3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Housing Status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4691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89EA0-5EB5-42DE-95C0-B684A42B9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2"/>
          <a:stretch/>
        </p:blipFill>
        <p:spPr>
          <a:xfrm>
            <a:off x="226239" y="991423"/>
            <a:ext cx="8754697" cy="4875153"/>
          </a:xfrm>
          <a:prstGeom prst="rect">
            <a:avLst/>
          </a:prstGeom>
        </p:spPr>
      </p:pic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How safe do you feel? (overall)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9F674-7457-40C0-A176-E9E5D7F70763}"/>
              </a:ext>
            </a:extLst>
          </p:cNvPr>
          <p:cNvSpPr txBox="1"/>
          <p:nvPr/>
        </p:nvSpPr>
        <p:spPr>
          <a:xfrm>
            <a:off x="451106" y="5866576"/>
            <a:ext cx="776966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i="1" dirty="0"/>
              <a:t>Compared to City-Wide Survey</a:t>
            </a:r>
          </a:p>
          <a:p>
            <a:r>
              <a:rPr lang="en-US" sz="1100" i="1" dirty="0"/>
              <a:t>42% of overall survey takers feel very safe 49% of overall survey takers feel somewhat safe </a:t>
            </a:r>
          </a:p>
          <a:p>
            <a:r>
              <a:rPr lang="en-US" sz="1100" i="1" dirty="0"/>
              <a:t>7% feel not very safe</a:t>
            </a:r>
          </a:p>
          <a:p>
            <a:r>
              <a:rPr lang="en-US" sz="1100" i="1" dirty="0"/>
              <a:t>1% not at all safe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A62D-D43F-42C8-802C-F34F1EDE953B}"/>
              </a:ext>
            </a:extLst>
          </p:cNvPr>
          <p:cNvSpPr txBox="1"/>
          <p:nvPr/>
        </p:nvSpPr>
        <p:spPr>
          <a:xfrm>
            <a:off x="3968342" y="3299796"/>
            <a:ext cx="517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" panose="020B0604020202020204" charset="0"/>
              </a:rPr>
              <a:t>Safer than in other City neighborhoods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C8C01E-79BD-4EAF-83C9-49473520ADE5}"/>
              </a:ext>
            </a:extLst>
          </p:cNvPr>
          <p:cNvSpPr txBox="1"/>
          <p:nvPr/>
        </p:nvSpPr>
        <p:spPr>
          <a:xfrm>
            <a:off x="535947" y="5898010"/>
            <a:ext cx="556056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City-Wide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2019 34% feel very satisfied, 51.77% feel satisfied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13% feel very satisfied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0B558-B4F9-4D3C-96B0-5CF3798E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t="-2858" r="-1075" b="9992"/>
          <a:stretch/>
        </p:blipFill>
        <p:spPr>
          <a:xfrm>
            <a:off x="627461" y="938738"/>
            <a:ext cx="8516539" cy="4768386"/>
          </a:xfrm>
          <a:prstGeom prst="rect">
            <a:avLst/>
          </a:prstGeom>
        </p:spPr>
      </p:pic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How satisfied do you feel? (overall)  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7F3C8-6D98-4EAE-BA59-B37BD0D95305}"/>
              </a:ext>
            </a:extLst>
          </p:cNvPr>
          <p:cNvSpPr txBox="1"/>
          <p:nvPr/>
        </p:nvSpPr>
        <p:spPr>
          <a:xfrm>
            <a:off x="3572759" y="3789575"/>
            <a:ext cx="271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residents dissatisfied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E4AA8-BBA5-4144-B786-32927560C328}"/>
              </a:ext>
            </a:extLst>
          </p:cNvPr>
          <p:cNvSpPr txBox="1"/>
          <p:nvPr/>
        </p:nvSpPr>
        <p:spPr>
          <a:xfrm>
            <a:off x="5703216" y="3789575"/>
            <a:ext cx="32993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Streets</a:t>
            </a:r>
          </a:p>
          <a:p>
            <a:r>
              <a:rPr lang="en-US" dirty="0"/>
              <a:t>Taxation (foot the bill for the surrounding areas) </a:t>
            </a:r>
          </a:p>
          <a:p>
            <a:r>
              <a:rPr lang="en-US" dirty="0"/>
              <a:t>Sidewalks (there was supposed to be sidewalks but then the funds when away) </a:t>
            </a:r>
          </a:p>
          <a:p>
            <a:r>
              <a:rPr lang="en-US" dirty="0"/>
              <a:t>Safety </a:t>
            </a:r>
          </a:p>
        </p:txBody>
      </p:sp>
    </p:spTree>
    <p:extLst>
      <p:ext uri="{BB962C8B-B14F-4D97-AF65-F5344CB8AC3E}">
        <p14:creationId xmlns:p14="http://schemas.microsoft.com/office/powerpoint/2010/main" val="404265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do you like best about your neighborhood?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CA1CE-5355-4962-9D98-C7BB519F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39" y="1141045"/>
            <a:ext cx="8602275" cy="358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478E1-0772-4333-AC90-3E1474491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516" y="4722945"/>
            <a:ext cx="3810532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4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26242" y="0"/>
            <a:ext cx="8917757" cy="822158"/>
          </a:xfrm>
          <a:prstGeom prst="rect">
            <a:avLst/>
          </a:prstGeom>
          <a:solidFill>
            <a:srgbClr val="692045"/>
          </a:solidFill>
          <a:ln w="25400" cap="flat" cmpd="sng">
            <a:solidFill>
              <a:srgbClr val="6920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5400000">
            <a:off x="4654705" y="-3606308"/>
            <a:ext cx="60827" cy="8917759"/>
          </a:xfrm>
          <a:prstGeom prst="rect">
            <a:avLst/>
          </a:prstGeom>
          <a:solidFill>
            <a:srgbClr val="C6093B"/>
          </a:solidFill>
          <a:ln w="25400" cap="flat" cmpd="sng">
            <a:solidFill>
              <a:srgbClr val="C60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51106" y="17272"/>
            <a:ext cx="8466652" cy="82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do you like best about your neighborhood?</a:t>
            </a:r>
            <a:endParaRPr sz="2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8377E-75AC-4977-B44F-93A8DFFA56C2}"/>
              </a:ext>
            </a:extLst>
          </p:cNvPr>
          <p:cNvSpPr/>
          <p:nvPr/>
        </p:nvSpPr>
        <p:spPr>
          <a:xfrm>
            <a:off x="451106" y="1097143"/>
            <a:ext cx="85514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“Great neighbors, 2-3 miles away to get gas or food, near parks, bowling, high-roller”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“Near Wal-Mart, Quiet neighborhood.” 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“The Boys and Girls Club”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Close to stores, family oriented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The school, parks.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Quiet and the neighborhood is improving.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It's a very safe and family oriented neighborhood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location and convenience to grocery stores, etc. people are friendly, watch out for others”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Quiet and little traffic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Well-kept and peaceful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”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000" dirty="0">
                <a:latin typeface="+mn-lt"/>
              </a:rPr>
              <a:t>great neighbors, close access to stores and restaurants”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latin typeface="+mn-lt"/>
              </a:rPr>
              <a:t>“Neighbors. Proximity to church and grocery store”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“Everyone watches out for the neighbors young and old.”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“Near nature”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“People are very friendly and welcoming. I feel pretty safe in this area”</a:t>
            </a:r>
          </a:p>
        </p:txBody>
      </p:sp>
    </p:spTree>
    <p:extLst>
      <p:ext uri="{BB962C8B-B14F-4D97-AF65-F5344CB8AC3E}">
        <p14:creationId xmlns:p14="http://schemas.microsoft.com/office/powerpoint/2010/main" val="76013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1126</Words>
  <Application>Microsoft Office PowerPoint</Application>
  <PresentationFormat>On-screen Show (4:3)</PresentationFormat>
  <Paragraphs>170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Gill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Lacenski</dc:creator>
  <cp:lastModifiedBy>Gregerson, Caroline</cp:lastModifiedBy>
  <cp:revision>197</cp:revision>
  <cp:lastPrinted>2019-11-12T21:48:26Z</cp:lastPrinted>
  <dcterms:created xsi:type="dcterms:W3CDTF">2019-10-25T14:30:55Z</dcterms:created>
  <dcterms:modified xsi:type="dcterms:W3CDTF">2020-03-09T16:23:36Z</dcterms:modified>
</cp:coreProperties>
</file>