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7"/>
  </p:notesMasterIdLst>
  <p:sldIdLst>
    <p:sldId id="256" r:id="rId2"/>
    <p:sldId id="492" r:id="rId3"/>
    <p:sldId id="498" r:id="rId4"/>
    <p:sldId id="456" r:id="rId5"/>
    <p:sldId id="480" r:id="rId6"/>
    <p:sldId id="481" r:id="rId7"/>
    <p:sldId id="482" r:id="rId8"/>
    <p:sldId id="259" r:id="rId9"/>
    <p:sldId id="462" r:id="rId10"/>
    <p:sldId id="463" r:id="rId11"/>
    <p:sldId id="483" r:id="rId12"/>
    <p:sldId id="500" r:id="rId13"/>
    <p:sldId id="465" r:id="rId14"/>
    <p:sldId id="494" r:id="rId15"/>
    <p:sldId id="495" r:id="rId16"/>
    <p:sldId id="464" r:id="rId17"/>
    <p:sldId id="489" r:id="rId18"/>
    <p:sldId id="501" r:id="rId19"/>
    <p:sldId id="496" r:id="rId20"/>
    <p:sldId id="484" r:id="rId21"/>
    <p:sldId id="485" r:id="rId22"/>
    <p:sldId id="502" r:id="rId23"/>
    <p:sldId id="486" r:id="rId24"/>
    <p:sldId id="467" r:id="rId25"/>
    <p:sldId id="503" r:id="rId26"/>
    <p:sldId id="504" r:id="rId27"/>
    <p:sldId id="468" r:id="rId28"/>
    <p:sldId id="505" r:id="rId29"/>
    <p:sldId id="469" r:id="rId30"/>
    <p:sldId id="506" r:id="rId31"/>
    <p:sldId id="470" r:id="rId32"/>
    <p:sldId id="472" r:id="rId33"/>
    <p:sldId id="499" r:id="rId34"/>
    <p:sldId id="473" r:id="rId35"/>
    <p:sldId id="507" r:id="rId36"/>
    <p:sldId id="474" r:id="rId37"/>
    <p:sldId id="477" r:id="rId38"/>
    <p:sldId id="491" r:id="rId39"/>
    <p:sldId id="497" r:id="rId40"/>
    <p:sldId id="508" r:id="rId41"/>
    <p:sldId id="509" r:id="rId42"/>
    <p:sldId id="510" r:id="rId43"/>
    <p:sldId id="493" r:id="rId44"/>
    <p:sldId id="479" r:id="rId45"/>
    <p:sldId id="478" r:id="rId46"/>
  </p:sldIdLst>
  <p:sldSz cx="9144000" cy="6858000" type="screen4x3"/>
  <p:notesSz cx="9296400" cy="7010400"/>
  <p:embeddedFontLst>
    <p:embeddedFont>
      <p:font typeface="Calibri" panose="020F0502020204030204" pitchFamily="34" charset="0"/>
      <p:regular r:id="rId48"/>
      <p:bold r:id="rId49"/>
      <p:italic r:id="rId50"/>
      <p:boldItalic r:id="rId51"/>
    </p:embeddedFont>
    <p:embeddedFont>
      <p:font typeface="Gill Sans" panose="020B0604020202020204" charset="0"/>
      <p:regular r:id="rId52"/>
      <p:bold r:id="rId5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38">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56" roundtripDataSignature="AMtx7miReQzeBxvXa5+UIi1VeKKv47ONy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247D87F-C9A1-4221-AF9D-B842479C6ED0}">
  <a:tblStyle styleId="{5247D87F-C9A1-4221-AF9D-B842479C6ED0}"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a:tcStyle>
        <a:tcBdr/>
        <a:fill>
          <a:solidFill>
            <a:srgbClr val="CFD7E7"/>
          </a:solidFill>
        </a:fill>
      </a:tcStyle>
    </a:band1H>
    <a:band2H>
      <a:tcTxStyle/>
      <a:tcStyle>
        <a:tcBdr/>
      </a:tcStyle>
    </a:band2H>
    <a:band1V>
      <a:tcTxStyle/>
      <a:tcStyle>
        <a:tcBdr/>
        <a:fill>
          <a:solidFill>
            <a:srgbClr val="CFD7E7"/>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4606" autoAdjust="0"/>
  </p:normalViewPr>
  <p:slideViewPr>
    <p:cSldViewPr snapToGrid="0">
      <p:cViewPr varScale="1">
        <p:scale>
          <a:sx n="71" d="100"/>
          <a:sy n="71" d="100"/>
        </p:scale>
        <p:origin x="2148" y="60"/>
      </p:cViewPr>
      <p:guideLst>
        <p:guide orient="horz" pos="2160"/>
        <p:guide pos="283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6.fntdata"/><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2.fntdata"/><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5.fntdata"/><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1.fntdata"/><Relationship Id="rId56" Type="http://customschemas.google.com/relationships/presentationmetadata" Target="metadata"/><Relationship Id="rId8" Type="http://schemas.openxmlformats.org/officeDocument/2006/relationships/slide" Target="slides/slide7.xml"/><Relationship Id="rId51" Type="http://schemas.openxmlformats.org/officeDocument/2006/relationships/font" Target="fonts/font4.fntdata"/><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4028440" cy="351738"/>
          </a:xfrm>
          <a:prstGeom prst="rect">
            <a:avLst/>
          </a:prstGeom>
          <a:noFill/>
          <a:ln>
            <a:noFill/>
          </a:ln>
        </p:spPr>
        <p:txBody>
          <a:bodyPr spcFirstLastPara="1" wrap="square" lIns="93150" tIns="46575" rIns="93150" bIns="46575" anchor="t" anchorCtr="0">
            <a:noAutofit/>
          </a:bodyPr>
          <a:lstStyle>
            <a:lvl1pPr marR="0" lvl="0" algn="l"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5265810" y="0"/>
            <a:ext cx="4028440" cy="351738"/>
          </a:xfrm>
          <a:prstGeom prst="rect">
            <a:avLst/>
          </a:prstGeom>
          <a:noFill/>
          <a:ln>
            <a:noFill/>
          </a:ln>
        </p:spPr>
        <p:txBody>
          <a:bodyPr spcFirstLastPara="1" wrap="square" lIns="93150" tIns="46575" rIns="93150" bIns="46575" anchor="t" anchorCtr="0">
            <a:noAutofit/>
          </a:bodyPr>
          <a:lstStyle>
            <a:lvl1pPr marR="0" lvl="0" algn="r"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071813" y="876300"/>
            <a:ext cx="3152775" cy="2365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929641" y="3373756"/>
            <a:ext cx="7437120" cy="2760345"/>
          </a:xfrm>
          <a:prstGeom prst="rect">
            <a:avLst/>
          </a:prstGeom>
          <a:noFill/>
          <a:ln>
            <a:noFill/>
          </a:ln>
        </p:spPr>
        <p:txBody>
          <a:bodyPr spcFirstLastPara="1" wrap="square" lIns="93150" tIns="46575" rIns="93150" bIns="4657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6658664"/>
            <a:ext cx="4028440" cy="351737"/>
          </a:xfrm>
          <a:prstGeom prst="rect">
            <a:avLst/>
          </a:prstGeom>
          <a:noFill/>
          <a:ln>
            <a:noFill/>
          </a:ln>
        </p:spPr>
        <p:txBody>
          <a:bodyPr spcFirstLastPara="1" wrap="square" lIns="93150" tIns="46575" rIns="93150" bIns="46575" anchor="b" anchorCtr="0">
            <a:noAutofit/>
          </a:bodyPr>
          <a:lstStyle>
            <a:lvl1pPr marR="0" lvl="0" algn="l"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5265810" y="6658664"/>
            <a:ext cx="4028440" cy="351737"/>
          </a:xfrm>
          <a:prstGeom prst="rect">
            <a:avLst/>
          </a:prstGeom>
          <a:noFill/>
          <a:ln>
            <a:noFill/>
          </a:ln>
        </p:spPr>
        <p:txBody>
          <a:bodyPr spcFirstLastPara="1" wrap="square" lIns="93150" tIns="46575" rIns="93150" bIns="46575" anchor="b" anchorCtr="0">
            <a:noAutofit/>
          </a:bodyPr>
          <a:lstStyle/>
          <a:p>
            <a:pPr marL="0" marR="0" lvl="0" indent="0" algn="r" rtl="0">
              <a:spcBef>
                <a:spcPts val="0"/>
              </a:spcBef>
              <a:spcAft>
                <a:spcPts val="0"/>
              </a:spcAft>
              <a:buNone/>
            </a:pPr>
            <a:fld id="{00000000-1234-1234-1234-123412341234}" type="slidenum">
              <a:rPr lang="en-US" sz="1300" b="0" i="0" u="none" strike="noStrike" cap="none">
                <a:solidFill>
                  <a:schemeClr val="dk1"/>
                </a:solidFill>
                <a:latin typeface="Calibri"/>
                <a:ea typeface="Calibri"/>
                <a:cs typeface="Calibri"/>
                <a:sym typeface="Calibri"/>
              </a:rPr>
              <a:t>‹#›</a:t>
            </a:fld>
            <a:endParaRPr sz="13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1:notes"/>
          <p:cNvSpPr>
            <a:spLocks noGrp="1" noRot="1" noChangeAspect="1"/>
          </p:cNvSpPr>
          <p:nvPr>
            <p:ph type="sldImg" idx="2"/>
          </p:nvPr>
        </p:nvSpPr>
        <p:spPr>
          <a:xfrm>
            <a:off x="3071813" y="876300"/>
            <a:ext cx="3152775" cy="2365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 name="Google Shape;114;p1:notes"/>
          <p:cNvSpPr txBox="1">
            <a:spLocks noGrp="1"/>
          </p:cNvSpPr>
          <p:nvPr>
            <p:ph type="body" idx="1"/>
          </p:nvPr>
        </p:nvSpPr>
        <p:spPr>
          <a:xfrm>
            <a:off x="929641" y="3373756"/>
            <a:ext cx="7437120" cy="2760345"/>
          </a:xfrm>
          <a:prstGeom prst="rect">
            <a:avLst/>
          </a:prstGeom>
          <a:noFill/>
          <a:ln>
            <a:noFill/>
          </a:ln>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115" name="Google Shape;115;p1:notes"/>
          <p:cNvSpPr txBox="1">
            <a:spLocks noGrp="1"/>
          </p:cNvSpPr>
          <p:nvPr>
            <p:ph type="dt" idx="10"/>
          </p:nvPr>
        </p:nvSpPr>
        <p:spPr>
          <a:xfrm>
            <a:off x="5265810" y="0"/>
            <a:ext cx="4028440" cy="351738"/>
          </a:xfrm>
          <a:prstGeom prst="rect">
            <a:avLst/>
          </a:prstGeom>
          <a:noFill/>
          <a:ln>
            <a:noFill/>
          </a:ln>
        </p:spPr>
        <p:txBody>
          <a:bodyPr spcFirstLastPara="1" wrap="square" lIns="93150" tIns="46575" rIns="93150" bIns="46575" anchor="t" anchorCtr="0">
            <a:noAutofit/>
          </a:bodyPr>
          <a:lstStyle/>
          <a:p>
            <a:pPr marL="0" lvl="0" indent="0" algn="r"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4:notes"/>
          <p:cNvSpPr>
            <a:spLocks noGrp="1" noRot="1" noChangeAspect="1"/>
          </p:cNvSpPr>
          <p:nvPr>
            <p:ph type="sldImg" idx="2"/>
          </p:nvPr>
        </p:nvSpPr>
        <p:spPr>
          <a:xfrm>
            <a:off x="3071813" y="876300"/>
            <a:ext cx="3152775" cy="2365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p4:notes"/>
          <p:cNvSpPr txBox="1">
            <a:spLocks noGrp="1"/>
          </p:cNvSpPr>
          <p:nvPr>
            <p:ph type="body" idx="1"/>
          </p:nvPr>
        </p:nvSpPr>
        <p:spPr>
          <a:xfrm>
            <a:off x="929641" y="3373756"/>
            <a:ext cx="7437120" cy="2760345"/>
          </a:xfrm>
          <a:prstGeom prst="rect">
            <a:avLst/>
          </a:prstGeom>
          <a:noFill/>
          <a:ln>
            <a:noFill/>
          </a:ln>
        </p:spPr>
        <p:txBody>
          <a:bodyPr spcFirstLastPara="1" wrap="square" lIns="93150" tIns="46575" rIns="93150" bIns="46575" anchor="t" anchorCtr="0">
            <a:noAutofit/>
          </a:bodyPr>
          <a:lstStyle/>
          <a:p>
            <a:pPr marL="0" lvl="0" indent="0" algn="l" rtl="0">
              <a:spcBef>
                <a:spcPts val="0"/>
              </a:spcBef>
              <a:spcAft>
                <a:spcPts val="0"/>
              </a:spcAft>
              <a:buNone/>
            </a:pPr>
            <a:r>
              <a:rPr lang="en-US"/>
              <a:t>Caroline or Hetti?</a:t>
            </a:r>
            <a:endParaRPr/>
          </a:p>
        </p:txBody>
      </p:sp>
      <p:sp>
        <p:nvSpPr>
          <p:cNvPr id="154" name="Google Shape;154;p4:notes"/>
          <p:cNvSpPr txBox="1">
            <a:spLocks noGrp="1"/>
          </p:cNvSpPr>
          <p:nvPr>
            <p:ph type="sldNum" idx="12"/>
          </p:nvPr>
        </p:nvSpPr>
        <p:spPr>
          <a:xfrm>
            <a:off x="5265810" y="6658664"/>
            <a:ext cx="4028440" cy="351737"/>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10</a:t>
            </a:fld>
            <a:endParaRPr/>
          </a:p>
        </p:txBody>
      </p:sp>
    </p:spTree>
    <p:extLst>
      <p:ext uri="{BB962C8B-B14F-4D97-AF65-F5344CB8AC3E}">
        <p14:creationId xmlns:p14="http://schemas.microsoft.com/office/powerpoint/2010/main" val="28240173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4:notes"/>
          <p:cNvSpPr>
            <a:spLocks noGrp="1" noRot="1" noChangeAspect="1"/>
          </p:cNvSpPr>
          <p:nvPr>
            <p:ph type="sldImg" idx="2"/>
          </p:nvPr>
        </p:nvSpPr>
        <p:spPr>
          <a:xfrm>
            <a:off x="3071813" y="876300"/>
            <a:ext cx="3152775" cy="2365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p4:notes"/>
          <p:cNvSpPr txBox="1">
            <a:spLocks noGrp="1"/>
          </p:cNvSpPr>
          <p:nvPr>
            <p:ph type="body" idx="1"/>
          </p:nvPr>
        </p:nvSpPr>
        <p:spPr>
          <a:xfrm>
            <a:off x="929641" y="3373756"/>
            <a:ext cx="7437120" cy="2760345"/>
          </a:xfrm>
          <a:prstGeom prst="rect">
            <a:avLst/>
          </a:prstGeom>
          <a:noFill/>
          <a:ln>
            <a:noFill/>
          </a:ln>
        </p:spPr>
        <p:txBody>
          <a:bodyPr spcFirstLastPara="1" wrap="square" lIns="93150" tIns="46575" rIns="93150" bIns="46575" anchor="t" anchorCtr="0">
            <a:noAutofit/>
          </a:bodyPr>
          <a:lstStyle/>
          <a:p>
            <a:pPr marL="0" lvl="0" indent="0" algn="l" rtl="0">
              <a:spcBef>
                <a:spcPts val="0"/>
              </a:spcBef>
              <a:spcAft>
                <a:spcPts val="0"/>
              </a:spcAft>
              <a:buNone/>
            </a:pPr>
            <a:r>
              <a:rPr lang="en-US" dirty="0"/>
              <a:t>Caroline or </a:t>
            </a:r>
            <a:r>
              <a:rPr lang="en-US" dirty="0" err="1"/>
              <a:t>Hetti</a:t>
            </a:r>
            <a:r>
              <a:rPr lang="en-US" dirty="0"/>
              <a:t>?</a:t>
            </a:r>
            <a:endParaRPr dirty="0"/>
          </a:p>
        </p:txBody>
      </p:sp>
      <p:sp>
        <p:nvSpPr>
          <p:cNvPr id="154" name="Google Shape;154;p4:notes"/>
          <p:cNvSpPr txBox="1">
            <a:spLocks noGrp="1"/>
          </p:cNvSpPr>
          <p:nvPr>
            <p:ph type="sldNum" idx="12"/>
          </p:nvPr>
        </p:nvSpPr>
        <p:spPr>
          <a:xfrm>
            <a:off x="5265810" y="6658664"/>
            <a:ext cx="4028440" cy="351737"/>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11</a:t>
            </a:fld>
            <a:endParaRPr/>
          </a:p>
        </p:txBody>
      </p:sp>
    </p:spTree>
    <p:extLst>
      <p:ext uri="{BB962C8B-B14F-4D97-AF65-F5344CB8AC3E}">
        <p14:creationId xmlns:p14="http://schemas.microsoft.com/office/powerpoint/2010/main" val="41266794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4:notes"/>
          <p:cNvSpPr>
            <a:spLocks noGrp="1" noRot="1" noChangeAspect="1"/>
          </p:cNvSpPr>
          <p:nvPr>
            <p:ph type="sldImg" idx="2"/>
          </p:nvPr>
        </p:nvSpPr>
        <p:spPr>
          <a:xfrm>
            <a:off x="3071813" y="876300"/>
            <a:ext cx="3152775" cy="2365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p4:notes"/>
          <p:cNvSpPr txBox="1">
            <a:spLocks noGrp="1"/>
          </p:cNvSpPr>
          <p:nvPr>
            <p:ph type="body" idx="1"/>
          </p:nvPr>
        </p:nvSpPr>
        <p:spPr>
          <a:xfrm>
            <a:off x="929641" y="3373756"/>
            <a:ext cx="7437120" cy="2760345"/>
          </a:xfrm>
          <a:prstGeom prst="rect">
            <a:avLst/>
          </a:prstGeom>
          <a:noFill/>
          <a:ln>
            <a:noFill/>
          </a:ln>
        </p:spPr>
        <p:txBody>
          <a:bodyPr spcFirstLastPara="1" wrap="square" lIns="93150" tIns="46575" rIns="93150" bIns="46575" anchor="t" anchorCtr="0">
            <a:noAutofit/>
          </a:bodyPr>
          <a:lstStyle/>
          <a:p>
            <a:pPr marL="0" lvl="0" indent="0" algn="l" rtl="0">
              <a:spcBef>
                <a:spcPts val="0"/>
              </a:spcBef>
              <a:spcAft>
                <a:spcPts val="0"/>
              </a:spcAft>
              <a:buNone/>
            </a:pPr>
            <a:r>
              <a:rPr lang="en-US" dirty="0"/>
              <a:t>Caroline or </a:t>
            </a:r>
            <a:r>
              <a:rPr lang="en-US" dirty="0" err="1"/>
              <a:t>Hetti</a:t>
            </a:r>
            <a:r>
              <a:rPr lang="en-US" dirty="0"/>
              <a:t>?</a:t>
            </a:r>
            <a:endParaRPr dirty="0"/>
          </a:p>
        </p:txBody>
      </p:sp>
      <p:sp>
        <p:nvSpPr>
          <p:cNvPr id="154" name="Google Shape;154;p4:notes"/>
          <p:cNvSpPr txBox="1">
            <a:spLocks noGrp="1"/>
          </p:cNvSpPr>
          <p:nvPr>
            <p:ph type="sldNum" idx="12"/>
          </p:nvPr>
        </p:nvSpPr>
        <p:spPr>
          <a:xfrm>
            <a:off x="5265810" y="6658664"/>
            <a:ext cx="4028440" cy="351737"/>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12</a:t>
            </a:fld>
            <a:endParaRPr/>
          </a:p>
        </p:txBody>
      </p:sp>
    </p:spTree>
    <p:extLst>
      <p:ext uri="{BB962C8B-B14F-4D97-AF65-F5344CB8AC3E}">
        <p14:creationId xmlns:p14="http://schemas.microsoft.com/office/powerpoint/2010/main" val="28240173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4:notes"/>
          <p:cNvSpPr>
            <a:spLocks noGrp="1" noRot="1" noChangeAspect="1"/>
          </p:cNvSpPr>
          <p:nvPr>
            <p:ph type="sldImg" idx="2"/>
          </p:nvPr>
        </p:nvSpPr>
        <p:spPr>
          <a:xfrm>
            <a:off x="3071813" y="876300"/>
            <a:ext cx="3152775" cy="2365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p4:notes"/>
          <p:cNvSpPr txBox="1">
            <a:spLocks noGrp="1"/>
          </p:cNvSpPr>
          <p:nvPr>
            <p:ph type="body" idx="1"/>
          </p:nvPr>
        </p:nvSpPr>
        <p:spPr>
          <a:xfrm>
            <a:off x="929641" y="3373756"/>
            <a:ext cx="7437120" cy="2760345"/>
          </a:xfrm>
          <a:prstGeom prst="rect">
            <a:avLst/>
          </a:prstGeom>
          <a:noFill/>
          <a:ln>
            <a:noFill/>
          </a:ln>
        </p:spPr>
        <p:txBody>
          <a:bodyPr spcFirstLastPara="1" wrap="square" lIns="93150" tIns="46575" rIns="93150" bIns="46575" anchor="t" anchorCtr="0">
            <a:noAutofit/>
          </a:bodyPr>
          <a:lstStyle/>
          <a:p>
            <a:pPr marL="0" lvl="0" indent="0" algn="l" rtl="0">
              <a:spcBef>
                <a:spcPts val="0"/>
              </a:spcBef>
              <a:spcAft>
                <a:spcPts val="0"/>
              </a:spcAft>
              <a:buNone/>
            </a:pPr>
            <a:endParaRPr dirty="0"/>
          </a:p>
        </p:txBody>
      </p:sp>
      <p:sp>
        <p:nvSpPr>
          <p:cNvPr id="154" name="Google Shape;154;p4:notes"/>
          <p:cNvSpPr txBox="1">
            <a:spLocks noGrp="1"/>
          </p:cNvSpPr>
          <p:nvPr>
            <p:ph type="sldNum" idx="12"/>
          </p:nvPr>
        </p:nvSpPr>
        <p:spPr>
          <a:xfrm>
            <a:off x="5265810" y="6658664"/>
            <a:ext cx="4028440" cy="351737"/>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13</a:t>
            </a:fld>
            <a:endParaRPr/>
          </a:p>
        </p:txBody>
      </p:sp>
    </p:spTree>
    <p:extLst>
      <p:ext uri="{BB962C8B-B14F-4D97-AF65-F5344CB8AC3E}">
        <p14:creationId xmlns:p14="http://schemas.microsoft.com/office/powerpoint/2010/main" val="5146135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4:notes"/>
          <p:cNvSpPr>
            <a:spLocks noGrp="1" noRot="1" noChangeAspect="1"/>
          </p:cNvSpPr>
          <p:nvPr>
            <p:ph type="sldImg" idx="2"/>
          </p:nvPr>
        </p:nvSpPr>
        <p:spPr>
          <a:xfrm>
            <a:off x="3071813" y="876300"/>
            <a:ext cx="3152775" cy="2365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p4:notes"/>
          <p:cNvSpPr txBox="1">
            <a:spLocks noGrp="1"/>
          </p:cNvSpPr>
          <p:nvPr>
            <p:ph type="body" idx="1"/>
          </p:nvPr>
        </p:nvSpPr>
        <p:spPr>
          <a:xfrm>
            <a:off x="929641" y="3373756"/>
            <a:ext cx="7437120" cy="2760345"/>
          </a:xfrm>
          <a:prstGeom prst="rect">
            <a:avLst/>
          </a:prstGeom>
          <a:noFill/>
          <a:ln>
            <a:noFill/>
          </a:ln>
        </p:spPr>
        <p:txBody>
          <a:bodyPr spcFirstLastPara="1" wrap="square" lIns="93150" tIns="46575" rIns="93150" bIns="46575" anchor="t" anchorCtr="0">
            <a:noAutofit/>
          </a:bodyPr>
          <a:lstStyle/>
          <a:p>
            <a:pPr marL="0" lvl="0" indent="0" algn="l" rtl="0">
              <a:spcBef>
                <a:spcPts val="0"/>
              </a:spcBef>
              <a:spcAft>
                <a:spcPts val="0"/>
              </a:spcAft>
              <a:buNone/>
            </a:pPr>
            <a:r>
              <a:rPr lang="en-US" dirty="0"/>
              <a:t>Caroline or </a:t>
            </a:r>
            <a:r>
              <a:rPr lang="en-US" dirty="0" err="1"/>
              <a:t>Hetti</a:t>
            </a:r>
            <a:r>
              <a:rPr lang="en-US" dirty="0"/>
              <a:t>?</a:t>
            </a:r>
            <a:endParaRPr dirty="0"/>
          </a:p>
        </p:txBody>
      </p:sp>
      <p:sp>
        <p:nvSpPr>
          <p:cNvPr id="154" name="Google Shape;154;p4:notes"/>
          <p:cNvSpPr txBox="1">
            <a:spLocks noGrp="1"/>
          </p:cNvSpPr>
          <p:nvPr>
            <p:ph type="sldNum" idx="12"/>
          </p:nvPr>
        </p:nvSpPr>
        <p:spPr>
          <a:xfrm>
            <a:off x="5265810" y="6658664"/>
            <a:ext cx="4028440" cy="351737"/>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14</a:t>
            </a:fld>
            <a:endParaRPr/>
          </a:p>
        </p:txBody>
      </p:sp>
    </p:spTree>
    <p:extLst>
      <p:ext uri="{BB962C8B-B14F-4D97-AF65-F5344CB8AC3E}">
        <p14:creationId xmlns:p14="http://schemas.microsoft.com/office/powerpoint/2010/main" val="29224748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4:notes"/>
          <p:cNvSpPr>
            <a:spLocks noGrp="1" noRot="1" noChangeAspect="1"/>
          </p:cNvSpPr>
          <p:nvPr>
            <p:ph type="sldImg" idx="2"/>
          </p:nvPr>
        </p:nvSpPr>
        <p:spPr>
          <a:xfrm>
            <a:off x="3071813" y="876300"/>
            <a:ext cx="3152775" cy="2365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p4:notes"/>
          <p:cNvSpPr txBox="1">
            <a:spLocks noGrp="1"/>
          </p:cNvSpPr>
          <p:nvPr>
            <p:ph type="body" idx="1"/>
          </p:nvPr>
        </p:nvSpPr>
        <p:spPr>
          <a:xfrm>
            <a:off x="929641" y="3373756"/>
            <a:ext cx="7437120" cy="2760345"/>
          </a:xfrm>
          <a:prstGeom prst="rect">
            <a:avLst/>
          </a:prstGeom>
          <a:noFill/>
          <a:ln>
            <a:noFill/>
          </a:ln>
        </p:spPr>
        <p:txBody>
          <a:bodyPr spcFirstLastPara="1" wrap="square" lIns="93150" tIns="46575" rIns="93150" bIns="46575" anchor="t" anchorCtr="0">
            <a:noAutofit/>
          </a:bodyPr>
          <a:lstStyle/>
          <a:p>
            <a:pPr marL="0" lvl="0" indent="0" algn="l" rtl="0">
              <a:spcBef>
                <a:spcPts val="0"/>
              </a:spcBef>
              <a:spcAft>
                <a:spcPts val="0"/>
              </a:spcAft>
              <a:buNone/>
            </a:pPr>
            <a:r>
              <a:rPr lang="en-US" dirty="0"/>
              <a:t>Caroline or </a:t>
            </a:r>
            <a:r>
              <a:rPr lang="en-US" dirty="0" err="1"/>
              <a:t>Hetti</a:t>
            </a:r>
            <a:r>
              <a:rPr lang="en-US" dirty="0"/>
              <a:t>?</a:t>
            </a:r>
            <a:endParaRPr dirty="0"/>
          </a:p>
        </p:txBody>
      </p:sp>
      <p:sp>
        <p:nvSpPr>
          <p:cNvPr id="154" name="Google Shape;154;p4:notes"/>
          <p:cNvSpPr txBox="1">
            <a:spLocks noGrp="1"/>
          </p:cNvSpPr>
          <p:nvPr>
            <p:ph type="sldNum" idx="12"/>
          </p:nvPr>
        </p:nvSpPr>
        <p:spPr>
          <a:xfrm>
            <a:off x="5265810" y="6658664"/>
            <a:ext cx="4028440" cy="351737"/>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15</a:t>
            </a:fld>
            <a:endParaRPr/>
          </a:p>
        </p:txBody>
      </p:sp>
    </p:spTree>
    <p:extLst>
      <p:ext uri="{BB962C8B-B14F-4D97-AF65-F5344CB8AC3E}">
        <p14:creationId xmlns:p14="http://schemas.microsoft.com/office/powerpoint/2010/main" val="35816146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4:notes"/>
          <p:cNvSpPr>
            <a:spLocks noGrp="1" noRot="1" noChangeAspect="1"/>
          </p:cNvSpPr>
          <p:nvPr>
            <p:ph type="sldImg" idx="2"/>
          </p:nvPr>
        </p:nvSpPr>
        <p:spPr>
          <a:xfrm>
            <a:off x="3071813" y="876300"/>
            <a:ext cx="3152775" cy="2365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p4:notes"/>
          <p:cNvSpPr txBox="1">
            <a:spLocks noGrp="1"/>
          </p:cNvSpPr>
          <p:nvPr>
            <p:ph type="body" idx="1"/>
          </p:nvPr>
        </p:nvSpPr>
        <p:spPr>
          <a:xfrm>
            <a:off x="929641" y="3373756"/>
            <a:ext cx="7437120" cy="2760345"/>
          </a:xfrm>
          <a:prstGeom prst="rect">
            <a:avLst/>
          </a:prstGeom>
          <a:noFill/>
          <a:ln>
            <a:noFill/>
          </a:ln>
        </p:spPr>
        <p:txBody>
          <a:bodyPr spcFirstLastPara="1" wrap="square" lIns="93150" tIns="46575" rIns="93150" bIns="46575" anchor="t" anchorCtr="0">
            <a:noAutofit/>
          </a:bodyPr>
          <a:lstStyle/>
          <a:p>
            <a:pPr marL="0" lvl="0" indent="0" algn="l" rtl="0">
              <a:spcBef>
                <a:spcPts val="0"/>
              </a:spcBef>
              <a:spcAft>
                <a:spcPts val="0"/>
              </a:spcAft>
              <a:buNone/>
            </a:pPr>
            <a:r>
              <a:rPr lang="en-US"/>
              <a:t>Caroline or Hetti?</a:t>
            </a:r>
            <a:endParaRPr/>
          </a:p>
        </p:txBody>
      </p:sp>
      <p:sp>
        <p:nvSpPr>
          <p:cNvPr id="154" name="Google Shape;154;p4:notes"/>
          <p:cNvSpPr txBox="1">
            <a:spLocks noGrp="1"/>
          </p:cNvSpPr>
          <p:nvPr>
            <p:ph type="sldNum" idx="12"/>
          </p:nvPr>
        </p:nvSpPr>
        <p:spPr>
          <a:xfrm>
            <a:off x="5265810" y="6658664"/>
            <a:ext cx="4028440" cy="351737"/>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16</a:t>
            </a:fld>
            <a:endParaRPr/>
          </a:p>
        </p:txBody>
      </p:sp>
    </p:spTree>
    <p:extLst>
      <p:ext uri="{BB962C8B-B14F-4D97-AF65-F5344CB8AC3E}">
        <p14:creationId xmlns:p14="http://schemas.microsoft.com/office/powerpoint/2010/main" val="5191708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4:notes"/>
          <p:cNvSpPr>
            <a:spLocks noGrp="1" noRot="1" noChangeAspect="1"/>
          </p:cNvSpPr>
          <p:nvPr>
            <p:ph type="sldImg" idx="2"/>
          </p:nvPr>
        </p:nvSpPr>
        <p:spPr>
          <a:xfrm>
            <a:off x="3071813" y="876300"/>
            <a:ext cx="3152775" cy="2365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p4:notes"/>
          <p:cNvSpPr txBox="1">
            <a:spLocks noGrp="1"/>
          </p:cNvSpPr>
          <p:nvPr>
            <p:ph type="body" idx="1"/>
          </p:nvPr>
        </p:nvSpPr>
        <p:spPr>
          <a:xfrm>
            <a:off x="929641" y="3373756"/>
            <a:ext cx="7437120" cy="2760345"/>
          </a:xfrm>
          <a:prstGeom prst="rect">
            <a:avLst/>
          </a:prstGeom>
          <a:noFill/>
          <a:ln>
            <a:noFill/>
          </a:ln>
        </p:spPr>
        <p:txBody>
          <a:bodyPr spcFirstLastPara="1" wrap="square" lIns="93150" tIns="46575" rIns="93150" bIns="46575" anchor="t" anchorCtr="0">
            <a:noAutofit/>
          </a:bodyPr>
          <a:lstStyle/>
          <a:p>
            <a:pPr marL="0" lvl="0" indent="0" algn="l" rtl="0">
              <a:spcBef>
                <a:spcPts val="0"/>
              </a:spcBef>
              <a:spcAft>
                <a:spcPts val="0"/>
              </a:spcAft>
              <a:buNone/>
            </a:pPr>
            <a:r>
              <a:rPr lang="en-US" dirty="0"/>
              <a:t>Caroline or </a:t>
            </a:r>
            <a:r>
              <a:rPr lang="en-US" dirty="0" err="1"/>
              <a:t>Hetti</a:t>
            </a:r>
            <a:r>
              <a:rPr lang="en-US" dirty="0"/>
              <a:t>?</a:t>
            </a:r>
            <a:endParaRPr dirty="0"/>
          </a:p>
        </p:txBody>
      </p:sp>
      <p:sp>
        <p:nvSpPr>
          <p:cNvPr id="154" name="Google Shape;154;p4:notes"/>
          <p:cNvSpPr txBox="1">
            <a:spLocks noGrp="1"/>
          </p:cNvSpPr>
          <p:nvPr>
            <p:ph type="sldNum" idx="12"/>
          </p:nvPr>
        </p:nvSpPr>
        <p:spPr>
          <a:xfrm>
            <a:off x="5265810" y="6658664"/>
            <a:ext cx="4028440" cy="351737"/>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17</a:t>
            </a:fld>
            <a:endParaRPr/>
          </a:p>
        </p:txBody>
      </p:sp>
    </p:spTree>
    <p:extLst>
      <p:ext uri="{BB962C8B-B14F-4D97-AF65-F5344CB8AC3E}">
        <p14:creationId xmlns:p14="http://schemas.microsoft.com/office/powerpoint/2010/main" val="19598487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4:notes"/>
          <p:cNvSpPr>
            <a:spLocks noGrp="1" noRot="1" noChangeAspect="1"/>
          </p:cNvSpPr>
          <p:nvPr>
            <p:ph type="sldImg" idx="2"/>
          </p:nvPr>
        </p:nvSpPr>
        <p:spPr>
          <a:xfrm>
            <a:off x="3071813" y="876300"/>
            <a:ext cx="3152775" cy="2365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p4:notes"/>
          <p:cNvSpPr txBox="1">
            <a:spLocks noGrp="1"/>
          </p:cNvSpPr>
          <p:nvPr>
            <p:ph type="body" idx="1"/>
          </p:nvPr>
        </p:nvSpPr>
        <p:spPr>
          <a:xfrm>
            <a:off x="929641" y="3373756"/>
            <a:ext cx="7437120" cy="2760345"/>
          </a:xfrm>
          <a:prstGeom prst="rect">
            <a:avLst/>
          </a:prstGeom>
          <a:noFill/>
          <a:ln>
            <a:noFill/>
          </a:ln>
        </p:spPr>
        <p:txBody>
          <a:bodyPr spcFirstLastPara="1" wrap="square" lIns="93150" tIns="46575" rIns="93150" bIns="46575" anchor="t" anchorCtr="0">
            <a:noAutofit/>
          </a:bodyPr>
          <a:lstStyle/>
          <a:p>
            <a:pPr marL="0" lvl="0" indent="0" algn="l" rtl="0">
              <a:spcBef>
                <a:spcPts val="0"/>
              </a:spcBef>
              <a:spcAft>
                <a:spcPts val="0"/>
              </a:spcAft>
              <a:buNone/>
            </a:pPr>
            <a:endParaRPr dirty="0"/>
          </a:p>
        </p:txBody>
      </p:sp>
      <p:sp>
        <p:nvSpPr>
          <p:cNvPr id="154" name="Google Shape;154;p4:notes"/>
          <p:cNvSpPr txBox="1">
            <a:spLocks noGrp="1"/>
          </p:cNvSpPr>
          <p:nvPr>
            <p:ph type="sldNum" idx="12"/>
          </p:nvPr>
        </p:nvSpPr>
        <p:spPr>
          <a:xfrm>
            <a:off x="5265810" y="6658664"/>
            <a:ext cx="4028440" cy="351737"/>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18</a:t>
            </a:fld>
            <a:endParaRPr/>
          </a:p>
        </p:txBody>
      </p:sp>
    </p:spTree>
    <p:extLst>
      <p:ext uri="{BB962C8B-B14F-4D97-AF65-F5344CB8AC3E}">
        <p14:creationId xmlns:p14="http://schemas.microsoft.com/office/powerpoint/2010/main" val="32186274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4:notes"/>
          <p:cNvSpPr>
            <a:spLocks noGrp="1" noRot="1" noChangeAspect="1"/>
          </p:cNvSpPr>
          <p:nvPr>
            <p:ph type="sldImg" idx="2"/>
          </p:nvPr>
        </p:nvSpPr>
        <p:spPr>
          <a:xfrm>
            <a:off x="3071813" y="876300"/>
            <a:ext cx="3152775" cy="2365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p4:notes"/>
          <p:cNvSpPr txBox="1">
            <a:spLocks noGrp="1"/>
          </p:cNvSpPr>
          <p:nvPr>
            <p:ph type="body" idx="1"/>
          </p:nvPr>
        </p:nvSpPr>
        <p:spPr>
          <a:xfrm>
            <a:off x="929641" y="3373756"/>
            <a:ext cx="7437120" cy="2760345"/>
          </a:xfrm>
          <a:prstGeom prst="rect">
            <a:avLst/>
          </a:prstGeom>
          <a:noFill/>
          <a:ln>
            <a:noFill/>
          </a:ln>
        </p:spPr>
        <p:txBody>
          <a:bodyPr spcFirstLastPara="1" wrap="square" lIns="93150" tIns="46575" rIns="93150" bIns="46575" anchor="t" anchorCtr="0">
            <a:noAutofit/>
          </a:bodyPr>
          <a:lstStyle/>
          <a:p>
            <a:pPr marL="0" lvl="0" indent="0" algn="l" rtl="0">
              <a:spcBef>
                <a:spcPts val="0"/>
              </a:spcBef>
              <a:spcAft>
                <a:spcPts val="0"/>
              </a:spcAft>
              <a:buNone/>
            </a:pPr>
            <a:r>
              <a:rPr lang="en-US" dirty="0"/>
              <a:t>Comments are focus more on housing in PPH and Washburn over parks, some comments negative on Powell and </a:t>
            </a:r>
            <a:r>
              <a:rPr lang="en-US" dirty="0" err="1"/>
              <a:t>Poage</a:t>
            </a:r>
            <a:r>
              <a:rPr lang="en-US" dirty="0"/>
              <a:t> Park, the new homes that are being built are unaffordable, all of them are effective in combination, more street lighting, homes are expensive and falsely advertised, complaint about new occupants of a home, keep up the homes that we are giving them too, advertise the programs better, you can put all the money you want into these </a:t>
            </a:r>
            <a:r>
              <a:rPr lang="en-US" dirty="0" err="1"/>
              <a:t>neighorhoods</a:t>
            </a:r>
            <a:r>
              <a:rPr lang="en-US" dirty="0"/>
              <a:t> but until you tackle drugs and crime it wont do you any good, not enough people use </a:t>
            </a:r>
            <a:r>
              <a:rPr lang="en-US" dirty="0" err="1"/>
              <a:t>powell</a:t>
            </a:r>
            <a:r>
              <a:rPr lang="en-US" dirty="0"/>
              <a:t> park, increase funding to more areas, </a:t>
            </a:r>
            <a:r>
              <a:rPr lang="en-US" dirty="0" err="1"/>
              <a:t>poage</a:t>
            </a:r>
            <a:r>
              <a:rPr lang="en-US" dirty="0"/>
              <a:t> park was built for older kids need equipment for younger kids, more housing incentives for more people, I feel unsafe at </a:t>
            </a:r>
            <a:r>
              <a:rPr lang="en-US" dirty="0" err="1"/>
              <a:t>powell</a:t>
            </a:r>
            <a:r>
              <a:rPr lang="en-US" dirty="0"/>
              <a:t> park, building homes is not the job of government, would like to know more about housing rehabilitation loan program, more work on rehab, money for the northside , negative </a:t>
            </a:r>
            <a:r>
              <a:rPr lang="en-US" dirty="0" err="1"/>
              <a:t>coments</a:t>
            </a:r>
            <a:r>
              <a:rPr lang="en-US" dirty="0"/>
              <a:t> on </a:t>
            </a:r>
            <a:r>
              <a:rPr lang="en-US" dirty="0" err="1"/>
              <a:t>powell</a:t>
            </a:r>
            <a:r>
              <a:rPr lang="en-US" dirty="0"/>
              <a:t> park, wish there was more money for old homes to get fixed up, more dog parks , street lighting is excessive </a:t>
            </a:r>
            <a:endParaRPr dirty="0"/>
          </a:p>
        </p:txBody>
      </p:sp>
      <p:sp>
        <p:nvSpPr>
          <p:cNvPr id="154" name="Google Shape;154;p4:notes"/>
          <p:cNvSpPr txBox="1">
            <a:spLocks noGrp="1"/>
          </p:cNvSpPr>
          <p:nvPr>
            <p:ph type="sldNum" idx="12"/>
          </p:nvPr>
        </p:nvSpPr>
        <p:spPr>
          <a:xfrm>
            <a:off x="5265810" y="6658664"/>
            <a:ext cx="4028440" cy="351737"/>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19</a:t>
            </a:fld>
            <a:endParaRPr/>
          </a:p>
        </p:txBody>
      </p:sp>
    </p:spTree>
    <p:extLst>
      <p:ext uri="{BB962C8B-B14F-4D97-AF65-F5344CB8AC3E}">
        <p14:creationId xmlns:p14="http://schemas.microsoft.com/office/powerpoint/2010/main" val="10695986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3:notes"/>
          <p:cNvSpPr>
            <a:spLocks noGrp="1" noRot="1" noChangeAspect="1"/>
          </p:cNvSpPr>
          <p:nvPr>
            <p:ph type="sldImg" idx="2"/>
          </p:nvPr>
        </p:nvSpPr>
        <p:spPr>
          <a:xfrm>
            <a:off x="3071813" y="876300"/>
            <a:ext cx="3152775" cy="2365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 name="Google Shape;141;p3:notes"/>
          <p:cNvSpPr txBox="1">
            <a:spLocks noGrp="1"/>
          </p:cNvSpPr>
          <p:nvPr>
            <p:ph type="body" idx="1"/>
          </p:nvPr>
        </p:nvSpPr>
        <p:spPr>
          <a:xfrm>
            <a:off x="929641" y="3373756"/>
            <a:ext cx="7437120" cy="2760345"/>
          </a:xfrm>
          <a:prstGeom prst="rect">
            <a:avLst/>
          </a:prstGeom>
          <a:noFill/>
          <a:ln>
            <a:noFill/>
          </a:ln>
        </p:spPr>
        <p:txBody>
          <a:bodyPr spcFirstLastPara="1" wrap="square" lIns="93150" tIns="46575" rIns="93150" bIns="46575" anchor="t" anchorCtr="0">
            <a:noAutofit/>
          </a:bodyPr>
          <a:lstStyle/>
          <a:p>
            <a:pPr marL="0" lvl="0" indent="0" algn="l" rtl="0">
              <a:spcBef>
                <a:spcPts val="0"/>
              </a:spcBef>
              <a:spcAft>
                <a:spcPts val="0"/>
              </a:spcAft>
              <a:buNone/>
            </a:pPr>
            <a:r>
              <a:rPr lang="en-US" dirty="0"/>
              <a:t>Caroline</a:t>
            </a:r>
            <a:endParaRPr dirty="0"/>
          </a:p>
        </p:txBody>
      </p:sp>
      <p:sp>
        <p:nvSpPr>
          <p:cNvPr id="142" name="Google Shape;142;p3:notes"/>
          <p:cNvSpPr txBox="1">
            <a:spLocks noGrp="1"/>
          </p:cNvSpPr>
          <p:nvPr>
            <p:ph type="sldNum" idx="12"/>
          </p:nvPr>
        </p:nvSpPr>
        <p:spPr>
          <a:xfrm>
            <a:off x="5265810" y="6658664"/>
            <a:ext cx="4028440" cy="351737"/>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2</a:t>
            </a:fld>
            <a:endParaRPr/>
          </a:p>
        </p:txBody>
      </p:sp>
    </p:spTree>
    <p:extLst>
      <p:ext uri="{BB962C8B-B14F-4D97-AF65-F5344CB8AC3E}">
        <p14:creationId xmlns:p14="http://schemas.microsoft.com/office/powerpoint/2010/main" val="38914584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4:notes"/>
          <p:cNvSpPr>
            <a:spLocks noGrp="1" noRot="1" noChangeAspect="1"/>
          </p:cNvSpPr>
          <p:nvPr>
            <p:ph type="sldImg" idx="2"/>
          </p:nvPr>
        </p:nvSpPr>
        <p:spPr>
          <a:xfrm>
            <a:off x="3071813" y="876300"/>
            <a:ext cx="3152775" cy="2365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p4:notes"/>
          <p:cNvSpPr txBox="1">
            <a:spLocks noGrp="1"/>
          </p:cNvSpPr>
          <p:nvPr>
            <p:ph type="body" idx="1"/>
          </p:nvPr>
        </p:nvSpPr>
        <p:spPr>
          <a:xfrm>
            <a:off x="929641" y="3373756"/>
            <a:ext cx="7437120" cy="2760345"/>
          </a:xfrm>
          <a:prstGeom prst="rect">
            <a:avLst/>
          </a:prstGeom>
          <a:noFill/>
          <a:ln>
            <a:noFill/>
          </a:ln>
        </p:spPr>
        <p:txBody>
          <a:bodyPr spcFirstLastPara="1" wrap="square" lIns="93150" tIns="46575" rIns="93150" bIns="46575" anchor="t" anchorCtr="0">
            <a:noAutofit/>
          </a:bodyPr>
          <a:lstStyle/>
          <a:p>
            <a:pPr marL="0" lvl="0" indent="0" algn="l" rtl="0">
              <a:spcBef>
                <a:spcPts val="0"/>
              </a:spcBef>
              <a:spcAft>
                <a:spcPts val="0"/>
              </a:spcAft>
              <a:buNone/>
            </a:pPr>
            <a:r>
              <a:rPr lang="en-US" dirty="0"/>
              <a:t>Caroline or </a:t>
            </a:r>
            <a:r>
              <a:rPr lang="en-US" dirty="0" err="1"/>
              <a:t>Hetti</a:t>
            </a:r>
            <a:r>
              <a:rPr lang="en-US" dirty="0"/>
              <a:t>?</a:t>
            </a:r>
            <a:endParaRPr dirty="0"/>
          </a:p>
        </p:txBody>
      </p:sp>
      <p:sp>
        <p:nvSpPr>
          <p:cNvPr id="154" name="Google Shape;154;p4:notes"/>
          <p:cNvSpPr txBox="1">
            <a:spLocks noGrp="1"/>
          </p:cNvSpPr>
          <p:nvPr>
            <p:ph type="sldNum" idx="12"/>
          </p:nvPr>
        </p:nvSpPr>
        <p:spPr>
          <a:xfrm>
            <a:off x="5265810" y="6658664"/>
            <a:ext cx="4028440" cy="351737"/>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20</a:t>
            </a:fld>
            <a:endParaRPr/>
          </a:p>
        </p:txBody>
      </p:sp>
    </p:spTree>
    <p:extLst>
      <p:ext uri="{BB962C8B-B14F-4D97-AF65-F5344CB8AC3E}">
        <p14:creationId xmlns:p14="http://schemas.microsoft.com/office/powerpoint/2010/main" val="17311959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4:notes"/>
          <p:cNvSpPr>
            <a:spLocks noGrp="1" noRot="1" noChangeAspect="1"/>
          </p:cNvSpPr>
          <p:nvPr>
            <p:ph type="sldImg" idx="2"/>
          </p:nvPr>
        </p:nvSpPr>
        <p:spPr>
          <a:xfrm>
            <a:off x="3071813" y="876300"/>
            <a:ext cx="3152775" cy="2365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p4:notes"/>
          <p:cNvSpPr txBox="1">
            <a:spLocks noGrp="1"/>
          </p:cNvSpPr>
          <p:nvPr>
            <p:ph type="body" idx="1"/>
          </p:nvPr>
        </p:nvSpPr>
        <p:spPr>
          <a:xfrm>
            <a:off x="929641" y="3373756"/>
            <a:ext cx="7437120" cy="2760345"/>
          </a:xfrm>
          <a:prstGeom prst="rect">
            <a:avLst/>
          </a:prstGeom>
          <a:noFill/>
          <a:ln>
            <a:noFill/>
          </a:ln>
        </p:spPr>
        <p:txBody>
          <a:bodyPr spcFirstLastPara="1" wrap="square" lIns="93150" tIns="46575" rIns="93150" bIns="46575" anchor="t" anchorCtr="0">
            <a:noAutofit/>
          </a:bodyPr>
          <a:lstStyle/>
          <a:p>
            <a:pPr marL="0" lvl="0" indent="0" algn="l" rtl="0">
              <a:spcBef>
                <a:spcPts val="0"/>
              </a:spcBef>
              <a:spcAft>
                <a:spcPts val="0"/>
              </a:spcAft>
              <a:buNone/>
            </a:pPr>
            <a:r>
              <a:rPr lang="en-US"/>
              <a:t>Caroline or Hetti?</a:t>
            </a:r>
            <a:endParaRPr/>
          </a:p>
        </p:txBody>
      </p:sp>
      <p:sp>
        <p:nvSpPr>
          <p:cNvPr id="154" name="Google Shape;154;p4:notes"/>
          <p:cNvSpPr txBox="1">
            <a:spLocks noGrp="1"/>
          </p:cNvSpPr>
          <p:nvPr>
            <p:ph type="sldNum" idx="12"/>
          </p:nvPr>
        </p:nvSpPr>
        <p:spPr>
          <a:xfrm>
            <a:off x="5265810" y="6658664"/>
            <a:ext cx="4028440" cy="351737"/>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21</a:t>
            </a:fld>
            <a:endParaRPr/>
          </a:p>
        </p:txBody>
      </p:sp>
    </p:spTree>
    <p:extLst>
      <p:ext uri="{BB962C8B-B14F-4D97-AF65-F5344CB8AC3E}">
        <p14:creationId xmlns:p14="http://schemas.microsoft.com/office/powerpoint/2010/main" val="25630951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4:notes"/>
          <p:cNvSpPr>
            <a:spLocks noGrp="1" noRot="1" noChangeAspect="1"/>
          </p:cNvSpPr>
          <p:nvPr>
            <p:ph type="sldImg" idx="2"/>
          </p:nvPr>
        </p:nvSpPr>
        <p:spPr>
          <a:xfrm>
            <a:off x="3071813" y="876300"/>
            <a:ext cx="3152775" cy="2365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p4:notes"/>
          <p:cNvSpPr txBox="1">
            <a:spLocks noGrp="1"/>
          </p:cNvSpPr>
          <p:nvPr>
            <p:ph type="body" idx="1"/>
          </p:nvPr>
        </p:nvSpPr>
        <p:spPr>
          <a:xfrm>
            <a:off x="929641" y="3373756"/>
            <a:ext cx="7437120" cy="2760345"/>
          </a:xfrm>
          <a:prstGeom prst="rect">
            <a:avLst/>
          </a:prstGeom>
          <a:noFill/>
          <a:ln>
            <a:noFill/>
          </a:ln>
        </p:spPr>
        <p:txBody>
          <a:bodyPr spcFirstLastPara="1" wrap="square" lIns="93150" tIns="46575" rIns="93150" bIns="46575" anchor="t" anchorCtr="0">
            <a:noAutofit/>
          </a:bodyPr>
          <a:lstStyle/>
          <a:p>
            <a:pPr marL="0" lvl="0" indent="0" algn="l" rtl="0">
              <a:spcBef>
                <a:spcPts val="0"/>
              </a:spcBef>
              <a:spcAft>
                <a:spcPts val="0"/>
              </a:spcAft>
              <a:buNone/>
            </a:pPr>
            <a:endParaRPr dirty="0"/>
          </a:p>
        </p:txBody>
      </p:sp>
      <p:sp>
        <p:nvSpPr>
          <p:cNvPr id="154" name="Google Shape;154;p4:notes"/>
          <p:cNvSpPr txBox="1">
            <a:spLocks noGrp="1"/>
          </p:cNvSpPr>
          <p:nvPr>
            <p:ph type="sldNum" idx="12"/>
          </p:nvPr>
        </p:nvSpPr>
        <p:spPr>
          <a:xfrm>
            <a:off x="5265810" y="6658664"/>
            <a:ext cx="4028440" cy="351737"/>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22</a:t>
            </a:fld>
            <a:endParaRPr/>
          </a:p>
        </p:txBody>
      </p:sp>
    </p:spTree>
    <p:extLst>
      <p:ext uri="{BB962C8B-B14F-4D97-AF65-F5344CB8AC3E}">
        <p14:creationId xmlns:p14="http://schemas.microsoft.com/office/powerpoint/2010/main" val="7152359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4:notes"/>
          <p:cNvSpPr>
            <a:spLocks noGrp="1" noRot="1" noChangeAspect="1"/>
          </p:cNvSpPr>
          <p:nvPr>
            <p:ph type="sldImg" idx="2"/>
          </p:nvPr>
        </p:nvSpPr>
        <p:spPr>
          <a:xfrm>
            <a:off x="3071813" y="876300"/>
            <a:ext cx="3152775" cy="2365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p4:notes"/>
          <p:cNvSpPr txBox="1">
            <a:spLocks noGrp="1"/>
          </p:cNvSpPr>
          <p:nvPr>
            <p:ph type="body" idx="1"/>
          </p:nvPr>
        </p:nvSpPr>
        <p:spPr>
          <a:xfrm>
            <a:off x="929641" y="3373756"/>
            <a:ext cx="7437120" cy="2760345"/>
          </a:xfrm>
          <a:prstGeom prst="rect">
            <a:avLst/>
          </a:prstGeom>
          <a:noFill/>
          <a:ln>
            <a:noFill/>
          </a:ln>
        </p:spPr>
        <p:txBody>
          <a:bodyPr spcFirstLastPara="1" wrap="square" lIns="93150" tIns="46575" rIns="93150" bIns="46575" anchor="t" anchorCtr="0">
            <a:noAutofit/>
          </a:bodyPr>
          <a:lstStyle/>
          <a:p>
            <a:pPr marL="0" lvl="0" indent="0" algn="l" rtl="0">
              <a:spcBef>
                <a:spcPts val="0"/>
              </a:spcBef>
              <a:spcAft>
                <a:spcPts val="0"/>
              </a:spcAft>
              <a:buNone/>
            </a:pPr>
            <a:r>
              <a:rPr lang="en-US" dirty="0"/>
              <a:t>Caroline or </a:t>
            </a:r>
            <a:r>
              <a:rPr lang="en-US" dirty="0" err="1"/>
              <a:t>Hetti</a:t>
            </a:r>
            <a:r>
              <a:rPr lang="en-US" dirty="0"/>
              <a:t>?</a:t>
            </a:r>
            <a:endParaRPr dirty="0"/>
          </a:p>
        </p:txBody>
      </p:sp>
      <p:sp>
        <p:nvSpPr>
          <p:cNvPr id="154" name="Google Shape;154;p4:notes"/>
          <p:cNvSpPr txBox="1">
            <a:spLocks noGrp="1"/>
          </p:cNvSpPr>
          <p:nvPr>
            <p:ph type="sldNum" idx="12"/>
          </p:nvPr>
        </p:nvSpPr>
        <p:spPr>
          <a:xfrm>
            <a:off x="5265810" y="6658664"/>
            <a:ext cx="4028440" cy="351737"/>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23</a:t>
            </a:fld>
            <a:endParaRPr/>
          </a:p>
        </p:txBody>
      </p:sp>
    </p:spTree>
    <p:extLst>
      <p:ext uri="{BB962C8B-B14F-4D97-AF65-F5344CB8AC3E}">
        <p14:creationId xmlns:p14="http://schemas.microsoft.com/office/powerpoint/2010/main" val="18612579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4:notes"/>
          <p:cNvSpPr>
            <a:spLocks noGrp="1" noRot="1" noChangeAspect="1"/>
          </p:cNvSpPr>
          <p:nvPr>
            <p:ph type="sldImg" idx="2"/>
          </p:nvPr>
        </p:nvSpPr>
        <p:spPr>
          <a:xfrm>
            <a:off x="3071813" y="876300"/>
            <a:ext cx="3152775" cy="2365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p4:notes"/>
          <p:cNvSpPr txBox="1">
            <a:spLocks noGrp="1"/>
          </p:cNvSpPr>
          <p:nvPr>
            <p:ph type="body" idx="1"/>
          </p:nvPr>
        </p:nvSpPr>
        <p:spPr>
          <a:xfrm>
            <a:off x="929641" y="3373756"/>
            <a:ext cx="7437120" cy="2760345"/>
          </a:xfrm>
          <a:prstGeom prst="rect">
            <a:avLst/>
          </a:prstGeom>
          <a:noFill/>
          <a:ln>
            <a:noFill/>
          </a:ln>
        </p:spPr>
        <p:txBody>
          <a:bodyPr spcFirstLastPara="1" wrap="square" lIns="93150" tIns="46575" rIns="93150" bIns="46575" anchor="t" anchorCtr="0">
            <a:noAutofit/>
          </a:bodyPr>
          <a:lstStyle/>
          <a:p>
            <a:pPr marL="0" lvl="0" indent="0" algn="l" rtl="0">
              <a:spcBef>
                <a:spcPts val="0"/>
              </a:spcBef>
              <a:spcAft>
                <a:spcPts val="0"/>
              </a:spcAft>
              <a:buNone/>
            </a:pPr>
            <a:r>
              <a:rPr lang="en-US" sz="1200" b="0" i="0" u="none" strike="noStrike" cap="none" dirty="0">
                <a:solidFill>
                  <a:schemeClr val="dk1"/>
                </a:solidFill>
                <a:effectLst/>
                <a:latin typeface="Calibri"/>
                <a:ea typeface="Calibri"/>
                <a:cs typeface="Calibri"/>
                <a:sym typeface="Calibri"/>
              </a:rPr>
              <a:t>The City's involvement in improving homelessness by supporting housing is innovative, compassionate, and highly successful.</a:t>
            </a:r>
          </a:p>
          <a:p>
            <a:pPr marL="0" lvl="0" indent="0" algn="l" rtl="0">
              <a:spcBef>
                <a:spcPts val="0"/>
              </a:spcBef>
              <a:spcAft>
                <a:spcPts val="0"/>
              </a:spcAft>
              <a:buNone/>
            </a:pPr>
            <a:r>
              <a:rPr lang="en-US" sz="1200" b="0" i="0" u="none" strike="noStrike" cap="none" dirty="0">
                <a:solidFill>
                  <a:schemeClr val="dk1"/>
                </a:solidFill>
                <a:effectLst/>
                <a:latin typeface="Calibri"/>
                <a:ea typeface="Calibri"/>
                <a:cs typeface="Calibri"/>
                <a:sym typeface="Calibri"/>
              </a:rPr>
              <a:t>for the longest time I lived on the upper edge of not qualifying for low income housing. Looking at some of the rates, I still couldn't afford to live at any of the places low income or not</a:t>
            </a:r>
          </a:p>
          <a:p>
            <a:pPr marL="0" lvl="0" indent="0" algn="l" rtl="0">
              <a:spcBef>
                <a:spcPts val="0"/>
              </a:spcBef>
              <a:spcAft>
                <a:spcPts val="0"/>
              </a:spcAft>
              <a:buNone/>
            </a:pPr>
            <a:r>
              <a:rPr lang="en-US" sz="1200" b="0" i="0" u="none" strike="noStrike" cap="none" dirty="0">
                <a:solidFill>
                  <a:schemeClr val="dk1"/>
                </a:solidFill>
                <a:effectLst/>
                <a:latin typeface="Calibri"/>
                <a:ea typeface="Calibri"/>
                <a:cs typeface="Calibri"/>
                <a:sym typeface="Calibri"/>
              </a:rPr>
              <a:t>You need to shake things up, you go to the same not for profits hoping for different outcomes, when there are organizations in this community that do more for the same causes. There have been numerous complaints towards </a:t>
            </a:r>
            <a:r>
              <a:rPr lang="en-US" sz="1200" b="0" i="0" u="none" strike="noStrike" cap="none" dirty="0" err="1">
                <a:solidFill>
                  <a:schemeClr val="dk1"/>
                </a:solidFill>
                <a:effectLst/>
                <a:latin typeface="Calibri"/>
                <a:ea typeface="Calibri"/>
                <a:cs typeface="Calibri"/>
                <a:sym typeface="Calibri"/>
              </a:rPr>
              <a:t>CouleeCap</a:t>
            </a:r>
            <a:r>
              <a:rPr lang="en-US" sz="1200" b="0" i="0" u="none" strike="noStrike" cap="none" dirty="0">
                <a:solidFill>
                  <a:schemeClr val="dk1"/>
                </a:solidFill>
                <a:effectLst/>
                <a:latin typeface="Calibri"/>
                <a:ea typeface="Calibri"/>
                <a:cs typeface="Calibri"/>
                <a:sym typeface="Calibri"/>
              </a:rPr>
              <a:t> and Catholic Charities and have you ever tried calling those places?...its absolutely horrible and you get redirected from person to person and place to place. There needs to be a one stop shop where someone can help that has knowledge. Look into true HUD counselors who do this for a living there are many out there.</a:t>
            </a:r>
          </a:p>
          <a:p>
            <a:pPr marL="0" lvl="0" indent="0" algn="l" rtl="0">
              <a:spcBef>
                <a:spcPts val="0"/>
              </a:spcBef>
              <a:spcAft>
                <a:spcPts val="0"/>
              </a:spcAft>
              <a:buNone/>
            </a:pPr>
            <a:r>
              <a:rPr lang="en-US" sz="1200" b="0" i="0" u="none" strike="noStrike" cap="none" dirty="0">
                <a:solidFill>
                  <a:schemeClr val="dk1"/>
                </a:solidFill>
                <a:effectLst/>
                <a:latin typeface="Calibri"/>
                <a:ea typeface="Calibri"/>
                <a:cs typeface="Calibri"/>
                <a:sym typeface="Calibri"/>
              </a:rPr>
              <a:t>Too difficult to obtain decent affordable housing. High rents, individuals with prior legal issues disqualified due to past felony convictions even with proven rehabilitation</a:t>
            </a:r>
          </a:p>
          <a:p>
            <a:pPr marL="0" lvl="0" indent="0" algn="l" rtl="0">
              <a:spcBef>
                <a:spcPts val="0"/>
              </a:spcBef>
              <a:spcAft>
                <a:spcPts val="0"/>
              </a:spcAft>
              <a:buNone/>
            </a:pPr>
            <a:r>
              <a:rPr lang="en-US" sz="1200" b="0" i="0" u="none" strike="noStrike" cap="none" dirty="0">
                <a:solidFill>
                  <a:schemeClr val="dk1"/>
                </a:solidFill>
                <a:effectLst/>
                <a:latin typeface="Calibri"/>
                <a:ea typeface="Calibri"/>
                <a:cs typeface="Calibri"/>
                <a:sym typeface="Calibri"/>
              </a:rPr>
              <a:t>The housing built for affordable rentals are still not affordable for most families in La Crosse. The landlords that have worked with the programs to help homelessness are ending up on the list for the nuisance problems because the homeless that they allow to rent from them </a:t>
            </a:r>
            <a:r>
              <a:rPr lang="en-US" sz="1200" b="0" i="0" u="none" strike="noStrike" cap="none" dirty="0" err="1">
                <a:solidFill>
                  <a:schemeClr val="dk1"/>
                </a:solidFill>
                <a:effectLst/>
                <a:latin typeface="Calibri"/>
                <a:ea typeface="Calibri"/>
                <a:cs typeface="Calibri"/>
                <a:sym typeface="Calibri"/>
              </a:rPr>
              <a:t>dont</a:t>
            </a:r>
            <a:r>
              <a:rPr lang="en-US" sz="1200" b="0" i="0" u="none" strike="noStrike" cap="none" dirty="0">
                <a:solidFill>
                  <a:schemeClr val="dk1"/>
                </a:solidFill>
                <a:effectLst/>
                <a:latin typeface="Calibri"/>
                <a:ea typeface="Calibri"/>
                <a:cs typeface="Calibri"/>
                <a:sym typeface="Calibri"/>
              </a:rPr>
              <a:t> have enough follow up &amp; resources to keep them on the right track. They become a high risk &amp; a financial burden to the landlords that have a heart and want to help. The few that do have caseworkers have to large of a caseload that they </a:t>
            </a:r>
            <a:r>
              <a:rPr lang="en-US" sz="1200" b="0" i="0" u="none" strike="noStrike" cap="none" dirty="0" err="1">
                <a:solidFill>
                  <a:schemeClr val="dk1"/>
                </a:solidFill>
                <a:effectLst/>
                <a:latin typeface="Calibri"/>
                <a:ea typeface="Calibri"/>
                <a:cs typeface="Calibri"/>
                <a:sym typeface="Calibri"/>
              </a:rPr>
              <a:t>dont</a:t>
            </a:r>
            <a:r>
              <a:rPr lang="en-US" sz="1200" b="0" i="0" u="none" strike="noStrike" cap="none" dirty="0">
                <a:solidFill>
                  <a:schemeClr val="dk1"/>
                </a:solidFill>
                <a:effectLst/>
                <a:latin typeface="Calibri"/>
                <a:ea typeface="Calibri"/>
                <a:cs typeface="Calibri"/>
                <a:sym typeface="Calibri"/>
              </a:rPr>
              <a:t> do the follow up needed, </a:t>
            </a:r>
            <a:r>
              <a:rPr lang="en-US" sz="1200" b="0" i="0" u="none" strike="noStrike" cap="none" dirty="0" err="1">
                <a:solidFill>
                  <a:schemeClr val="dk1"/>
                </a:solidFill>
                <a:effectLst/>
                <a:latin typeface="Calibri"/>
                <a:ea typeface="Calibri"/>
                <a:cs typeface="Calibri"/>
                <a:sym typeface="Calibri"/>
              </a:rPr>
              <a:t>dont</a:t>
            </a:r>
            <a:r>
              <a:rPr lang="en-US" sz="1200" b="0" i="0" u="none" strike="noStrike" cap="none" dirty="0">
                <a:solidFill>
                  <a:schemeClr val="dk1"/>
                </a:solidFill>
                <a:effectLst/>
                <a:latin typeface="Calibri"/>
                <a:ea typeface="Calibri"/>
                <a:cs typeface="Calibri"/>
                <a:sym typeface="Calibri"/>
              </a:rPr>
              <a:t> communicate with the landlord, and are very little help when problems arise.</a:t>
            </a:r>
          </a:p>
          <a:p>
            <a:pPr marL="0" lvl="0" indent="0" algn="l" rtl="0">
              <a:spcBef>
                <a:spcPts val="0"/>
              </a:spcBef>
              <a:spcAft>
                <a:spcPts val="0"/>
              </a:spcAft>
              <a:buNone/>
            </a:pPr>
            <a:r>
              <a:rPr lang="en-US" sz="1200" b="0" i="0" u="none" strike="noStrike" cap="none" dirty="0">
                <a:solidFill>
                  <a:schemeClr val="dk1"/>
                </a:solidFill>
                <a:effectLst/>
                <a:latin typeface="Calibri"/>
                <a:ea typeface="Calibri"/>
                <a:cs typeface="Calibri"/>
                <a:sym typeface="Calibri"/>
              </a:rPr>
              <a:t>As far as affordable housing goes I think a better definition needs to be made. A single mom with 3 kids can’t afford to rent a 3bedroom apartment in one of your affordable housing units.</a:t>
            </a:r>
          </a:p>
          <a:p>
            <a:pPr marL="0" lvl="0" indent="0" algn="l" rtl="0">
              <a:spcBef>
                <a:spcPts val="0"/>
              </a:spcBef>
              <a:spcAft>
                <a:spcPts val="0"/>
              </a:spcAft>
              <a:buNone/>
            </a:pPr>
            <a:r>
              <a:rPr lang="en-US" sz="1200" b="0" i="0" u="none" strike="noStrike" cap="none" dirty="0" err="1">
                <a:solidFill>
                  <a:schemeClr val="dk1"/>
                </a:solidFill>
                <a:effectLst/>
                <a:latin typeface="Calibri"/>
                <a:ea typeface="Calibri"/>
                <a:cs typeface="Calibri"/>
                <a:sym typeface="Calibri"/>
              </a:rPr>
              <a:t>Couleecap</a:t>
            </a:r>
            <a:r>
              <a:rPr lang="en-US" sz="1200" b="0" i="0" u="none" strike="noStrike" cap="none" dirty="0">
                <a:solidFill>
                  <a:schemeClr val="dk1"/>
                </a:solidFill>
                <a:effectLst/>
                <a:latin typeface="Calibri"/>
                <a:ea typeface="Calibri"/>
                <a:cs typeface="Calibri"/>
                <a:sym typeface="Calibri"/>
              </a:rPr>
              <a:t> provides extensive and excellent services but Catholic Charities are understaffed and the leadership has been unresponsive to the requests of their volunteers (like me), staff, and their clientele.</a:t>
            </a:r>
          </a:p>
          <a:p>
            <a:pPr marL="0" lvl="0" indent="0" algn="l" rtl="0">
              <a:spcBef>
                <a:spcPts val="0"/>
              </a:spcBef>
              <a:spcAft>
                <a:spcPts val="0"/>
              </a:spcAft>
              <a:buNone/>
            </a:pPr>
            <a:r>
              <a:rPr lang="en-US" sz="1200" b="0" i="0" u="none" strike="noStrike" cap="none" dirty="0" err="1">
                <a:solidFill>
                  <a:schemeClr val="dk1"/>
                </a:solidFill>
                <a:effectLst/>
                <a:latin typeface="Calibri"/>
                <a:ea typeface="Calibri"/>
                <a:cs typeface="Calibri"/>
                <a:sym typeface="Calibri"/>
              </a:rPr>
              <a:t>Couleecap</a:t>
            </a:r>
            <a:r>
              <a:rPr lang="en-US" sz="1200" b="0" i="0" u="none" strike="noStrike" cap="none" dirty="0">
                <a:solidFill>
                  <a:schemeClr val="dk1"/>
                </a:solidFill>
                <a:effectLst/>
                <a:latin typeface="Calibri"/>
                <a:ea typeface="Calibri"/>
                <a:cs typeface="Calibri"/>
                <a:sym typeface="Calibri"/>
              </a:rPr>
              <a:t> is a respectable program that assists people in the purchase of their first home and helps others with weatherization. I think this program has definite value in our community. In years past, I volunteered at " The Place of Grace". This was also a valuable asset to the community as well. However, living near "The Place of Grace" has proven that it has become a steady "hang-out" for shady characters who sit and smoke cigarettes for hours on the porch. In my estimation, this is clearly not what this establishment was intended for, and I would like to see it return to its original mission.</a:t>
            </a:r>
          </a:p>
          <a:p>
            <a:pPr marL="0" lvl="0" indent="0" algn="l" rtl="0">
              <a:spcBef>
                <a:spcPts val="0"/>
              </a:spcBef>
              <a:spcAft>
                <a:spcPts val="0"/>
              </a:spcAft>
              <a:buNone/>
            </a:pPr>
            <a:r>
              <a:rPr lang="en-US" sz="1200" b="0" i="0" u="none" strike="noStrike" cap="none" dirty="0">
                <a:solidFill>
                  <a:schemeClr val="dk1"/>
                </a:solidFill>
                <a:effectLst/>
                <a:latin typeface="Calibri"/>
                <a:ea typeface="Calibri"/>
                <a:cs typeface="Calibri"/>
                <a:sym typeface="Calibri"/>
              </a:rPr>
              <a:t>City of La Crosse spends too much money on the programs above. There are non-profits that can handle these issues. Not enough money is spent on infrastructure.</a:t>
            </a:r>
          </a:p>
          <a:p>
            <a:pPr marL="0" lvl="0" indent="0" algn="l" rtl="0">
              <a:spcBef>
                <a:spcPts val="0"/>
              </a:spcBef>
              <a:spcAft>
                <a:spcPts val="0"/>
              </a:spcAft>
              <a:buNone/>
            </a:pPr>
            <a:r>
              <a:rPr lang="en-US" sz="1200" b="0" i="0" u="none" strike="noStrike" cap="none" dirty="0">
                <a:solidFill>
                  <a:schemeClr val="dk1"/>
                </a:solidFill>
                <a:effectLst/>
                <a:latin typeface="Calibri"/>
                <a:ea typeface="Calibri"/>
                <a:cs typeface="Calibri"/>
                <a:sym typeface="Calibri"/>
              </a:rPr>
              <a:t>I live in Roosevelt school and they are amazing apartments and are very affordable.</a:t>
            </a:r>
          </a:p>
          <a:p>
            <a:pPr marL="0" lvl="0" indent="0" algn="l" rtl="0">
              <a:spcBef>
                <a:spcPts val="0"/>
              </a:spcBef>
              <a:spcAft>
                <a:spcPts val="0"/>
              </a:spcAft>
              <a:buNone/>
            </a:pPr>
            <a:r>
              <a:rPr lang="en-US" dirty="0"/>
              <a:t>I don't know much about these programs what I do know is that I can afford a house of them Habitat for Humanity I can't afford this affordable housing Garden Terrace apartment low income people can't afford this that doesn't mean we're bad people that just means we're living on such a tight budget we can't afford it</a:t>
            </a:r>
            <a:endParaRPr dirty="0"/>
          </a:p>
        </p:txBody>
      </p:sp>
      <p:sp>
        <p:nvSpPr>
          <p:cNvPr id="154" name="Google Shape;154;p4:notes"/>
          <p:cNvSpPr txBox="1">
            <a:spLocks noGrp="1"/>
          </p:cNvSpPr>
          <p:nvPr>
            <p:ph type="sldNum" idx="12"/>
          </p:nvPr>
        </p:nvSpPr>
        <p:spPr>
          <a:xfrm>
            <a:off x="5265810" y="6658664"/>
            <a:ext cx="4028440" cy="351737"/>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24</a:t>
            </a:fld>
            <a:endParaRPr/>
          </a:p>
        </p:txBody>
      </p:sp>
    </p:spTree>
    <p:extLst>
      <p:ext uri="{BB962C8B-B14F-4D97-AF65-F5344CB8AC3E}">
        <p14:creationId xmlns:p14="http://schemas.microsoft.com/office/powerpoint/2010/main" val="31991213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4:notes"/>
          <p:cNvSpPr>
            <a:spLocks noGrp="1" noRot="1" noChangeAspect="1"/>
          </p:cNvSpPr>
          <p:nvPr>
            <p:ph type="sldImg" idx="2"/>
          </p:nvPr>
        </p:nvSpPr>
        <p:spPr>
          <a:xfrm>
            <a:off x="3071813" y="876300"/>
            <a:ext cx="3152775" cy="2365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p4:notes"/>
          <p:cNvSpPr txBox="1">
            <a:spLocks noGrp="1"/>
          </p:cNvSpPr>
          <p:nvPr>
            <p:ph type="body" idx="1"/>
          </p:nvPr>
        </p:nvSpPr>
        <p:spPr>
          <a:xfrm>
            <a:off x="929641" y="3373756"/>
            <a:ext cx="7437120" cy="2760345"/>
          </a:xfrm>
          <a:prstGeom prst="rect">
            <a:avLst/>
          </a:prstGeom>
          <a:noFill/>
          <a:ln>
            <a:noFill/>
          </a:ln>
        </p:spPr>
        <p:txBody>
          <a:bodyPr spcFirstLastPara="1" wrap="square" lIns="93150" tIns="46575" rIns="93150" bIns="46575" anchor="t" anchorCtr="0">
            <a:noAutofit/>
          </a:bodyPr>
          <a:lstStyle/>
          <a:p>
            <a:pPr marL="0" lvl="0" indent="0" algn="l" rtl="0">
              <a:spcBef>
                <a:spcPts val="0"/>
              </a:spcBef>
              <a:spcAft>
                <a:spcPts val="0"/>
              </a:spcAft>
              <a:buNone/>
            </a:pPr>
            <a:endParaRPr dirty="0"/>
          </a:p>
        </p:txBody>
      </p:sp>
      <p:sp>
        <p:nvSpPr>
          <p:cNvPr id="154" name="Google Shape;154;p4:notes"/>
          <p:cNvSpPr txBox="1">
            <a:spLocks noGrp="1"/>
          </p:cNvSpPr>
          <p:nvPr>
            <p:ph type="sldNum" idx="12"/>
          </p:nvPr>
        </p:nvSpPr>
        <p:spPr>
          <a:xfrm>
            <a:off x="5265810" y="6658664"/>
            <a:ext cx="4028440" cy="351737"/>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25</a:t>
            </a:fld>
            <a:endParaRPr/>
          </a:p>
        </p:txBody>
      </p:sp>
    </p:spTree>
    <p:extLst>
      <p:ext uri="{BB962C8B-B14F-4D97-AF65-F5344CB8AC3E}">
        <p14:creationId xmlns:p14="http://schemas.microsoft.com/office/powerpoint/2010/main" val="452099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4:notes"/>
          <p:cNvSpPr>
            <a:spLocks noGrp="1" noRot="1" noChangeAspect="1"/>
          </p:cNvSpPr>
          <p:nvPr>
            <p:ph type="sldImg" idx="2"/>
          </p:nvPr>
        </p:nvSpPr>
        <p:spPr>
          <a:xfrm>
            <a:off x="3071813" y="876300"/>
            <a:ext cx="3152775" cy="2365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p4:notes"/>
          <p:cNvSpPr txBox="1">
            <a:spLocks noGrp="1"/>
          </p:cNvSpPr>
          <p:nvPr>
            <p:ph type="body" idx="1"/>
          </p:nvPr>
        </p:nvSpPr>
        <p:spPr>
          <a:xfrm>
            <a:off x="929641" y="3373756"/>
            <a:ext cx="7437120" cy="2760345"/>
          </a:xfrm>
          <a:prstGeom prst="rect">
            <a:avLst/>
          </a:prstGeom>
          <a:noFill/>
          <a:ln>
            <a:noFill/>
          </a:ln>
        </p:spPr>
        <p:txBody>
          <a:bodyPr spcFirstLastPara="1" wrap="square" lIns="93150" tIns="46575" rIns="93150" bIns="46575" anchor="t" anchorCtr="0">
            <a:noAutofit/>
          </a:bodyPr>
          <a:lstStyle/>
          <a:p>
            <a:pPr marL="0" lvl="0" indent="0" algn="l" rtl="0">
              <a:spcBef>
                <a:spcPts val="0"/>
              </a:spcBef>
              <a:spcAft>
                <a:spcPts val="0"/>
              </a:spcAft>
              <a:buNone/>
            </a:pPr>
            <a:endParaRPr dirty="0"/>
          </a:p>
        </p:txBody>
      </p:sp>
      <p:sp>
        <p:nvSpPr>
          <p:cNvPr id="154" name="Google Shape;154;p4:notes"/>
          <p:cNvSpPr txBox="1">
            <a:spLocks noGrp="1"/>
          </p:cNvSpPr>
          <p:nvPr>
            <p:ph type="sldNum" idx="12"/>
          </p:nvPr>
        </p:nvSpPr>
        <p:spPr>
          <a:xfrm>
            <a:off x="5265810" y="6658664"/>
            <a:ext cx="4028440" cy="351737"/>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26</a:t>
            </a:fld>
            <a:endParaRPr/>
          </a:p>
        </p:txBody>
      </p:sp>
    </p:spTree>
    <p:extLst>
      <p:ext uri="{BB962C8B-B14F-4D97-AF65-F5344CB8AC3E}">
        <p14:creationId xmlns:p14="http://schemas.microsoft.com/office/powerpoint/2010/main" val="1939592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4:notes"/>
          <p:cNvSpPr>
            <a:spLocks noGrp="1" noRot="1" noChangeAspect="1"/>
          </p:cNvSpPr>
          <p:nvPr>
            <p:ph type="sldImg" idx="2"/>
          </p:nvPr>
        </p:nvSpPr>
        <p:spPr>
          <a:xfrm>
            <a:off x="3071813" y="876300"/>
            <a:ext cx="3152775" cy="2365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p4:notes"/>
          <p:cNvSpPr txBox="1">
            <a:spLocks noGrp="1"/>
          </p:cNvSpPr>
          <p:nvPr>
            <p:ph type="body" idx="1"/>
          </p:nvPr>
        </p:nvSpPr>
        <p:spPr>
          <a:xfrm>
            <a:off x="929641" y="3373756"/>
            <a:ext cx="7437120" cy="2760345"/>
          </a:xfrm>
          <a:prstGeom prst="rect">
            <a:avLst/>
          </a:prstGeom>
          <a:noFill/>
          <a:ln>
            <a:noFill/>
          </a:ln>
        </p:spPr>
        <p:txBody>
          <a:bodyPr spcFirstLastPara="1" wrap="square" lIns="93150" tIns="46575" rIns="93150" bIns="46575" anchor="t" anchorCtr="0">
            <a:noAutofit/>
          </a:bodyPr>
          <a:lstStyle/>
          <a:p>
            <a:pPr marL="0" lvl="0" indent="0" algn="l" rtl="0">
              <a:spcBef>
                <a:spcPts val="0"/>
              </a:spcBef>
              <a:spcAft>
                <a:spcPts val="0"/>
              </a:spcAft>
              <a:buNone/>
            </a:pPr>
            <a:r>
              <a:rPr lang="en-US" sz="1200" b="0" i="0" u="none" strike="noStrike" cap="none" dirty="0">
                <a:solidFill>
                  <a:schemeClr val="dk1"/>
                </a:solidFill>
                <a:effectLst/>
                <a:latin typeface="Calibri"/>
                <a:ea typeface="Calibri"/>
                <a:cs typeface="Calibri"/>
                <a:sym typeface="Calibri"/>
              </a:rPr>
              <a:t>Th</a:t>
            </a:r>
            <a:endParaRPr dirty="0"/>
          </a:p>
        </p:txBody>
      </p:sp>
      <p:sp>
        <p:nvSpPr>
          <p:cNvPr id="154" name="Google Shape;154;p4:notes"/>
          <p:cNvSpPr txBox="1">
            <a:spLocks noGrp="1"/>
          </p:cNvSpPr>
          <p:nvPr>
            <p:ph type="sldNum" idx="12"/>
          </p:nvPr>
        </p:nvSpPr>
        <p:spPr>
          <a:xfrm>
            <a:off x="5265810" y="6658664"/>
            <a:ext cx="4028440" cy="351737"/>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27</a:t>
            </a:fld>
            <a:endParaRPr/>
          </a:p>
        </p:txBody>
      </p:sp>
    </p:spTree>
    <p:extLst>
      <p:ext uri="{BB962C8B-B14F-4D97-AF65-F5344CB8AC3E}">
        <p14:creationId xmlns:p14="http://schemas.microsoft.com/office/powerpoint/2010/main" val="24474299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4:notes"/>
          <p:cNvSpPr>
            <a:spLocks noGrp="1" noRot="1" noChangeAspect="1"/>
          </p:cNvSpPr>
          <p:nvPr>
            <p:ph type="sldImg" idx="2"/>
          </p:nvPr>
        </p:nvSpPr>
        <p:spPr>
          <a:xfrm>
            <a:off x="3071813" y="876300"/>
            <a:ext cx="3152775" cy="2365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p4:notes"/>
          <p:cNvSpPr txBox="1">
            <a:spLocks noGrp="1"/>
          </p:cNvSpPr>
          <p:nvPr>
            <p:ph type="body" idx="1"/>
          </p:nvPr>
        </p:nvSpPr>
        <p:spPr>
          <a:xfrm>
            <a:off x="929641" y="3373756"/>
            <a:ext cx="7437120" cy="2760345"/>
          </a:xfrm>
          <a:prstGeom prst="rect">
            <a:avLst/>
          </a:prstGeom>
          <a:noFill/>
          <a:ln>
            <a:noFill/>
          </a:ln>
        </p:spPr>
        <p:txBody>
          <a:bodyPr spcFirstLastPara="1" wrap="square" lIns="93150" tIns="46575" rIns="93150" bIns="46575" anchor="t" anchorCtr="0">
            <a:noAutofit/>
          </a:bodyPr>
          <a:lstStyle/>
          <a:p>
            <a:pPr marL="0" lvl="0" indent="0" algn="l" rtl="0">
              <a:spcBef>
                <a:spcPts val="0"/>
              </a:spcBef>
              <a:spcAft>
                <a:spcPts val="0"/>
              </a:spcAft>
              <a:buNone/>
            </a:pPr>
            <a:r>
              <a:rPr lang="en-US" sz="1200" b="0" i="0" u="none" strike="noStrike" cap="none" dirty="0">
                <a:solidFill>
                  <a:schemeClr val="dk1"/>
                </a:solidFill>
                <a:effectLst/>
                <a:latin typeface="Calibri"/>
                <a:ea typeface="Calibri"/>
                <a:cs typeface="Calibri"/>
                <a:sym typeface="Calibri"/>
              </a:rPr>
              <a:t>Th</a:t>
            </a:r>
            <a:endParaRPr dirty="0"/>
          </a:p>
        </p:txBody>
      </p:sp>
      <p:sp>
        <p:nvSpPr>
          <p:cNvPr id="154" name="Google Shape;154;p4:notes"/>
          <p:cNvSpPr txBox="1">
            <a:spLocks noGrp="1"/>
          </p:cNvSpPr>
          <p:nvPr>
            <p:ph type="sldNum" idx="12"/>
          </p:nvPr>
        </p:nvSpPr>
        <p:spPr>
          <a:xfrm>
            <a:off x="5265810" y="6658664"/>
            <a:ext cx="4028440" cy="351737"/>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28</a:t>
            </a:fld>
            <a:endParaRPr/>
          </a:p>
        </p:txBody>
      </p:sp>
    </p:spTree>
    <p:extLst>
      <p:ext uri="{BB962C8B-B14F-4D97-AF65-F5344CB8AC3E}">
        <p14:creationId xmlns:p14="http://schemas.microsoft.com/office/powerpoint/2010/main" val="24474299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4:notes"/>
          <p:cNvSpPr>
            <a:spLocks noGrp="1" noRot="1" noChangeAspect="1"/>
          </p:cNvSpPr>
          <p:nvPr>
            <p:ph type="sldImg" idx="2"/>
          </p:nvPr>
        </p:nvSpPr>
        <p:spPr>
          <a:xfrm>
            <a:off x="3071813" y="876300"/>
            <a:ext cx="3152775" cy="2365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p4:notes"/>
          <p:cNvSpPr txBox="1">
            <a:spLocks noGrp="1"/>
          </p:cNvSpPr>
          <p:nvPr>
            <p:ph type="body" idx="1"/>
          </p:nvPr>
        </p:nvSpPr>
        <p:spPr>
          <a:xfrm>
            <a:off x="929641" y="3373756"/>
            <a:ext cx="7437120" cy="2760345"/>
          </a:xfrm>
          <a:prstGeom prst="rect">
            <a:avLst/>
          </a:prstGeom>
          <a:noFill/>
          <a:ln>
            <a:noFill/>
          </a:ln>
        </p:spPr>
        <p:txBody>
          <a:bodyPr spcFirstLastPara="1" wrap="square" lIns="93150" tIns="46575" rIns="93150" bIns="46575" anchor="t" anchorCtr="0">
            <a:noAutofit/>
          </a:bodyPr>
          <a:lstStyle/>
          <a:p>
            <a:pPr marL="0" lvl="0" indent="0" algn="l" rtl="0">
              <a:spcBef>
                <a:spcPts val="0"/>
              </a:spcBef>
              <a:spcAft>
                <a:spcPts val="0"/>
              </a:spcAft>
              <a:buNone/>
            </a:pPr>
            <a:endParaRPr dirty="0"/>
          </a:p>
        </p:txBody>
      </p:sp>
      <p:sp>
        <p:nvSpPr>
          <p:cNvPr id="154" name="Google Shape;154;p4:notes"/>
          <p:cNvSpPr txBox="1">
            <a:spLocks noGrp="1"/>
          </p:cNvSpPr>
          <p:nvPr>
            <p:ph type="sldNum" idx="12"/>
          </p:nvPr>
        </p:nvSpPr>
        <p:spPr>
          <a:xfrm>
            <a:off x="5265810" y="6658664"/>
            <a:ext cx="4028440" cy="351737"/>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29</a:t>
            </a:fld>
            <a:endParaRPr/>
          </a:p>
        </p:txBody>
      </p:sp>
    </p:spTree>
    <p:extLst>
      <p:ext uri="{BB962C8B-B14F-4D97-AF65-F5344CB8AC3E}">
        <p14:creationId xmlns:p14="http://schemas.microsoft.com/office/powerpoint/2010/main" val="29830294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3:notes"/>
          <p:cNvSpPr>
            <a:spLocks noGrp="1" noRot="1" noChangeAspect="1"/>
          </p:cNvSpPr>
          <p:nvPr>
            <p:ph type="sldImg" idx="2"/>
          </p:nvPr>
        </p:nvSpPr>
        <p:spPr>
          <a:xfrm>
            <a:off x="3071813" y="876300"/>
            <a:ext cx="3152775" cy="2365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 name="Google Shape;141;p3:notes"/>
          <p:cNvSpPr txBox="1">
            <a:spLocks noGrp="1"/>
          </p:cNvSpPr>
          <p:nvPr>
            <p:ph type="body" idx="1"/>
          </p:nvPr>
        </p:nvSpPr>
        <p:spPr>
          <a:xfrm>
            <a:off x="929641" y="3373756"/>
            <a:ext cx="7437120" cy="2760345"/>
          </a:xfrm>
          <a:prstGeom prst="rect">
            <a:avLst/>
          </a:prstGeom>
          <a:noFill/>
          <a:ln>
            <a:noFill/>
          </a:ln>
        </p:spPr>
        <p:txBody>
          <a:bodyPr spcFirstLastPara="1" wrap="square" lIns="93150" tIns="46575" rIns="93150" bIns="46575" anchor="t" anchorCtr="0">
            <a:noAutofit/>
          </a:bodyPr>
          <a:lstStyle/>
          <a:p>
            <a:pPr marL="0" lvl="0" indent="0" algn="l" rtl="0">
              <a:spcBef>
                <a:spcPts val="0"/>
              </a:spcBef>
              <a:spcAft>
                <a:spcPts val="0"/>
              </a:spcAft>
              <a:buNone/>
            </a:pPr>
            <a:r>
              <a:rPr lang="en-US" dirty="0"/>
              <a:t>Caroline</a:t>
            </a:r>
            <a:endParaRPr dirty="0"/>
          </a:p>
        </p:txBody>
      </p:sp>
      <p:sp>
        <p:nvSpPr>
          <p:cNvPr id="142" name="Google Shape;142;p3:notes"/>
          <p:cNvSpPr txBox="1">
            <a:spLocks noGrp="1"/>
          </p:cNvSpPr>
          <p:nvPr>
            <p:ph type="sldNum" idx="12"/>
          </p:nvPr>
        </p:nvSpPr>
        <p:spPr>
          <a:xfrm>
            <a:off x="5265810" y="6658664"/>
            <a:ext cx="4028440" cy="351737"/>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3</a:t>
            </a:fld>
            <a:endParaRPr/>
          </a:p>
        </p:txBody>
      </p:sp>
    </p:spTree>
    <p:extLst>
      <p:ext uri="{BB962C8B-B14F-4D97-AF65-F5344CB8AC3E}">
        <p14:creationId xmlns:p14="http://schemas.microsoft.com/office/powerpoint/2010/main" val="9471392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4:notes"/>
          <p:cNvSpPr>
            <a:spLocks noGrp="1" noRot="1" noChangeAspect="1"/>
          </p:cNvSpPr>
          <p:nvPr>
            <p:ph type="sldImg" idx="2"/>
          </p:nvPr>
        </p:nvSpPr>
        <p:spPr>
          <a:xfrm>
            <a:off x="3071813" y="876300"/>
            <a:ext cx="3152775" cy="2365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p4:notes"/>
          <p:cNvSpPr txBox="1">
            <a:spLocks noGrp="1"/>
          </p:cNvSpPr>
          <p:nvPr>
            <p:ph type="body" idx="1"/>
          </p:nvPr>
        </p:nvSpPr>
        <p:spPr>
          <a:xfrm>
            <a:off x="929641" y="3373756"/>
            <a:ext cx="7437120" cy="2760345"/>
          </a:xfrm>
          <a:prstGeom prst="rect">
            <a:avLst/>
          </a:prstGeom>
          <a:noFill/>
          <a:ln>
            <a:noFill/>
          </a:ln>
        </p:spPr>
        <p:txBody>
          <a:bodyPr spcFirstLastPara="1" wrap="square" lIns="93150" tIns="46575" rIns="93150" bIns="46575" anchor="t" anchorCtr="0">
            <a:noAutofit/>
          </a:bodyPr>
          <a:lstStyle/>
          <a:p>
            <a:pPr marL="0" lvl="0" indent="0" algn="l" rtl="0">
              <a:spcBef>
                <a:spcPts val="0"/>
              </a:spcBef>
              <a:spcAft>
                <a:spcPts val="0"/>
              </a:spcAft>
              <a:buNone/>
            </a:pPr>
            <a:endParaRPr dirty="0"/>
          </a:p>
        </p:txBody>
      </p:sp>
      <p:sp>
        <p:nvSpPr>
          <p:cNvPr id="154" name="Google Shape;154;p4:notes"/>
          <p:cNvSpPr txBox="1">
            <a:spLocks noGrp="1"/>
          </p:cNvSpPr>
          <p:nvPr>
            <p:ph type="sldNum" idx="12"/>
          </p:nvPr>
        </p:nvSpPr>
        <p:spPr>
          <a:xfrm>
            <a:off x="5265810" y="6658664"/>
            <a:ext cx="4028440" cy="351737"/>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30</a:t>
            </a:fld>
            <a:endParaRPr/>
          </a:p>
        </p:txBody>
      </p:sp>
    </p:spTree>
    <p:extLst>
      <p:ext uri="{BB962C8B-B14F-4D97-AF65-F5344CB8AC3E}">
        <p14:creationId xmlns:p14="http://schemas.microsoft.com/office/powerpoint/2010/main" val="29830294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Everything is generally more important than it was 5 years ago. </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300" b="0" i="0" u="none" strike="noStrike" cap="none" smtClean="0">
                <a:solidFill>
                  <a:schemeClr val="dk1"/>
                </a:solidFill>
                <a:latin typeface="Calibri"/>
                <a:ea typeface="Calibri"/>
                <a:cs typeface="Calibri"/>
                <a:sym typeface="Calibri"/>
              </a:rPr>
              <a:t>31</a:t>
            </a:fld>
            <a:endParaRPr lang="en-US"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9881362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Child care emerges as important and elsewhere in the City , 48% of low income individuals stated this was very important </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300" b="0" i="0" u="none" strike="noStrike" cap="none" smtClean="0">
                <a:solidFill>
                  <a:schemeClr val="dk1"/>
                </a:solidFill>
                <a:latin typeface="Calibri"/>
                <a:ea typeface="Calibri"/>
                <a:cs typeface="Calibri"/>
                <a:sym typeface="Calibri"/>
              </a:rPr>
              <a:t>32</a:t>
            </a:fld>
            <a:endParaRPr lang="en-US"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670653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4:notes"/>
          <p:cNvSpPr>
            <a:spLocks noGrp="1" noRot="1" noChangeAspect="1"/>
          </p:cNvSpPr>
          <p:nvPr>
            <p:ph type="sldImg" idx="2"/>
          </p:nvPr>
        </p:nvSpPr>
        <p:spPr>
          <a:xfrm>
            <a:off x="3071813" y="876300"/>
            <a:ext cx="3152775" cy="2365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p4:notes"/>
          <p:cNvSpPr txBox="1">
            <a:spLocks noGrp="1"/>
          </p:cNvSpPr>
          <p:nvPr>
            <p:ph type="body" idx="1"/>
          </p:nvPr>
        </p:nvSpPr>
        <p:spPr>
          <a:xfrm>
            <a:off x="929641" y="3373756"/>
            <a:ext cx="7437120" cy="2760345"/>
          </a:xfrm>
          <a:prstGeom prst="rect">
            <a:avLst/>
          </a:prstGeom>
          <a:noFill/>
          <a:ln>
            <a:noFill/>
          </a:ln>
        </p:spPr>
        <p:txBody>
          <a:bodyPr spcFirstLastPara="1" wrap="square" lIns="93150" tIns="46575" rIns="93150" bIns="46575" anchor="t" anchorCtr="0">
            <a:noAutofit/>
          </a:bodyPr>
          <a:lstStyle/>
          <a:p>
            <a:pPr marL="0" lvl="0" indent="0" algn="l" rtl="0">
              <a:spcBef>
                <a:spcPts val="0"/>
              </a:spcBef>
              <a:spcAft>
                <a:spcPts val="0"/>
              </a:spcAft>
              <a:buNone/>
            </a:pPr>
            <a:r>
              <a:rPr lang="en-US" dirty="0"/>
              <a:t>Caroline or </a:t>
            </a:r>
            <a:r>
              <a:rPr lang="en-US" dirty="0" err="1"/>
              <a:t>Hetti</a:t>
            </a:r>
            <a:r>
              <a:rPr lang="en-US" dirty="0"/>
              <a:t>?</a:t>
            </a:r>
            <a:endParaRPr dirty="0"/>
          </a:p>
        </p:txBody>
      </p:sp>
      <p:sp>
        <p:nvSpPr>
          <p:cNvPr id="154" name="Google Shape;154;p4:notes"/>
          <p:cNvSpPr txBox="1">
            <a:spLocks noGrp="1"/>
          </p:cNvSpPr>
          <p:nvPr>
            <p:ph type="sldNum" idx="12"/>
          </p:nvPr>
        </p:nvSpPr>
        <p:spPr>
          <a:xfrm>
            <a:off x="5265810" y="6658664"/>
            <a:ext cx="4028440" cy="351737"/>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33</a:t>
            </a:fld>
            <a:endParaRPr/>
          </a:p>
        </p:txBody>
      </p:sp>
    </p:spTree>
    <p:extLst>
      <p:ext uri="{BB962C8B-B14F-4D97-AF65-F5344CB8AC3E}">
        <p14:creationId xmlns:p14="http://schemas.microsoft.com/office/powerpoint/2010/main" val="243653181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Child care emerges as important and elsewhere in the City </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300" b="0" i="0" u="none" strike="noStrike" cap="none" smtClean="0">
                <a:solidFill>
                  <a:schemeClr val="dk1"/>
                </a:solidFill>
                <a:latin typeface="Calibri"/>
                <a:ea typeface="Calibri"/>
                <a:cs typeface="Calibri"/>
                <a:sym typeface="Calibri"/>
              </a:rPr>
              <a:t>34</a:t>
            </a:fld>
            <a:endParaRPr lang="en-US"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0441252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Child care emerges as important and elsewhere in the City </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300" b="0" i="0" u="none" strike="noStrike" cap="none" smtClean="0">
                <a:solidFill>
                  <a:schemeClr val="dk1"/>
                </a:solidFill>
                <a:latin typeface="Calibri"/>
                <a:ea typeface="Calibri"/>
                <a:cs typeface="Calibri"/>
                <a:sym typeface="Calibri"/>
              </a:rPr>
              <a:t>35</a:t>
            </a:fld>
            <a:endParaRPr lang="en-US"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0441252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Child care emerges as important and elsewhere in the City </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300" b="0" i="0" u="none" strike="noStrike" cap="none" smtClean="0">
                <a:solidFill>
                  <a:schemeClr val="dk1"/>
                </a:solidFill>
                <a:latin typeface="Calibri"/>
                <a:ea typeface="Calibri"/>
                <a:cs typeface="Calibri"/>
                <a:sym typeface="Calibri"/>
              </a:rPr>
              <a:t>36</a:t>
            </a:fld>
            <a:endParaRPr lang="en-US"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291714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300" b="0" i="0" u="none" strike="noStrike" cap="none" smtClean="0">
                <a:solidFill>
                  <a:schemeClr val="dk1"/>
                </a:solidFill>
                <a:latin typeface="Calibri"/>
                <a:ea typeface="Calibri"/>
                <a:cs typeface="Calibri"/>
                <a:sym typeface="Calibri"/>
              </a:rPr>
              <a:t>44</a:t>
            </a:fld>
            <a:endParaRPr lang="en-US"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047664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3:notes"/>
          <p:cNvSpPr>
            <a:spLocks noGrp="1" noRot="1" noChangeAspect="1"/>
          </p:cNvSpPr>
          <p:nvPr>
            <p:ph type="sldImg" idx="2"/>
          </p:nvPr>
        </p:nvSpPr>
        <p:spPr>
          <a:xfrm>
            <a:off x="3071813" y="876300"/>
            <a:ext cx="3152775" cy="2365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 name="Google Shape;141;p3:notes"/>
          <p:cNvSpPr txBox="1">
            <a:spLocks noGrp="1"/>
          </p:cNvSpPr>
          <p:nvPr>
            <p:ph type="body" idx="1"/>
          </p:nvPr>
        </p:nvSpPr>
        <p:spPr>
          <a:xfrm>
            <a:off x="929641" y="3373756"/>
            <a:ext cx="7437120" cy="2760345"/>
          </a:xfrm>
          <a:prstGeom prst="rect">
            <a:avLst/>
          </a:prstGeom>
          <a:noFill/>
          <a:ln>
            <a:noFill/>
          </a:ln>
        </p:spPr>
        <p:txBody>
          <a:bodyPr spcFirstLastPara="1" wrap="square" lIns="93150" tIns="46575" rIns="93150" bIns="46575" anchor="t" anchorCtr="0">
            <a:noAutofit/>
          </a:bodyPr>
          <a:lstStyle/>
          <a:p>
            <a:pPr marL="0" lvl="0" indent="0" algn="l" rtl="0">
              <a:spcBef>
                <a:spcPts val="0"/>
              </a:spcBef>
              <a:spcAft>
                <a:spcPts val="0"/>
              </a:spcAft>
              <a:buNone/>
            </a:pPr>
            <a:r>
              <a:rPr lang="en-US"/>
              <a:t>Caroline</a:t>
            </a:r>
            <a:endParaRPr/>
          </a:p>
        </p:txBody>
      </p:sp>
      <p:sp>
        <p:nvSpPr>
          <p:cNvPr id="142" name="Google Shape;142;p3:notes"/>
          <p:cNvSpPr txBox="1">
            <a:spLocks noGrp="1"/>
          </p:cNvSpPr>
          <p:nvPr>
            <p:ph type="sldNum" idx="12"/>
          </p:nvPr>
        </p:nvSpPr>
        <p:spPr>
          <a:xfrm>
            <a:off x="5265810" y="6658664"/>
            <a:ext cx="4028440" cy="351737"/>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4</a:t>
            </a:fld>
            <a:endParaRPr/>
          </a:p>
        </p:txBody>
      </p:sp>
    </p:spTree>
    <p:extLst>
      <p:ext uri="{BB962C8B-B14F-4D97-AF65-F5344CB8AC3E}">
        <p14:creationId xmlns:p14="http://schemas.microsoft.com/office/powerpoint/2010/main" val="6689347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3:notes"/>
          <p:cNvSpPr>
            <a:spLocks noGrp="1" noRot="1" noChangeAspect="1"/>
          </p:cNvSpPr>
          <p:nvPr>
            <p:ph type="sldImg" idx="2"/>
          </p:nvPr>
        </p:nvSpPr>
        <p:spPr>
          <a:xfrm>
            <a:off x="3071813" y="876300"/>
            <a:ext cx="3152775" cy="2365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 name="Google Shape;141;p3:notes"/>
          <p:cNvSpPr txBox="1">
            <a:spLocks noGrp="1"/>
          </p:cNvSpPr>
          <p:nvPr>
            <p:ph type="body" idx="1"/>
          </p:nvPr>
        </p:nvSpPr>
        <p:spPr>
          <a:xfrm>
            <a:off x="929641" y="3373756"/>
            <a:ext cx="7437120" cy="2760345"/>
          </a:xfrm>
          <a:prstGeom prst="rect">
            <a:avLst/>
          </a:prstGeom>
          <a:noFill/>
          <a:ln>
            <a:noFill/>
          </a:ln>
        </p:spPr>
        <p:txBody>
          <a:bodyPr spcFirstLastPara="1" wrap="square" lIns="93150" tIns="46575" rIns="93150" bIns="46575" anchor="t" anchorCtr="0">
            <a:noAutofit/>
          </a:bodyPr>
          <a:lstStyle/>
          <a:p>
            <a:pPr marL="0" lvl="0" indent="0" algn="l" rtl="0">
              <a:spcBef>
                <a:spcPts val="0"/>
              </a:spcBef>
              <a:spcAft>
                <a:spcPts val="0"/>
              </a:spcAft>
              <a:buNone/>
            </a:pPr>
            <a:r>
              <a:rPr lang="en-US"/>
              <a:t>Caroline</a:t>
            </a:r>
            <a:endParaRPr/>
          </a:p>
        </p:txBody>
      </p:sp>
      <p:sp>
        <p:nvSpPr>
          <p:cNvPr id="142" name="Google Shape;142;p3:notes"/>
          <p:cNvSpPr txBox="1">
            <a:spLocks noGrp="1"/>
          </p:cNvSpPr>
          <p:nvPr>
            <p:ph type="sldNum" idx="12"/>
          </p:nvPr>
        </p:nvSpPr>
        <p:spPr>
          <a:xfrm>
            <a:off x="5265810" y="6658664"/>
            <a:ext cx="4028440" cy="351737"/>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5</a:t>
            </a:fld>
            <a:endParaRPr/>
          </a:p>
        </p:txBody>
      </p:sp>
    </p:spTree>
    <p:extLst>
      <p:ext uri="{BB962C8B-B14F-4D97-AF65-F5344CB8AC3E}">
        <p14:creationId xmlns:p14="http://schemas.microsoft.com/office/powerpoint/2010/main" val="35559246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3:notes"/>
          <p:cNvSpPr>
            <a:spLocks noGrp="1" noRot="1" noChangeAspect="1"/>
          </p:cNvSpPr>
          <p:nvPr>
            <p:ph type="sldImg" idx="2"/>
          </p:nvPr>
        </p:nvSpPr>
        <p:spPr>
          <a:xfrm>
            <a:off x="3071813" y="876300"/>
            <a:ext cx="3152775" cy="2365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 name="Google Shape;141;p3:notes"/>
          <p:cNvSpPr txBox="1">
            <a:spLocks noGrp="1"/>
          </p:cNvSpPr>
          <p:nvPr>
            <p:ph type="body" idx="1"/>
          </p:nvPr>
        </p:nvSpPr>
        <p:spPr>
          <a:xfrm>
            <a:off x="929641" y="3373756"/>
            <a:ext cx="7437120" cy="2760345"/>
          </a:xfrm>
          <a:prstGeom prst="rect">
            <a:avLst/>
          </a:prstGeom>
          <a:noFill/>
          <a:ln>
            <a:noFill/>
          </a:ln>
        </p:spPr>
        <p:txBody>
          <a:bodyPr spcFirstLastPara="1" wrap="square" lIns="93150" tIns="46575" rIns="93150" bIns="46575" anchor="t" anchorCtr="0">
            <a:noAutofit/>
          </a:bodyPr>
          <a:lstStyle/>
          <a:p>
            <a:pPr marL="0" lvl="0" indent="0" algn="l" rtl="0">
              <a:spcBef>
                <a:spcPts val="0"/>
              </a:spcBef>
              <a:spcAft>
                <a:spcPts val="0"/>
              </a:spcAft>
              <a:buNone/>
            </a:pPr>
            <a:r>
              <a:rPr lang="en-US"/>
              <a:t>Caroline</a:t>
            </a:r>
            <a:endParaRPr/>
          </a:p>
        </p:txBody>
      </p:sp>
      <p:sp>
        <p:nvSpPr>
          <p:cNvPr id="142" name="Google Shape;142;p3:notes"/>
          <p:cNvSpPr txBox="1">
            <a:spLocks noGrp="1"/>
          </p:cNvSpPr>
          <p:nvPr>
            <p:ph type="sldNum" idx="12"/>
          </p:nvPr>
        </p:nvSpPr>
        <p:spPr>
          <a:xfrm>
            <a:off x="5265810" y="6658664"/>
            <a:ext cx="4028440" cy="351737"/>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6</a:t>
            </a:fld>
            <a:endParaRPr/>
          </a:p>
        </p:txBody>
      </p:sp>
    </p:spTree>
    <p:extLst>
      <p:ext uri="{BB962C8B-B14F-4D97-AF65-F5344CB8AC3E}">
        <p14:creationId xmlns:p14="http://schemas.microsoft.com/office/powerpoint/2010/main" val="14271978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3:notes"/>
          <p:cNvSpPr>
            <a:spLocks noGrp="1" noRot="1" noChangeAspect="1"/>
          </p:cNvSpPr>
          <p:nvPr>
            <p:ph type="sldImg" idx="2"/>
          </p:nvPr>
        </p:nvSpPr>
        <p:spPr>
          <a:xfrm>
            <a:off x="3071813" y="876300"/>
            <a:ext cx="3152775" cy="2365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 name="Google Shape;141;p3:notes"/>
          <p:cNvSpPr txBox="1">
            <a:spLocks noGrp="1"/>
          </p:cNvSpPr>
          <p:nvPr>
            <p:ph type="body" idx="1"/>
          </p:nvPr>
        </p:nvSpPr>
        <p:spPr>
          <a:xfrm>
            <a:off x="929641" y="3373756"/>
            <a:ext cx="7437120" cy="2760345"/>
          </a:xfrm>
          <a:prstGeom prst="rect">
            <a:avLst/>
          </a:prstGeom>
          <a:noFill/>
          <a:ln>
            <a:noFill/>
          </a:ln>
        </p:spPr>
        <p:txBody>
          <a:bodyPr spcFirstLastPara="1" wrap="square" lIns="93150" tIns="46575" rIns="93150" bIns="46575" anchor="t" anchorCtr="0">
            <a:noAutofit/>
          </a:bodyPr>
          <a:lstStyle/>
          <a:p>
            <a:pPr marL="0" lvl="0" indent="0" algn="l" rtl="0">
              <a:spcBef>
                <a:spcPts val="0"/>
              </a:spcBef>
              <a:spcAft>
                <a:spcPts val="0"/>
              </a:spcAft>
              <a:buNone/>
            </a:pPr>
            <a:r>
              <a:rPr lang="en-US" dirty="0"/>
              <a:t>Caroline</a:t>
            </a:r>
            <a:endParaRPr dirty="0"/>
          </a:p>
        </p:txBody>
      </p:sp>
      <p:sp>
        <p:nvSpPr>
          <p:cNvPr id="142" name="Google Shape;142;p3:notes"/>
          <p:cNvSpPr txBox="1">
            <a:spLocks noGrp="1"/>
          </p:cNvSpPr>
          <p:nvPr>
            <p:ph type="sldNum" idx="12"/>
          </p:nvPr>
        </p:nvSpPr>
        <p:spPr>
          <a:xfrm>
            <a:off x="5265810" y="6658664"/>
            <a:ext cx="4028440" cy="351737"/>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7</a:t>
            </a:fld>
            <a:endParaRPr/>
          </a:p>
        </p:txBody>
      </p:sp>
    </p:spTree>
    <p:extLst>
      <p:ext uri="{BB962C8B-B14F-4D97-AF65-F5344CB8AC3E}">
        <p14:creationId xmlns:p14="http://schemas.microsoft.com/office/powerpoint/2010/main" val="11808650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4:notes"/>
          <p:cNvSpPr>
            <a:spLocks noGrp="1" noRot="1" noChangeAspect="1"/>
          </p:cNvSpPr>
          <p:nvPr>
            <p:ph type="sldImg" idx="2"/>
          </p:nvPr>
        </p:nvSpPr>
        <p:spPr>
          <a:xfrm>
            <a:off x="3071813" y="876300"/>
            <a:ext cx="3152775" cy="2365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p4:notes"/>
          <p:cNvSpPr txBox="1">
            <a:spLocks noGrp="1"/>
          </p:cNvSpPr>
          <p:nvPr>
            <p:ph type="body" idx="1"/>
          </p:nvPr>
        </p:nvSpPr>
        <p:spPr>
          <a:xfrm>
            <a:off x="929641" y="3373756"/>
            <a:ext cx="7437120" cy="2760345"/>
          </a:xfrm>
          <a:prstGeom prst="rect">
            <a:avLst/>
          </a:prstGeom>
          <a:noFill/>
          <a:ln>
            <a:noFill/>
          </a:ln>
        </p:spPr>
        <p:txBody>
          <a:bodyPr spcFirstLastPara="1" wrap="square" lIns="93150" tIns="46575" rIns="93150" bIns="46575" anchor="t" anchorCtr="0">
            <a:noAutofit/>
          </a:bodyPr>
          <a:lstStyle/>
          <a:p>
            <a:pPr marL="0" lvl="0" indent="0" algn="l" rtl="0">
              <a:spcBef>
                <a:spcPts val="0"/>
              </a:spcBef>
              <a:spcAft>
                <a:spcPts val="0"/>
              </a:spcAft>
              <a:buNone/>
            </a:pPr>
            <a:r>
              <a:rPr lang="en-US" dirty="0"/>
              <a:t>Caroline or </a:t>
            </a:r>
            <a:r>
              <a:rPr lang="en-US" dirty="0" err="1"/>
              <a:t>Hetti</a:t>
            </a:r>
            <a:r>
              <a:rPr lang="en-US" dirty="0"/>
              <a:t>?</a:t>
            </a:r>
            <a:endParaRPr dirty="0"/>
          </a:p>
        </p:txBody>
      </p:sp>
      <p:sp>
        <p:nvSpPr>
          <p:cNvPr id="154" name="Google Shape;154;p4:notes"/>
          <p:cNvSpPr txBox="1">
            <a:spLocks noGrp="1"/>
          </p:cNvSpPr>
          <p:nvPr>
            <p:ph type="sldNum" idx="12"/>
          </p:nvPr>
        </p:nvSpPr>
        <p:spPr>
          <a:xfrm>
            <a:off x="5265810" y="6658664"/>
            <a:ext cx="4028440" cy="351737"/>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4:notes"/>
          <p:cNvSpPr>
            <a:spLocks noGrp="1" noRot="1" noChangeAspect="1"/>
          </p:cNvSpPr>
          <p:nvPr>
            <p:ph type="sldImg" idx="2"/>
          </p:nvPr>
        </p:nvSpPr>
        <p:spPr>
          <a:xfrm>
            <a:off x="3071813" y="876300"/>
            <a:ext cx="3152775" cy="2365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p4:notes"/>
          <p:cNvSpPr txBox="1">
            <a:spLocks noGrp="1"/>
          </p:cNvSpPr>
          <p:nvPr>
            <p:ph type="body" idx="1"/>
          </p:nvPr>
        </p:nvSpPr>
        <p:spPr>
          <a:xfrm>
            <a:off x="929641" y="3373756"/>
            <a:ext cx="7437120" cy="2760345"/>
          </a:xfrm>
          <a:prstGeom prst="rect">
            <a:avLst/>
          </a:prstGeom>
          <a:noFill/>
          <a:ln>
            <a:noFill/>
          </a:ln>
        </p:spPr>
        <p:txBody>
          <a:bodyPr spcFirstLastPara="1" wrap="square" lIns="93150" tIns="46575" rIns="93150" bIns="46575" anchor="t" anchorCtr="0">
            <a:noAutofit/>
          </a:bodyPr>
          <a:lstStyle/>
          <a:p>
            <a:pPr marL="0" lvl="0" indent="0" algn="l" rtl="0">
              <a:spcBef>
                <a:spcPts val="0"/>
              </a:spcBef>
              <a:spcAft>
                <a:spcPts val="0"/>
              </a:spcAft>
              <a:buNone/>
            </a:pPr>
            <a:r>
              <a:rPr lang="en-US" dirty="0"/>
              <a:t>Caroline or </a:t>
            </a:r>
            <a:r>
              <a:rPr lang="en-US" dirty="0" err="1"/>
              <a:t>Hetti</a:t>
            </a:r>
            <a:r>
              <a:rPr lang="en-US" dirty="0"/>
              <a:t>?</a:t>
            </a:r>
            <a:endParaRPr dirty="0"/>
          </a:p>
        </p:txBody>
      </p:sp>
      <p:sp>
        <p:nvSpPr>
          <p:cNvPr id="154" name="Google Shape;154;p4:notes"/>
          <p:cNvSpPr txBox="1">
            <a:spLocks noGrp="1"/>
          </p:cNvSpPr>
          <p:nvPr>
            <p:ph type="sldNum" idx="12"/>
          </p:nvPr>
        </p:nvSpPr>
        <p:spPr>
          <a:xfrm>
            <a:off x="5265810" y="6658664"/>
            <a:ext cx="4028440" cy="351737"/>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9</a:t>
            </a:fld>
            <a:endParaRPr/>
          </a:p>
        </p:txBody>
      </p:sp>
    </p:spTree>
    <p:extLst>
      <p:ext uri="{BB962C8B-B14F-4D97-AF65-F5344CB8AC3E}">
        <p14:creationId xmlns:p14="http://schemas.microsoft.com/office/powerpoint/2010/main" val="19045067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2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9"/>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8" name="Google Shape;18;p2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1" name="Google Shape;21;p29"/>
          <p:cNvSpPr/>
          <p:nvPr/>
        </p:nvSpPr>
        <p:spPr>
          <a:xfrm>
            <a:off x="0" y="0"/>
            <a:ext cx="9144000" cy="6858000"/>
          </a:xfrm>
          <a:prstGeom prst="rect">
            <a:avLst/>
          </a:prstGeom>
          <a:solidFill>
            <a:schemeClr val="lt1"/>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03"/>
        <p:cNvGrpSpPr/>
        <p:nvPr/>
      </p:nvGrpSpPr>
      <p:grpSpPr>
        <a:xfrm>
          <a:off x="0" y="0"/>
          <a:ext cx="0" cy="0"/>
          <a:chOff x="0" y="0"/>
          <a:chExt cx="0" cy="0"/>
        </a:xfrm>
      </p:grpSpPr>
      <p:sp>
        <p:nvSpPr>
          <p:cNvPr id="104" name="Google Shape;104;p39"/>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5" name="Google Shape;105;p39"/>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06" name="Google Shape;106;p3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3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8" name="Google Shape;108;p3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09" name="Google Shape;109;p39"/>
          <p:cNvSpPr/>
          <p:nvPr/>
        </p:nvSpPr>
        <p:spPr>
          <a:xfrm>
            <a:off x="0" y="0"/>
            <a:ext cx="9144000" cy="6858000"/>
          </a:xfrm>
          <a:prstGeom prst="rect">
            <a:avLst/>
          </a:prstGeom>
          <a:solidFill>
            <a:schemeClr val="lt1"/>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0" name="Google Shape;110;p39"/>
          <p:cNvSpPr/>
          <p:nvPr/>
        </p:nvSpPr>
        <p:spPr>
          <a:xfrm>
            <a:off x="0" y="6468386"/>
            <a:ext cx="9144000" cy="405441"/>
          </a:xfrm>
          <a:prstGeom prst="rect">
            <a:avLst/>
          </a:prstGeom>
          <a:solidFill>
            <a:srgbClr val="C20058"/>
          </a:solidFill>
          <a:ln w="25400" cap="flat" cmpd="sng">
            <a:solidFill>
              <a:srgbClr val="C2005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1" name="Google Shape;111;p39"/>
          <p:cNvSpPr/>
          <p:nvPr/>
        </p:nvSpPr>
        <p:spPr>
          <a:xfrm>
            <a:off x="0" y="6349042"/>
            <a:ext cx="9144000" cy="103517"/>
          </a:xfrm>
          <a:prstGeom prst="rect">
            <a:avLst/>
          </a:prstGeom>
          <a:solidFill>
            <a:srgbClr val="FF6600"/>
          </a:solidFill>
          <a:ln w="25400" cap="flat" cmpd="sng">
            <a:solidFill>
              <a:srgbClr val="FF66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2"/>
        <p:cNvGrpSpPr/>
        <p:nvPr/>
      </p:nvGrpSpPr>
      <p:grpSpPr>
        <a:xfrm>
          <a:off x="0" y="0"/>
          <a:ext cx="0" cy="0"/>
          <a:chOff x="0" y="0"/>
          <a:chExt cx="0" cy="0"/>
        </a:xfrm>
      </p:grpSpPr>
      <p:sp>
        <p:nvSpPr>
          <p:cNvPr id="23" name="Google Shape;23;p3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3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6" name="Google Shape;26;p30"/>
          <p:cNvSpPr/>
          <p:nvPr/>
        </p:nvSpPr>
        <p:spPr>
          <a:xfrm>
            <a:off x="0" y="0"/>
            <a:ext cx="9144000" cy="6858000"/>
          </a:xfrm>
          <a:prstGeom prst="rect">
            <a:avLst/>
          </a:prstGeom>
          <a:solidFill>
            <a:schemeClr val="lt1"/>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 name="Google Shape;27;p30"/>
          <p:cNvSpPr/>
          <p:nvPr/>
        </p:nvSpPr>
        <p:spPr>
          <a:xfrm>
            <a:off x="0" y="6468386"/>
            <a:ext cx="9144000" cy="405441"/>
          </a:xfrm>
          <a:prstGeom prst="rect">
            <a:avLst/>
          </a:prstGeom>
          <a:solidFill>
            <a:srgbClr val="C20058"/>
          </a:solidFill>
          <a:ln w="25400" cap="flat" cmpd="sng">
            <a:solidFill>
              <a:srgbClr val="C2005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 name="Google Shape;28;p30"/>
          <p:cNvSpPr/>
          <p:nvPr/>
        </p:nvSpPr>
        <p:spPr>
          <a:xfrm>
            <a:off x="0" y="6349042"/>
            <a:ext cx="9144000" cy="103517"/>
          </a:xfrm>
          <a:prstGeom prst="rect">
            <a:avLst/>
          </a:prstGeom>
          <a:solidFill>
            <a:srgbClr val="FF6600"/>
          </a:solidFill>
          <a:ln w="25400" cap="flat" cmpd="sng">
            <a:solidFill>
              <a:srgbClr val="FF66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9"/>
        <p:cNvGrpSpPr/>
        <p:nvPr/>
      </p:nvGrpSpPr>
      <p:grpSpPr>
        <a:xfrm>
          <a:off x="0" y="0"/>
          <a:ext cx="0" cy="0"/>
          <a:chOff x="0" y="0"/>
          <a:chExt cx="0" cy="0"/>
        </a:xfrm>
      </p:grpSpPr>
      <p:sp>
        <p:nvSpPr>
          <p:cNvPr id="40" name="Google Shape;40;p32"/>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3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42" name="Google Shape;42;p3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3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3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5"/>
        <p:cNvGrpSpPr/>
        <p:nvPr/>
      </p:nvGrpSpPr>
      <p:grpSpPr>
        <a:xfrm>
          <a:off x="0" y="0"/>
          <a:ext cx="0" cy="0"/>
          <a:chOff x="0" y="0"/>
          <a:chExt cx="0" cy="0"/>
        </a:xfrm>
      </p:grpSpPr>
      <p:sp>
        <p:nvSpPr>
          <p:cNvPr id="46" name="Google Shape;46;p33"/>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33"/>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48" name="Google Shape;48;p3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3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3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51" name="Google Shape;51;p33"/>
          <p:cNvSpPr/>
          <p:nvPr/>
        </p:nvSpPr>
        <p:spPr>
          <a:xfrm>
            <a:off x="0" y="0"/>
            <a:ext cx="9144000" cy="6858000"/>
          </a:xfrm>
          <a:prstGeom prst="rect">
            <a:avLst/>
          </a:prstGeom>
          <a:solidFill>
            <a:schemeClr val="lt1"/>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2" name="Google Shape;52;p33"/>
          <p:cNvSpPr/>
          <p:nvPr/>
        </p:nvSpPr>
        <p:spPr>
          <a:xfrm>
            <a:off x="0" y="6468386"/>
            <a:ext cx="9144000" cy="405441"/>
          </a:xfrm>
          <a:prstGeom prst="rect">
            <a:avLst/>
          </a:prstGeom>
          <a:solidFill>
            <a:srgbClr val="C20058"/>
          </a:solidFill>
          <a:ln w="25400" cap="flat" cmpd="sng">
            <a:solidFill>
              <a:srgbClr val="C2005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3" name="Google Shape;53;p33"/>
          <p:cNvSpPr/>
          <p:nvPr/>
        </p:nvSpPr>
        <p:spPr>
          <a:xfrm>
            <a:off x="0" y="6349042"/>
            <a:ext cx="9144000" cy="103517"/>
          </a:xfrm>
          <a:prstGeom prst="rect">
            <a:avLst/>
          </a:prstGeom>
          <a:solidFill>
            <a:srgbClr val="FF6600"/>
          </a:solidFill>
          <a:ln w="25400" cap="flat" cmpd="sng">
            <a:solidFill>
              <a:srgbClr val="FF66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4"/>
        <p:cNvGrpSpPr/>
        <p:nvPr/>
      </p:nvGrpSpPr>
      <p:grpSpPr>
        <a:xfrm>
          <a:off x="0" y="0"/>
          <a:ext cx="0" cy="0"/>
          <a:chOff x="0" y="0"/>
          <a:chExt cx="0" cy="0"/>
        </a:xfrm>
      </p:grpSpPr>
      <p:sp>
        <p:nvSpPr>
          <p:cNvPr id="55" name="Google Shape;55;p3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34"/>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57" name="Google Shape;57;p34"/>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8" name="Google Shape;58;p34"/>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59" name="Google Shape;59;p34"/>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60" name="Google Shape;60;p3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3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3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63" name="Google Shape;63;p34"/>
          <p:cNvSpPr/>
          <p:nvPr/>
        </p:nvSpPr>
        <p:spPr>
          <a:xfrm>
            <a:off x="0" y="0"/>
            <a:ext cx="9144000" cy="6858000"/>
          </a:xfrm>
          <a:prstGeom prst="rect">
            <a:avLst/>
          </a:prstGeom>
          <a:solidFill>
            <a:schemeClr val="lt1"/>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4" name="Google Shape;64;p34"/>
          <p:cNvSpPr/>
          <p:nvPr/>
        </p:nvSpPr>
        <p:spPr>
          <a:xfrm>
            <a:off x="0" y="6468386"/>
            <a:ext cx="9144000" cy="405441"/>
          </a:xfrm>
          <a:prstGeom prst="rect">
            <a:avLst/>
          </a:prstGeom>
          <a:solidFill>
            <a:srgbClr val="C20058"/>
          </a:solidFill>
          <a:ln w="25400" cap="flat" cmpd="sng">
            <a:solidFill>
              <a:srgbClr val="C2005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5" name="Google Shape;65;p34"/>
          <p:cNvSpPr/>
          <p:nvPr/>
        </p:nvSpPr>
        <p:spPr>
          <a:xfrm>
            <a:off x="0" y="6349042"/>
            <a:ext cx="9144000" cy="103517"/>
          </a:xfrm>
          <a:prstGeom prst="rect">
            <a:avLst/>
          </a:prstGeom>
          <a:solidFill>
            <a:srgbClr val="FF6600"/>
          </a:solidFill>
          <a:ln w="25400" cap="flat" cmpd="sng">
            <a:solidFill>
              <a:srgbClr val="FF66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6"/>
        <p:cNvGrpSpPr/>
        <p:nvPr/>
      </p:nvGrpSpPr>
      <p:grpSpPr>
        <a:xfrm>
          <a:off x="0" y="0"/>
          <a:ext cx="0" cy="0"/>
          <a:chOff x="0" y="0"/>
          <a:chExt cx="0" cy="0"/>
        </a:xfrm>
      </p:grpSpPr>
      <p:sp>
        <p:nvSpPr>
          <p:cNvPr id="67" name="Google Shape;67;p3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3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3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71" name="Google Shape;71;p35"/>
          <p:cNvSpPr/>
          <p:nvPr/>
        </p:nvSpPr>
        <p:spPr>
          <a:xfrm>
            <a:off x="0" y="0"/>
            <a:ext cx="9144000" cy="6858000"/>
          </a:xfrm>
          <a:prstGeom prst="rect">
            <a:avLst/>
          </a:prstGeom>
          <a:solidFill>
            <a:schemeClr val="lt1"/>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2" name="Google Shape;72;p35"/>
          <p:cNvSpPr/>
          <p:nvPr/>
        </p:nvSpPr>
        <p:spPr>
          <a:xfrm>
            <a:off x="0" y="6468386"/>
            <a:ext cx="9144000" cy="405441"/>
          </a:xfrm>
          <a:prstGeom prst="rect">
            <a:avLst/>
          </a:prstGeom>
          <a:solidFill>
            <a:srgbClr val="C20058"/>
          </a:solidFill>
          <a:ln w="25400" cap="flat" cmpd="sng">
            <a:solidFill>
              <a:srgbClr val="C2005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3" name="Google Shape;73;p35"/>
          <p:cNvSpPr/>
          <p:nvPr/>
        </p:nvSpPr>
        <p:spPr>
          <a:xfrm>
            <a:off x="0" y="6349042"/>
            <a:ext cx="9144000" cy="103517"/>
          </a:xfrm>
          <a:prstGeom prst="rect">
            <a:avLst/>
          </a:prstGeom>
          <a:solidFill>
            <a:srgbClr val="FF6600"/>
          </a:solidFill>
          <a:ln w="25400" cap="flat" cmpd="sng">
            <a:solidFill>
              <a:srgbClr val="FF66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4"/>
        <p:cNvGrpSpPr/>
        <p:nvPr/>
      </p:nvGrpSpPr>
      <p:grpSpPr>
        <a:xfrm>
          <a:off x="0" y="0"/>
          <a:ext cx="0" cy="0"/>
          <a:chOff x="0" y="0"/>
          <a:chExt cx="0" cy="0"/>
        </a:xfrm>
      </p:grpSpPr>
      <p:sp>
        <p:nvSpPr>
          <p:cNvPr id="75" name="Google Shape;75;p36"/>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36"/>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77" name="Google Shape;77;p36"/>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78" name="Google Shape;78;p3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3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81" name="Google Shape;81;p36"/>
          <p:cNvSpPr/>
          <p:nvPr/>
        </p:nvSpPr>
        <p:spPr>
          <a:xfrm>
            <a:off x="0" y="0"/>
            <a:ext cx="9144000" cy="6858000"/>
          </a:xfrm>
          <a:prstGeom prst="rect">
            <a:avLst/>
          </a:prstGeom>
          <a:solidFill>
            <a:schemeClr val="lt1"/>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2" name="Google Shape;82;p36"/>
          <p:cNvSpPr/>
          <p:nvPr/>
        </p:nvSpPr>
        <p:spPr>
          <a:xfrm>
            <a:off x="0" y="6468386"/>
            <a:ext cx="9144000" cy="405441"/>
          </a:xfrm>
          <a:prstGeom prst="rect">
            <a:avLst/>
          </a:prstGeom>
          <a:solidFill>
            <a:srgbClr val="C20058"/>
          </a:solidFill>
          <a:ln w="25400" cap="flat" cmpd="sng">
            <a:solidFill>
              <a:srgbClr val="C2005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3" name="Google Shape;83;p36"/>
          <p:cNvSpPr/>
          <p:nvPr/>
        </p:nvSpPr>
        <p:spPr>
          <a:xfrm>
            <a:off x="0" y="6349042"/>
            <a:ext cx="9144000" cy="103517"/>
          </a:xfrm>
          <a:prstGeom prst="rect">
            <a:avLst/>
          </a:prstGeom>
          <a:solidFill>
            <a:srgbClr val="FF6600"/>
          </a:solidFill>
          <a:ln w="25400" cap="flat" cmpd="sng">
            <a:solidFill>
              <a:srgbClr val="FF66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4"/>
        <p:cNvGrpSpPr/>
        <p:nvPr/>
      </p:nvGrpSpPr>
      <p:grpSpPr>
        <a:xfrm>
          <a:off x="0" y="0"/>
          <a:ext cx="0" cy="0"/>
          <a:chOff x="0" y="0"/>
          <a:chExt cx="0" cy="0"/>
        </a:xfrm>
      </p:grpSpPr>
      <p:sp>
        <p:nvSpPr>
          <p:cNvPr id="85" name="Google Shape;85;p37"/>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6" name="Google Shape;86;p37"/>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87" name="Google Shape;87;p37"/>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88" name="Google Shape;88;p3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3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3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91" name="Google Shape;91;p37"/>
          <p:cNvSpPr/>
          <p:nvPr/>
        </p:nvSpPr>
        <p:spPr>
          <a:xfrm>
            <a:off x="0" y="0"/>
            <a:ext cx="9144000" cy="6858000"/>
          </a:xfrm>
          <a:prstGeom prst="rect">
            <a:avLst/>
          </a:prstGeom>
          <a:solidFill>
            <a:schemeClr val="lt1"/>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2" name="Google Shape;92;p37"/>
          <p:cNvSpPr/>
          <p:nvPr/>
        </p:nvSpPr>
        <p:spPr>
          <a:xfrm>
            <a:off x="0" y="6468386"/>
            <a:ext cx="9144000" cy="405441"/>
          </a:xfrm>
          <a:prstGeom prst="rect">
            <a:avLst/>
          </a:prstGeom>
          <a:solidFill>
            <a:srgbClr val="C20058"/>
          </a:solidFill>
          <a:ln w="25400" cap="flat" cmpd="sng">
            <a:solidFill>
              <a:srgbClr val="C2005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3" name="Google Shape;93;p37"/>
          <p:cNvSpPr/>
          <p:nvPr/>
        </p:nvSpPr>
        <p:spPr>
          <a:xfrm>
            <a:off x="0" y="6349042"/>
            <a:ext cx="9144000" cy="103517"/>
          </a:xfrm>
          <a:prstGeom prst="rect">
            <a:avLst/>
          </a:prstGeom>
          <a:solidFill>
            <a:srgbClr val="FF6600"/>
          </a:solidFill>
          <a:ln w="25400" cap="flat" cmpd="sng">
            <a:solidFill>
              <a:srgbClr val="FF66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94"/>
        <p:cNvGrpSpPr/>
        <p:nvPr/>
      </p:nvGrpSpPr>
      <p:grpSpPr>
        <a:xfrm>
          <a:off x="0" y="0"/>
          <a:ext cx="0" cy="0"/>
          <a:chOff x="0" y="0"/>
          <a:chExt cx="0" cy="0"/>
        </a:xfrm>
      </p:grpSpPr>
      <p:sp>
        <p:nvSpPr>
          <p:cNvPr id="95" name="Google Shape;95;p3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6" name="Google Shape;96;p38"/>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7" name="Google Shape;97;p3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3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3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00" name="Google Shape;100;p38"/>
          <p:cNvSpPr/>
          <p:nvPr/>
        </p:nvSpPr>
        <p:spPr>
          <a:xfrm>
            <a:off x="0" y="0"/>
            <a:ext cx="9144000" cy="6858000"/>
          </a:xfrm>
          <a:prstGeom prst="rect">
            <a:avLst/>
          </a:prstGeom>
          <a:solidFill>
            <a:schemeClr val="lt1"/>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1" name="Google Shape;101;p38"/>
          <p:cNvSpPr/>
          <p:nvPr/>
        </p:nvSpPr>
        <p:spPr>
          <a:xfrm>
            <a:off x="0" y="6468386"/>
            <a:ext cx="9144000" cy="405441"/>
          </a:xfrm>
          <a:prstGeom prst="rect">
            <a:avLst/>
          </a:prstGeom>
          <a:solidFill>
            <a:srgbClr val="C20058"/>
          </a:solidFill>
          <a:ln w="25400" cap="flat" cmpd="sng">
            <a:solidFill>
              <a:srgbClr val="C2005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2" name="Google Shape;102;p38"/>
          <p:cNvSpPr/>
          <p:nvPr/>
        </p:nvSpPr>
        <p:spPr>
          <a:xfrm>
            <a:off x="0" y="6349042"/>
            <a:ext cx="9144000" cy="103517"/>
          </a:xfrm>
          <a:prstGeom prst="rect">
            <a:avLst/>
          </a:prstGeom>
          <a:solidFill>
            <a:srgbClr val="FF6600"/>
          </a:solidFill>
          <a:ln w="25400" cap="flat" cmpd="sng">
            <a:solidFill>
              <a:srgbClr val="FF66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png"/><Relationship Id="rId7"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jpg"/><Relationship Id="rId10" Type="http://schemas.openxmlformats.org/officeDocument/2006/relationships/image" Target="../media/image8.jpg"/><Relationship Id="rId4" Type="http://schemas.openxmlformats.org/officeDocument/2006/relationships/image" Target="../media/image2.jpg"/><Relationship Id="rId9" Type="http://schemas.openxmlformats.org/officeDocument/2006/relationships/image" Target="../media/image7.jp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6"/>
        <p:cNvGrpSpPr/>
        <p:nvPr/>
      </p:nvGrpSpPr>
      <p:grpSpPr>
        <a:xfrm>
          <a:off x="0" y="0"/>
          <a:ext cx="0" cy="0"/>
          <a:chOff x="0" y="0"/>
          <a:chExt cx="0" cy="0"/>
        </a:xfrm>
      </p:grpSpPr>
      <p:sp>
        <p:nvSpPr>
          <p:cNvPr id="117" name="Google Shape;117;p1"/>
          <p:cNvSpPr/>
          <p:nvPr/>
        </p:nvSpPr>
        <p:spPr>
          <a:xfrm>
            <a:off x="197001" y="4784385"/>
            <a:ext cx="8749998" cy="1965655"/>
          </a:xfrm>
          <a:prstGeom prst="rect">
            <a:avLst/>
          </a:prstGeom>
          <a:solidFill>
            <a:srgbClr val="692045"/>
          </a:solidFill>
          <a:ln w="25400" cap="flat" cmpd="sng">
            <a:solidFill>
              <a:srgbClr val="69204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118" name="Google Shape;118;p1"/>
          <p:cNvGrpSpPr/>
          <p:nvPr/>
        </p:nvGrpSpPr>
        <p:grpSpPr>
          <a:xfrm>
            <a:off x="197001" y="105090"/>
            <a:ext cx="8749997" cy="3871356"/>
            <a:chOff x="105285" y="105090"/>
            <a:chExt cx="8749997" cy="3871356"/>
          </a:xfrm>
        </p:grpSpPr>
        <p:pic>
          <p:nvPicPr>
            <p:cNvPr id="119" name="Google Shape;119;p1" descr="A picture containing building, person, outdoor, woman&#10;&#10;Description generated with very high confidence"/>
            <p:cNvPicPr preferRelativeResize="0"/>
            <p:nvPr/>
          </p:nvPicPr>
          <p:blipFill rotWithShape="1">
            <a:blip r:embed="rId4">
              <a:alphaModFix/>
            </a:blip>
            <a:srcRect/>
            <a:stretch/>
          </p:blipFill>
          <p:spPr>
            <a:xfrm>
              <a:off x="3056769" y="106846"/>
              <a:ext cx="2850294" cy="1900196"/>
            </a:xfrm>
            <a:prstGeom prst="rect">
              <a:avLst/>
            </a:prstGeom>
            <a:noFill/>
            <a:ln>
              <a:noFill/>
            </a:ln>
          </p:spPr>
        </p:pic>
        <p:pic>
          <p:nvPicPr>
            <p:cNvPr id="120" name="Google Shape;120;p1" descr="A picture containing floor, indoor, wall, person&#10;&#10;Description generated with very high confidence"/>
            <p:cNvPicPr preferRelativeResize="0"/>
            <p:nvPr/>
          </p:nvPicPr>
          <p:blipFill rotWithShape="1">
            <a:blip r:embed="rId5">
              <a:alphaModFix/>
            </a:blip>
            <a:srcRect/>
            <a:stretch/>
          </p:blipFill>
          <p:spPr>
            <a:xfrm>
              <a:off x="105285" y="107960"/>
              <a:ext cx="2850294" cy="1899998"/>
            </a:xfrm>
            <a:prstGeom prst="rect">
              <a:avLst/>
            </a:prstGeom>
            <a:noFill/>
            <a:ln>
              <a:noFill/>
            </a:ln>
          </p:spPr>
        </p:pic>
        <p:pic>
          <p:nvPicPr>
            <p:cNvPr id="121" name="Google Shape;121;p1" descr="A person standing in front of a building&#10;&#10;Description generated with very high confidence"/>
            <p:cNvPicPr preferRelativeResize="0"/>
            <p:nvPr/>
          </p:nvPicPr>
          <p:blipFill rotWithShape="1">
            <a:blip r:embed="rId6">
              <a:alphaModFix/>
            </a:blip>
            <a:srcRect/>
            <a:stretch/>
          </p:blipFill>
          <p:spPr>
            <a:xfrm>
              <a:off x="6002354" y="2074494"/>
              <a:ext cx="2852928" cy="1901952"/>
            </a:xfrm>
            <a:prstGeom prst="rect">
              <a:avLst/>
            </a:prstGeom>
            <a:noFill/>
            <a:ln>
              <a:noFill/>
            </a:ln>
          </p:spPr>
        </p:pic>
        <p:pic>
          <p:nvPicPr>
            <p:cNvPr id="122" name="Google Shape;122;p1" descr="A person standing in front of a bus&#10;&#10;Description generated with high confidence"/>
            <p:cNvPicPr preferRelativeResize="0"/>
            <p:nvPr/>
          </p:nvPicPr>
          <p:blipFill rotWithShape="1">
            <a:blip r:embed="rId7">
              <a:alphaModFix/>
            </a:blip>
            <a:srcRect/>
            <a:stretch/>
          </p:blipFill>
          <p:spPr>
            <a:xfrm>
              <a:off x="105286" y="2074494"/>
              <a:ext cx="2850293" cy="1900009"/>
            </a:xfrm>
            <a:prstGeom prst="rect">
              <a:avLst/>
            </a:prstGeom>
            <a:noFill/>
            <a:ln>
              <a:noFill/>
            </a:ln>
          </p:spPr>
        </p:pic>
        <p:pic>
          <p:nvPicPr>
            <p:cNvPr id="123" name="Google Shape;123;p1" descr="A picture containing outdoor, sky, fence, ground&#10;&#10;Description generated with very high confidence"/>
            <p:cNvPicPr preferRelativeResize="0"/>
            <p:nvPr/>
          </p:nvPicPr>
          <p:blipFill rotWithShape="1">
            <a:blip r:embed="rId8">
              <a:alphaModFix/>
            </a:blip>
            <a:srcRect/>
            <a:stretch/>
          </p:blipFill>
          <p:spPr>
            <a:xfrm>
              <a:off x="3056769" y="2063561"/>
              <a:ext cx="2844395" cy="1901952"/>
            </a:xfrm>
            <a:prstGeom prst="rect">
              <a:avLst/>
            </a:prstGeom>
            <a:noFill/>
            <a:ln>
              <a:noFill/>
            </a:ln>
          </p:spPr>
        </p:pic>
        <p:pic>
          <p:nvPicPr>
            <p:cNvPr id="124" name="Google Shape;124;p1" descr="A large brick building&#10;&#10;Description generated with very high confidence"/>
            <p:cNvPicPr preferRelativeResize="0"/>
            <p:nvPr/>
          </p:nvPicPr>
          <p:blipFill rotWithShape="1">
            <a:blip r:embed="rId9">
              <a:alphaModFix/>
            </a:blip>
            <a:srcRect/>
            <a:stretch/>
          </p:blipFill>
          <p:spPr>
            <a:xfrm>
              <a:off x="6002353" y="105090"/>
              <a:ext cx="2852929" cy="1901952"/>
            </a:xfrm>
            <a:prstGeom prst="rect">
              <a:avLst/>
            </a:prstGeom>
            <a:noFill/>
            <a:ln>
              <a:noFill/>
            </a:ln>
          </p:spPr>
        </p:pic>
      </p:grpSp>
      <p:sp>
        <p:nvSpPr>
          <p:cNvPr id="125" name="Google Shape;125;p1"/>
          <p:cNvSpPr txBox="1"/>
          <p:nvPr/>
        </p:nvSpPr>
        <p:spPr>
          <a:xfrm>
            <a:off x="375236" y="4982332"/>
            <a:ext cx="8768764" cy="146438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lt1"/>
              </a:buClr>
              <a:buSzPts val="2400"/>
              <a:buFont typeface="Gill Sans"/>
              <a:buNone/>
            </a:pPr>
            <a:r>
              <a:rPr lang="en-US" sz="2400" b="0" i="0" u="none" strike="noStrike" cap="none" dirty="0">
                <a:solidFill>
                  <a:schemeClr val="lt1"/>
                </a:solidFill>
                <a:latin typeface="Gill Sans"/>
                <a:ea typeface="Gill Sans"/>
                <a:cs typeface="Gill Sans"/>
                <a:sym typeface="Gill Sans"/>
              </a:rPr>
              <a:t>Community Needs Survey </a:t>
            </a:r>
          </a:p>
          <a:p>
            <a:pPr marL="0" marR="0" lvl="0" indent="0" algn="l" rtl="0">
              <a:spcBef>
                <a:spcPts val="0"/>
              </a:spcBef>
              <a:spcAft>
                <a:spcPts val="0"/>
              </a:spcAft>
              <a:buClr>
                <a:schemeClr val="lt1"/>
              </a:buClr>
              <a:buSzPts val="2400"/>
              <a:buFont typeface="Gill Sans"/>
              <a:buNone/>
            </a:pPr>
            <a:r>
              <a:rPr lang="en-US" sz="2400" dirty="0">
                <a:solidFill>
                  <a:schemeClr val="lt1"/>
                </a:solidFill>
                <a:latin typeface="Gill Sans"/>
                <a:sym typeface="Gill Sans"/>
              </a:rPr>
              <a:t>To inform the Community Development Block Grant and HOME</a:t>
            </a:r>
          </a:p>
          <a:p>
            <a:pPr marL="0" marR="0" lvl="0" indent="0" algn="l" rtl="0">
              <a:spcBef>
                <a:spcPts val="0"/>
              </a:spcBef>
              <a:spcAft>
                <a:spcPts val="0"/>
              </a:spcAft>
              <a:buClr>
                <a:schemeClr val="lt1"/>
              </a:buClr>
              <a:buSzPts val="2400"/>
              <a:buFont typeface="Gill Sans"/>
              <a:buNone/>
            </a:pPr>
            <a:r>
              <a:rPr lang="en-US" sz="2400" dirty="0">
                <a:solidFill>
                  <a:schemeClr val="lt1"/>
                </a:solidFill>
                <a:latin typeface="Gill Sans"/>
                <a:sym typeface="Gill Sans"/>
              </a:rPr>
              <a:t>5-year plan – look at how to prioritize our funds </a:t>
            </a:r>
            <a:endParaRPr dirty="0"/>
          </a:p>
        </p:txBody>
      </p:sp>
      <p:pic>
        <p:nvPicPr>
          <p:cNvPr id="126" name="Google Shape;126;p1" descr="A large stone brick wall&#10;&#10;Description generated with high confidence"/>
          <p:cNvPicPr preferRelativeResize="0"/>
          <p:nvPr/>
        </p:nvPicPr>
        <p:blipFill rotWithShape="1">
          <a:blip r:embed="rId10">
            <a:alphaModFix/>
          </a:blip>
          <a:srcRect/>
          <a:stretch/>
        </p:blipFill>
        <p:spPr>
          <a:xfrm>
            <a:off x="197001" y="4032049"/>
            <a:ext cx="8749996" cy="685800"/>
          </a:xfrm>
          <a:prstGeom prst="rect">
            <a:avLst/>
          </a:prstGeom>
          <a:noFill/>
          <a:ln>
            <a:noFill/>
          </a:ln>
        </p:spPr>
      </p:pic>
      <p:sp>
        <p:nvSpPr>
          <p:cNvPr id="127" name="Google Shape;127;p1"/>
          <p:cNvSpPr/>
          <p:nvPr/>
        </p:nvSpPr>
        <p:spPr>
          <a:xfrm rot="5400000">
            <a:off x="7831714" y="5634757"/>
            <a:ext cx="1965655" cy="264910"/>
          </a:xfrm>
          <a:prstGeom prst="rect">
            <a:avLst/>
          </a:prstGeom>
          <a:solidFill>
            <a:srgbClr val="C6093B"/>
          </a:solidFill>
          <a:ln w="25400" cap="flat" cmpd="sng">
            <a:solidFill>
              <a:srgbClr val="C6093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4"/>
          <p:cNvSpPr/>
          <p:nvPr/>
        </p:nvSpPr>
        <p:spPr>
          <a:xfrm>
            <a:off x="226242" y="0"/>
            <a:ext cx="8917757" cy="822158"/>
          </a:xfrm>
          <a:prstGeom prst="rect">
            <a:avLst/>
          </a:prstGeom>
          <a:solidFill>
            <a:srgbClr val="692045"/>
          </a:solidFill>
          <a:ln w="25400" cap="flat" cmpd="sng">
            <a:solidFill>
              <a:srgbClr val="69204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7" name="Google Shape;157;p4"/>
          <p:cNvSpPr/>
          <p:nvPr/>
        </p:nvSpPr>
        <p:spPr>
          <a:xfrm rot="5400000">
            <a:off x="4654705" y="-3606308"/>
            <a:ext cx="60827" cy="8917759"/>
          </a:xfrm>
          <a:prstGeom prst="rect">
            <a:avLst/>
          </a:prstGeom>
          <a:solidFill>
            <a:srgbClr val="C6093B"/>
          </a:solidFill>
          <a:ln w="25400" cap="flat" cmpd="sng">
            <a:solidFill>
              <a:srgbClr val="C6093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8" name="Google Shape;158;p4"/>
          <p:cNvSpPr txBox="1"/>
          <p:nvPr/>
        </p:nvSpPr>
        <p:spPr>
          <a:xfrm>
            <a:off x="451106" y="17272"/>
            <a:ext cx="8466652" cy="822158"/>
          </a:xfrm>
          <a:prstGeom prst="rect">
            <a:avLst/>
          </a:prstGeom>
          <a:noFill/>
          <a:ln>
            <a:noFill/>
          </a:ln>
        </p:spPr>
        <p:txBody>
          <a:bodyPr spcFirstLastPara="1" wrap="square" lIns="91425" tIns="45700" rIns="91425" bIns="45700" anchor="ctr" anchorCtr="0">
            <a:normAutofit/>
          </a:bodyPr>
          <a:lstStyle/>
          <a:p>
            <a:pPr marL="0" marR="0" lvl="0" indent="0" algn="l" rtl="0">
              <a:spcBef>
                <a:spcPts val="0"/>
              </a:spcBef>
              <a:spcAft>
                <a:spcPts val="0"/>
              </a:spcAft>
              <a:buClr>
                <a:schemeClr val="lt1"/>
              </a:buClr>
              <a:buSzPts val="2800"/>
              <a:buFont typeface="Gill Sans"/>
              <a:buNone/>
            </a:pPr>
            <a:r>
              <a:rPr lang="en-US" sz="2800" b="0" i="0" u="none" strike="noStrike" cap="none" dirty="0">
                <a:solidFill>
                  <a:schemeClr val="lt1"/>
                </a:solidFill>
                <a:latin typeface="Gill Sans"/>
                <a:ea typeface="Gill Sans"/>
                <a:cs typeface="Gill Sans"/>
                <a:sym typeface="Gill Sans"/>
              </a:rPr>
              <a:t>What do you like best about your neighborhood?</a:t>
            </a:r>
            <a:endParaRPr sz="2800" b="0" i="0" u="none" strike="noStrike" cap="none" dirty="0">
              <a:solidFill>
                <a:schemeClr val="lt1"/>
              </a:solidFill>
              <a:latin typeface="Gill Sans"/>
              <a:ea typeface="Gill Sans"/>
              <a:cs typeface="Gill Sans"/>
              <a:sym typeface="Gill Sans"/>
            </a:endParaRPr>
          </a:p>
        </p:txBody>
      </p:sp>
      <p:pic>
        <p:nvPicPr>
          <p:cNvPr id="2" name="Picture 1">
            <a:extLst>
              <a:ext uri="{FF2B5EF4-FFF2-40B4-BE49-F238E27FC236}">
                <a16:creationId xmlns:a16="http://schemas.microsoft.com/office/drawing/2014/main" id="{371B7356-FF40-4912-B230-E804A54C072A}"/>
              </a:ext>
            </a:extLst>
          </p:cNvPr>
          <p:cNvPicPr>
            <a:picLocks noChangeAspect="1"/>
          </p:cNvPicPr>
          <p:nvPr/>
        </p:nvPicPr>
        <p:blipFill>
          <a:blip r:embed="rId3"/>
          <a:stretch>
            <a:fillRect/>
          </a:stretch>
        </p:blipFill>
        <p:spPr>
          <a:xfrm>
            <a:off x="112432" y="1255014"/>
            <a:ext cx="9144000" cy="2677213"/>
          </a:xfrm>
          <a:prstGeom prst="rect">
            <a:avLst/>
          </a:prstGeom>
        </p:spPr>
      </p:pic>
      <p:pic>
        <p:nvPicPr>
          <p:cNvPr id="3" name="Picture 2">
            <a:extLst>
              <a:ext uri="{FF2B5EF4-FFF2-40B4-BE49-F238E27FC236}">
                <a16:creationId xmlns:a16="http://schemas.microsoft.com/office/drawing/2014/main" id="{1239CDF6-4208-4A18-AA9F-F0F251EAE677}"/>
              </a:ext>
            </a:extLst>
          </p:cNvPr>
          <p:cNvPicPr>
            <a:picLocks noChangeAspect="1"/>
          </p:cNvPicPr>
          <p:nvPr/>
        </p:nvPicPr>
        <p:blipFill>
          <a:blip r:embed="rId4"/>
          <a:stretch>
            <a:fillRect/>
          </a:stretch>
        </p:blipFill>
        <p:spPr>
          <a:xfrm>
            <a:off x="0" y="4156339"/>
            <a:ext cx="9144000" cy="2433628"/>
          </a:xfrm>
          <a:prstGeom prst="rect">
            <a:avLst/>
          </a:prstGeom>
        </p:spPr>
      </p:pic>
    </p:spTree>
    <p:extLst>
      <p:ext uri="{BB962C8B-B14F-4D97-AF65-F5344CB8AC3E}">
        <p14:creationId xmlns:p14="http://schemas.microsoft.com/office/powerpoint/2010/main" val="7601342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4"/>
          <p:cNvSpPr/>
          <p:nvPr/>
        </p:nvSpPr>
        <p:spPr>
          <a:xfrm>
            <a:off x="226242" y="0"/>
            <a:ext cx="8917757" cy="822158"/>
          </a:xfrm>
          <a:prstGeom prst="rect">
            <a:avLst/>
          </a:prstGeom>
          <a:solidFill>
            <a:srgbClr val="692045"/>
          </a:solidFill>
          <a:ln w="25400" cap="flat" cmpd="sng">
            <a:solidFill>
              <a:srgbClr val="69204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7" name="Google Shape;157;p4"/>
          <p:cNvSpPr/>
          <p:nvPr/>
        </p:nvSpPr>
        <p:spPr>
          <a:xfrm rot="5400000">
            <a:off x="4654705" y="-3606308"/>
            <a:ext cx="60827" cy="8917759"/>
          </a:xfrm>
          <a:prstGeom prst="rect">
            <a:avLst/>
          </a:prstGeom>
          <a:solidFill>
            <a:srgbClr val="C6093B"/>
          </a:solidFill>
          <a:ln w="25400" cap="flat" cmpd="sng">
            <a:solidFill>
              <a:srgbClr val="C6093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8" name="Google Shape;158;p4"/>
          <p:cNvSpPr txBox="1"/>
          <p:nvPr/>
        </p:nvSpPr>
        <p:spPr>
          <a:xfrm>
            <a:off x="451106" y="17272"/>
            <a:ext cx="8466652" cy="822158"/>
          </a:xfrm>
          <a:prstGeom prst="rect">
            <a:avLst/>
          </a:prstGeom>
          <a:noFill/>
          <a:ln>
            <a:noFill/>
          </a:ln>
        </p:spPr>
        <p:txBody>
          <a:bodyPr spcFirstLastPara="1" wrap="square" lIns="91425" tIns="45700" rIns="91425" bIns="45700" anchor="ctr" anchorCtr="0">
            <a:normAutofit/>
          </a:bodyPr>
          <a:lstStyle/>
          <a:p>
            <a:pPr marL="0" marR="0" lvl="0" indent="0" algn="l" rtl="0">
              <a:spcBef>
                <a:spcPts val="0"/>
              </a:spcBef>
              <a:spcAft>
                <a:spcPts val="0"/>
              </a:spcAft>
              <a:buClr>
                <a:schemeClr val="lt1"/>
              </a:buClr>
              <a:buSzPts val="2800"/>
              <a:buFont typeface="Gill Sans"/>
              <a:buNone/>
            </a:pPr>
            <a:r>
              <a:rPr lang="en-US" sz="2800" b="0" i="0" u="none" strike="noStrike" cap="none" dirty="0">
                <a:solidFill>
                  <a:schemeClr val="lt1"/>
                </a:solidFill>
                <a:latin typeface="Gill Sans"/>
                <a:ea typeface="Gill Sans"/>
                <a:cs typeface="Gill Sans"/>
                <a:sym typeface="Gill Sans"/>
              </a:rPr>
              <a:t>Powell </a:t>
            </a:r>
            <a:r>
              <a:rPr lang="en-US" sz="2800" b="0" i="0" u="none" strike="noStrike" cap="none" dirty="0" err="1">
                <a:solidFill>
                  <a:schemeClr val="lt1"/>
                </a:solidFill>
                <a:latin typeface="Gill Sans"/>
                <a:ea typeface="Gill Sans"/>
                <a:cs typeface="Gill Sans"/>
                <a:sym typeface="Gill Sans"/>
              </a:rPr>
              <a:t>Poage</a:t>
            </a:r>
            <a:r>
              <a:rPr lang="en-US" sz="2800" b="0" i="0" u="none" strike="noStrike" cap="none" dirty="0">
                <a:solidFill>
                  <a:schemeClr val="lt1"/>
                </a:solidFill>
                <a:latin typeface="Gill Sans"/>
                <a:ea typeface="Gill Sans"/>
                <a:cs typeface="Gill Sans"/>
                <a:sym typeface="Gill Sans"/>
              </a:rPr>
              <a:t> Hamilton- Washburn </a:t>
            </a:r>
            <a:endParaRPr sz="2800" b="0" i="0" u="none" strike="noStrike" cap="none" dirty="0">
              <a:solidFill>
                <a:schemeClr val="lt1"/>
              </a:solidFill>
              <a:latin typeface="Gill Sans"/>
              <a:ea typeface="Gill Sans"/>
              <a:cs typeface="Gill Sans"/>
              <a:sym typeface="Gill Sans"/>
            </a:endParaRPr>
          </a:p>
        </p:txBody>
      </p:sp>
      <p:sp>
        <p:nvSpPr>
          <p:cNvPr id="2" name="TextBox 1">
            <a:extLst>
              <a:ext uri="{FF2B5EF4-FFF2-40B4-BE49-F238E27FC236}">
                <a16:creationId xmlns:a16="http://schemas.microsoft.com/office/drawing/2014/main" id="{3A541A0B-6BD4-4B01-91FC-251FD013AF2C}"/>
              </a:ext>
            </a:extLst>
          </p:cNvPr>
          <p:cNvSpPr txBox="1"/>
          <p:nvPr/>
        </p:nvSpPr>
        <p:spPr>
          <a:xfrm>
            <a:off x="451106" y="948690"/>
            <a:ext cx="8175658" cy="5909310"/>
          </a:xfrm>
          <a:prstGeom prst="rect">
            <a:avLst/>
          </a:prstGeom>
          <a:noFill/>
        </p:spPr>
        <p:txBody>
          <a:bodyPr wrap="square" rtlCol="0">
            <a:spAutoFit/>
          </a:bodyPr>
          <a:lstStyle/>
          <a:p>
            <a:pPr marL="285750" indent="-285750">
              <a:buFont typeface="Arial" panose="020B0604020202020204" pitchFamily="34" charset="0"/>
              <a:buChar char="•"/>
            </a:pPr>
            <a:r>
              <a:rPr lang="en-US" dirty="0"/>
              <a:t>Quiet and nice neighbors </a:t>
            </a:r>
          </a:p>
          <a:p>
            <a:pPr marL="285750" indent="-285750">
              <a:buFont typeface="Arial" panose="020B0604020202020204" pitchFamily="34" charset="0"/>
              <a:buChar char="•"/>
            </a:pPr>
            <a:r>
              <a:rPr lang="en-US" dirty="0"/>
              <a:t>Location- close to schools and amenities </a:t>
            </a:r>
          </a:p>
          <a:p>
            <a:pPr marL="285750" indent="-285750">
              <a:buFont typeface="Arial" panose="020B0604020202020204" pitchFamily="34" charset="0"/>
              <a:buChar char="•"/>
            </a:pPr>
            <a:r>
              <a:rPr lang="en-US" dirty="0"/>
              <a:t>Good neighbors, well kept homes, friendly, quiet </a:t>
            </a:r>
          </a:p>
          <a:p>
            <a:pPr marL="285750" indent="-285750">
              <a:buFont typeface="Arial" panose="020B0604020202020204" pitchFamily="34" charset="0"/>
              <a:buChar char="•"/>
            </a:pPr>
            <a:r>
              <a:rPr lang="en-US" dirty="0"/>
              <a:t>Neighbors are great </a:t>
            </a:r>
          </a:p>
          <a:p>
            <a:pPr marL="285750" indent="-285750">
              <a:buFont typeface="Arial" panose="020B0604020202020204" pitchFamily="34" charset="0"/>
              <a:buChar char="•"/>
            </a:pPr>
            <a:r>
              <a:rPr lang="en-US" dirty="0"/>
              <a:t>Improving </a:t>
            </a:r>
          </a:p>
          <a:p>
            <a:pPr marL="285750" indent="-285750">
              <a:buFont typeface="Arial" panose="020B0604020202020204" pitchFamily="34" charset="0"/>
              <a:buChar char="•"/>
            </a:pPr>
            <a:r>
              <a:rPr lang="en-US" dirty="0"/>
              <a:t>Improvement in lighting </a:t>
            </a:r>
          </a:p>
          <a:p>
            <a:pPr marL="285750" indent="-285750">
              <a:buFont typeface="Arial" panose="020B0604020202020204" pitchFamily="34" charset="0"/>
              <a:buChar char="•"/>
            </a:pPr>
            <a:r>
              <a:rPr lang="en-US" dirty="0"/>
              <a:t>School district </a:t>
            </a:r>
          </a:p>
          <a:p>
            <a:pPr marL="285750" indent="-285750">
              <a:buFont typeface="Arial" panose="020B0604020202020204" pitchFamily="34" charset="0"/>
              <a:buChar char="•"/>
            </a:pPr>
            <a:r>
              <a:rPr lang="en-US" b="1" u="sng" dirty="0"/>
              <a:t>Close to work, within walking distance, convenience, clos </a:t>
            </a:r>
          </a:p>
          <a:p>
            <a:pPr marL="285750" indent="-285750">
              <a:buFont typeface="Arial" panose="020B0604020202020204" pitchFamily="34" charset="0"/>
              <a:buChar char="•"/>
            </a:pPr>
            <a:r>
              <a:rPr lang="en-US" dirty="0"/>
              <a:t>Know my neighbors, feel safe, will help each other out. </a:t>
            </a:r>
          </a:p>
          <a:p>
            <a:pPr marL="285750" indent="-285750">
              <a:buFont typeface="Arial" panose="020B0604020202020204" pitchFamily="34" charset="0"/>
              <a:buChar char="•"/>
            </a:pPr>
            <a:r>
              <a:rPr lang="en-US" dirty="0"/>
              <a:t>The extra lighting </a:t>
            </a:r>
          </a:p>
          <a:p>
            <a:pPr marL="285750" indent="-285750">
              <a:buFont typeface="Arial" panose="020B0604020202020204" pitchFamily="34" charset="0"/>
              <a:buChar char="•"/>
            </a:pPr>
            <a:r>
              <a:rPr lang="en-US" dirty="0"/>
              <a:t>improvements have been made like condemning properties and putting up new properties. La Crosse Promise is a good ideas. I like the location, centrally located. Attempt to improve</a:t>
            </a:r>
          </a:p>
          <a:p>
            <a:pPr marL="285750" indent="-285750">
              <a:buFont typeface="Arial" panose="020B0604020202020204" pitchFamily="34" charset="0"/>
              <a:buChar char="•"/>
            </a:pPr>
            <a:r>
              <a:rPr lang="en-US" dirty="0"/>
              <a:t>the improvement efforts being made, accessibility to everything I need</a:t>
            </a:r>
          </a:p>
          <a:p>
            <a:pPr marL="285750" indent="-285750">
              <a:buFont typeface="Arial" panose="020B0604020202020204" pitchFamily="34" charset="0"/>
              <a:buChar char="•"/>
            </a:pPr>
            <a:r>
              <a:rPr lang="en-US" dirty="0"/>
              <a:t>Our immediate neighbors - friendly &amp; helpful</a:t>
            </a:r>
          </a:p>
          <a:p>
            <a:pPr marL="285750" indent="-285750">
              <a:buFont typeface="Arial" panose="020B0604020202020204" pitchFamily="34" charset="0"/>
              <a:buChar char="•"/>
            </a:pPr>
            <a:r>
              <a:rPr lang="en-US" dirty="0"/>
              <a:t>The mix of income levels, race and ethnicity</a:t>
            </a:r>
          </a:p>
          <a:p>
            <a:pPr marL="285750" indent="-285750">
              <a:buFont typeface="Arial" panose="020B0604020202020204" pitchFamily="34" charset="0"/>
              <a:buChar char="•"/>
            </a:pPr>
            <a:r>
              <a:rPr lang="en-US" dirty="0"/>
              <a:t>Close to work and downtown. During fair weather do not need a car</a:t>
            </a:r>
          </a:p>
          <a:p>
            <a:pPr marL="285750" indent="-285750">
              <a:buFont typeface="Arial" panose="020B0604020202020204" pitchFamily="34" charset="0"/>
              <a:buChar char="•"/>
            </a:pPr>
            <a:r>
              <a:rPr lang="en-US" dirty="0"/>
              <a:t>Its </a:t>
            </a:r>
            <a:r>
              <a:rPr lang="en-US" dirty="0" err="1"/>
              <a:t>kinda</a:t>
            </a:r>
            <a:r>
              <a:rPr lang="en-US" dirty="0"/>
              <a:t> hood right now. I get to be the tip of the gentrification spear</a:t>
            </a:r>
          </a:p>
          <a:p>
            <a:pPr marL="285750" indent="-285750">
              <a:buFont typeface="Arial" panose="020B0604020202020204" pitchFamily="34" charset="0"/>
              <a:buChar char="•"/>
            </a:pPr>
            <a:r>
              <a:rPr lang="en-US" dirty="0"/>
              <a:t>Diversity</a:t>
            </a:r>
          </a:p>
          <a:p>
            <a:pPr marL="285750" indent="-285750">
              <a:buFont typeface="Arial" panose="020B0604020202020204" pitchFamily="34" charset="0"/>
              <a:buChar char="•"/>
            </a:pPr>
            <a:r>
              <a:rPr lang="en-US" dirty="0"/>
              <a:t>Neighborhood is improving due to Promise Program and addition of street lights</a:t>
            </a:r>
          </a:p>
          <a:p>
            <a:pPr marL="285750" indent="-285750">
              <a:buFont typeface="Arial" panose="020B0604020202020204" pitchFamily="34" charset="0"/>
              <a:buChar char="•"/>
            </a:pPr>
            <a:r>
              <a:rPr lang="en-US" dirty="0"/>
              <a:t>New homes are being built</a:t>
            </a:r>
          </a:p>
          <a:p>
            <a:pPr marL="285750" indent="-285750">
              <a:buFont typeface="Arial" panose="020B0604020202020204" pitchFamily="34" charset="0"/>
              <a:buChar char="•"/>
            </a:pPr>
            <a:r>
              <a:rPr lang="en-US" dirty="0"/>
              <a:t>Inexpensive, low cost </a:t>
            </a:r>
          </a:p>
          <a:p>
            <a:pPr marL="285750" indent="-285750">
              <a:buFont typeface="Arial" panose="020B0604020202020204" pitchFamily="34" charset="0"/>
              <a:buChar char="•"/>
            </a:pPr>
            <a:r>
              <a:rPr lang="en-US" dirty="0"/>
              <a:t>really cheap to rent house</a:t>
            </a:r>
          </a:p>
          <a:p>
            <a:pPr marL="285750" indent="-285750">
              <a:buFont typeface="Arial" panose="020B0604020202020204" pitchFamily="34" charset="0"/>
              <a:buChar char="•"/>
            </a:pPr>
            <a:r>
              <a:rPr lang="en-US" dirty="0"/>
              <a:t>the park, neighborhood association</a:t>
            </a:r>
          </a:p>
          <a:p>
            <a:pPr marL="285750" indent="-285750">
              <a:buFont typeface="Arial" panose="020B0604020202020204" pitchFamily="34" charset="0"/>
              <a:buChar char="•"/>
            </a:pPr>
            <a:r>
              <a:rPr lang="en-US" dirty="0"/>
              <a:t>social class mix</a:t>
            </a:r>
          </a:p>
          <a:p>
            <a:pPr marL="285750" indent="-285750">
              <a:buFont typeface="Arial" panose="020B0604020202020204" pitchFamily="34" charset="0"/>
              <a:buChar char="•"/>
            </a:pPr>
            <a:r>
              <a:rPr lang="en-US" dirty="0"/>
              <a:t>Our neighborhood resource officer program has been a great help with issues experienced in our area. Parks in our area are also great!</a:t>
            </a:r>
          </a:p>
          <a:p>
            <a:pPr marL="285750" indent="-285750">
              <a:buFont typeface="Arial" panose="020B0604020202020204" pitchFamily="34" charset="0"/>
              <a:buChar char="•"/>
            </a:pPr>
            <a:r>
              <a:rPr lang="en-US" dirty="0"/>
              <a:t>Small, diversity, comfortable </a:t>
            </a:r>
          </a:p>
        </p:txBody>
      </p:sp>
    </p:spTree>
    <p:extLst>
      <p:ext uri="{BB962C8B-B14F-4D97-AF65-F5344CB8AC3E}">
        <p14:creationId xmlns:p14="http://schemas.microsoft.com/office/powerpoint/2010/main" val="19680125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4"/>
          <p:cNvSpPr/>
          <p:nvPr/>
        </p:nvSpPr>
        <p:spPr>
          <a:xfrm>
            <a:off x="226242" y="0"/>
            <a:ext cx="8917757" cy="822158"/>
          </a:xfrm>
          <a:prstGeom prst="rect">
            <a:avLst/>
          </a:prstGeom>
          <a:solidFill>
            <a:srgbClr val="692045"/>
          </a:solidFill>
          <a:ln w="25400" cap="flat" cmpd="sng">
            <a:solidFill>
              <a:srgbClr val="69204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7" name="Google Shape;157;p4"/>
          <p:cNvSpPr/>
          <p:nvPr/>
        </p:nvSpPr>
        <p:spPr>
          <a:xfrm rot="5400000">
            <a:off x="4654705" y="-3606308"/>
            <a:ext cx="60827" cy="8917759"/>
          </a:xfrm>
          <a:prstGeom prst="rect">
            <a:avLst/>
          </a:prstGeom>
          <a:solidFill>
            <a:srgbClr val="C6093B"/>
          </a:solidFill>
          <a:ln w="25400" cap="flat" cmpd="sng">
            <a:solidFill>
              <a:srgbClr val="C6093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8" name="Google Shape;158;p4"/>
          <p:cNvSpPr txBox="1"/>
          <p:nvPr/>
        </p:nvSpPr>
        <p:spPr>
          <a:xfrm>
            <a:off x="451106" y="17272"/>
            <a:ext cx="8466652" cy="822158"/>
          </a:xfrm>
          <a:prstGeom prst="rect">
            <a:avLst/>
          </a:prstGeom>
          <a:noFill/>
          <a:ln>
            <a:noFill/>
          </a:ln>
        </p:spPr>
        <p:txBody>
          <a:bodyPr spcFirstLastPara="1" wrap="square" lIns="91425" tIns="45700" rIns="91425" bIns="45700" anchor="ctr" anchorCtr="0">
            <a:normAutofit/>
          </a:bodyPr>
          <a:lstStyle/>
          <a:p>
            <a:pPr marL="0" marR="0" lvl="0" indent="0" algn="l" rtl="0">
              <a:spcBef>
                <a:spcPts val="0"/>
              </a:spcBef>
              <a:spcAft>
                <a:spcPts val="0"/>
              </a:spcAft>
              <a:buClr>
                <a:schemeClr val="lt1"/>
              </a:buClr>
              <a:buSzPts val="2800"/>
              <a:buFont typeface="Gill Sans"/>
              <a:buNone/>
            </a:pPr>
            <a:r>
              <a:rPr lang="en-US" sz="2800" b="0" i="0" u="none" strike="noStrike" cap="none" dirty="0">
                <a:solidFill>
                  <a:schemeClr val="lt1"/>
                </a:solidFill>
                <a:latin typeface="Gill Sans"/>
                <a:ea typeface="Gill Sans"/>
                <a:cs typeface="Gill Sans"/>
                <a:sym typeface="Gill Sans"/>
              </a:rPr>
              <a:t>Northside</a:t>
            </a:r>
            <a:endParaRPr sz="2800" b="0" i="0" u="none" strike="noStrike" cap="none" dirty="0">
              <a:solidFill>
                <a:schemeClr val="lt1"/>
              </a:solidFill>
              <a:latin typeface="Gill Sans"/>
              <a:ea typeface="Gill Sans"/>
              <a:cs typeface="Gill Sans"/>
              <a:sym typeface="Gill Sans"/>
            </a:endParaRPr>
          </a:p>
        </p:txBody>
      </p:sp>
      <p:sp>
        <p:nvSpPr>
          <p:cNvPr id="2" name="Rectangle 1">
            <a:extLst>
              <a:ext uri="{FF2B5EF4-FFF2-40B4-BE49-F238E27FC236}">
                <a16:creationId xmlns:a16="http://schemas.microsoft.com/office/drawing/2014/main" id="{BA88377E-75AC-4977-B44F-93A8DFFA56C2}"/>
              </a:ext>
            </a:extLst>
          </p:cNvPr>
          <p:cNvSpPr/>
          <p:nvPr/>
        </p:nvSpPr>
        <p:spPr>
          <a:xfrm>
            <a:off x="847164" y="1134850"/>
            <a:ext cx="6185647" cy="5170646"/>
          </a:xfrm>
          <a:prstGeom prst="rect">
            <a:avLst/>
          </a:prstGeom>
        </p:spPr>
        <p:txBody>
          <a:bodyPr wrap="square">
            <a:spAutoFit/>
          </a:bodyPr>
          <a:lstStyle/>
          <a:p>
            <a:pPr marL="285750" indent="-285750">
              <a:buFont typeface="Arial" panose="020B0604020202020204" pitchFamily="34" charset="0"/>
              <a:buChar char="•"/>
            </a:pPr>
            <a:r>
              <a:rPr lang="en-US" sz="2400" dirty="0">
                <a:solidFill>
                  <a:schemeClr val="tx1"/>
                </a:solidFill>
                <a:latin typeface="National2"/>
              </a:rPr>
              <a:t>Quiet (49)</a:t>
            </a:r>
          </a:p>
          <a:p>
            <a:pPr marL="285750" indent="-285750">
              <a:buFont typeface="Arial" panose="020B0604020202020204" pitchFamily="34" charset="0"/>
              <a:buChar char="•"/>
            </a:pPr>
            <a:r>
              <a:rPr lang="en-US" sz="2400" dirty="0">
                <a:solidFill>
                  <a:schemeClr val="tx1"/>
                </a:solidFill>
                <a:latin typeface="National2"/>
              </a:rPr>
              <a:t>Neighbors and people (45) </a:t>
            </a:r>
          </a:p>
          <a:p>
            <a:pPr marL="285750" indent="-285750">
              <a:buFont typeface="Arial" panose="020B0604020202020204" pitchFamily="34" charset="0"/>
              <a:buChar char="•"/>
            </a:pPr>
            <a:r>
              <a:rPr lang="en-US" sz="2400" dirty="0">
                <a:solidFill>
                  <a:schemeClr val="tx1"/>
                </a:solidFill>
                <a:latin typeface="National2"/>
              </a:rPr>
              <a:t>Close, Location, and Convenient (57)</a:t>
            </a:r>
          </a:p>
          <a:p>
            <a:pPr marL="285750" indent="-285750">
              <a:buFont typeface="Arial" panose="020B0604020202020204" pitchFamily="34" charset="0"/>
              <a:buChar char="•"/>
            </a:pPr>
            <a:r>
              <a:rPr lang="en-US" sz="2400" dirty="0">
                <a:solidFill>
                  <a:schemeClr val="tx1"/>
                </a:solidFill>
                <a:latin typeface="National2"/>
              </a:rPr>
              <a:t>Schools (29)</a:t>
            </a:r>
          </a:p>
          <a:p>
            <a:pPr marL="285750" indent="-285750">
              <a:buFont typeface="Arial" panose="020B0604020202020204" pitchFamily="34" charset="0"/>
              <a:buChar char="•"/>
            </a:pPr>
            <a:r>
              <a:rPr lang="en-US" sz="2400" dirty="0">
                <a:solidFill>
                  <a:schemeClr val="tx1"/>
                </a:solidFill>
                <a:latin typeface="National2"/>
              </a:rPr>
              <a:t> Parks and playground (14) </a:t>
            </a:r>
          </a:p>
          <a:p>
            <a:pPr marL="285750" indent="-285750">
              <a:buFont typeface="Arial" panose="020B0604020202020204" pitchFamily="34" charset="0"/>
              <a:buChar char="•"/>
            </a:pPr>
            <a:r>
              <a:rPr lang="en-US" sz="2400" dirty="0">
                <a:solidFill>
                  <a:schemeClr val="tx1"/>
                </a:solidFill>
                <a:latin typeface="National2"/>
              </a:rPr>
              <a:t>Familiarity and lived here for a long time (17)</a:t>
            </a:r>
          </a:p>
          <a:p>
            <a:pPr marL="285750" indent="-285750">
              <a:buFont typeface="Arial" panose="020B0604020202020204" pitchFamily="34" charset="0"/>
              <a:buChar char="•"/>
            </a:pPr>
            <a:r>
              <a:rPr lang="en-US" sz="2400" dirty="0">
                <a:solidFill>
                  <a:schemeClr val="tx1"/>
                </a:solidFill>
                <a:latin typeface="National2"/>
              </a:rPr>
              <a:t>New young families moving here , single family homes </a:t>
            </a:r>
          </a:p>
          <a:p>
            <a:pPr marL="285750" indent="-285750">
              <a:buFont typeface="Arial" panose="020B0604020202020204" pitchFamily="34" charset="0"/>
              <a:buChar char="•"/>
            </a:pPr>
            <a:r>
              <a:rPr lang="en-US" sz="2400" dirty="0">
                <a:solidFill>
                  <a:schemeClr val="tx1"/>
                </a:solidFill>
                <a:latin typeface="National2"/>
              </a:rPr>
              <a:t>Walkability </a:t>
            </a:r>
          </a:p>
          <a:p>
            <a:pPr marL="285750" indent="-285750">
              <a:buFont typeface="Arial" panose="020B0604020202020204" pitchFamily="34" charset="0"/>
              <a:buChar char="•"/>
            </a:pPr>
            <a:r>
              <a:rPr lang="en-US" sz="2400" dirty="0">
                <a:solidFill>
                  <a:schemeClr val="tx1"/>
                </a:solidFill>
                <a:latin typeface="National2"/>
              </a:rPr>
              <a:t>Close to grocery stores, shopping, public transit </a:t>
            </a:r>
          </a:p>
          <a:p>
            <a:pPr marL="285750" indent="-285750">
              <a:buFont typeface="Arial" panose="020B0604020202020204" pitchFamily="34" charset="0"/>
              <a:buChar char="•"/>
            </a:pPr>
            <a:r>
              <a:rPr lang="en-US" sz="2400" dirty="0">
                <a:solidFill>
                  <a:schemeClr val="tx1"/>
                </a:solidFill>
                <a:latin typeface="National2"/>
              </a:rPr>
              <a:t>Being on the parade route </a:t>
            </a:r>
          </a:p>
          <a:p>
            <a:pPr marL="285750" indent="-285750">
              <a:buFont typeface="Arial" panose="020B0604020202020204" pitchFamily="34" charset="0"/>
              <a:buChar char="•"/>
            </a:pPr>
            <a:r>
              <a:rPr lang="en-US" sz="2400" dirty="0">
                <a:solidFill>
                  <a:schemeClr val="tx1"/>
                </a:solidFill>
                <a:latin typeface="National2"/>
              </a:rPr>
              <a:t>Tree-lined streets </a:t>
            </a:r>
          </a:p>
          <a:p>
            <a:endParaRPr lang="en-US" sz="1800" b="1" dirty="0"/>
          </a:p>
        </p:txBody>
      </p:sp>
    </p:spTree>
    <p:extLst>
      <p:ext uri="{BB962C8B-B14F-4D97-AF65-F5344CB8AC3E}">
        <p14:creationId xmlns:p14="http://schemas.microsoft.com/office/powerpoint/2010/main" val="5674804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4"/>
          <p:cNvSpPr/>
          <p:nvPr/>
        </p:nvSpPr>
        <p:spPr>
          <a:xfrm>
            <a:off x="226242" y="0"/>
            <a:ext cx="8917757" cy="822158"/>
          </a:xfrm>
          <a:prstGeom prst="rect">
            <a:avLst/>
          </a:prstGeom>
          <a:solidFill>
            <a:srgbClr val="692045"/>
          </a:solidFill>
          <a:ln w="25400" cap="flat" cmpd="sng">
            <a:solidFill>
              <a:srgbClr val="69204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7" name="Google Shape;157;p4"/>
          <p:cNvSpPr/>
          <p:nvPr/>
        </p:nvSpPr>
        <p:spPr>
          <a:xfrm rot="5400000">
            <a:off x="4654705" y="-3606308"/>
            <a:ext cx="60827" cy="8917759"/>
          </a:xfrm>
          <a:prstGeom prst="rect">
            <a:avLst/>
          </a:prstGeom>
          <a:solidFill>
            <a:srgbClr val="C6093B"/>
          </a:solidFill>
          <a:ln w="25400" cap="flat" cmpd="sng">
            <a:solidFill>
              <a:srgbClr val="C6093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8" name="Google Shape;158;p4"/>
          <p:cNvSpPr txBox="1"/>
          <p:nvPr/>
        </p:nvSpPr>
        <p:spPr>
          <a:xfrm>
            <a:off x="451106" y="17272"/>
            <a:ext cx="8466652" cy="822158"/>
          </a:xfrm>
          <a:prstGeom prst="rect">
            <a:avLst/>
          </a:prstGeom>
          <a:noFill/>
          <a:ln>
            <a:noFill/>
          </a:ln>
        </p:spPr>
        <p:txBody>
          <a:bodyPr spcFirstLastPara="1" wrap="square" lIns="91425" tIns="45700" rIns="91425" bIns="45700" anchor="ctr" anchorCtr="0">
            <a:normAutofit fontScale="92500" lnSpcReduction="10000"/>
          </a:bodyPr>
          <a:lstStyle/>
          <a:p>
            <a:pPr marL="0" marR="0" lvl="0" indent="0" algn="l" rtl="0">
              <a:spcBef>
                <a:spcPts val="0"/>
              </a:spcBef>
              <a:spcAft>
                <a:spcPts val="0"/>
              </a:spcAft>
              <a:buClr>
                <a:schemeClr val="lt1"/>
              </a:buClr>
              <a:buSzPts val="2800"/>
              <a:buFont typeface="Gill Sans"/>
              <a:buNone/>
            </a:pPr>
            <a:r>
              <a:rPr lang="en-US" sz="2800" b="0" i="0" u="none" strike="noStrike" cap="none" dirty="0">
                <a:solidFill>
                  <a:schemeClr val="lt1"/>
                </a:solidFill>
                <a:latin typeface="Gill Sans"/>
                <a:ea typeface="Gill Sans"/>
                <a:cs typeface="Gill Sans"/>
                <a:sym typeface="Gill Sans"/>
              </a:rPr>
              <a:t>How satisfied are you with your access to the following resources? </a:t>
            </a:r>
            <a:endParaRPr sz="2800" b="0" i="0" u="none" strike="noStrike" cap="none" dirty="0">
              <a:solidFill>
                <a:schemeClr val="lt1"/>
              </a:solidFill>
              <a:latin typeface="Gill Sans"/>
              <a:ea typeface="Gill Sans"/>
              <a:cs typeface="Gill Sans"/>
              <a:sym typeface="Gill Sans"/>
            </a:endParaRPr>
          </a:p>
        </p:txBody>
      </p:sp>
      <p:sp>
        <p:nvSpPr>
          <p:cNvPr id="3" name="TextBox 2">
            <a:extLst>
              <a:ext uri="{FF2B5EF4-FFF2-40B4-BE49-F238E27FC236}">
                <a16:creationId xmlns:a16="http://schemas.microsoft.com/office/drawing/2014/main" id="{063CEF93-6451-45F6-B810-8619B61E412E}"/>
              </a:ext>
            </a:extLst>
          </p:cNvPr>
          <p:cNvSpPr txBox="1"/>
          <p:nvPr/>
        </p:nvSpPr>
        <p:spPr>
          <a:xfrm>
            <a:off x="226239" y="5696620"/>
            <a:ext cx="9368863" cy="1138773"/>
          </a:xfrm>
          <a:prstGeom prst="rect">
            <a:avLst/>
          </a:prstGeom>
          <a:noFill/>
        </p:spPr>
        <p:txBody>
          <a:bodyPr wrap="square" rtlCol="0">
            <a:spAutoFit/>
          </a:bodyPr>
          <a:lstStyle/>
          <a:p>
            <a:r>
              <a:rPr lang="en-US" sz="1600" dirty="0"/>
              <a:t>Powell </a:t>
            </a:r>
            <a:r>
              <a:rPr lang="en-US" sz="1600" dirty="0" err="1"/>
              <a:t>Poage</a:t>
            </a:r>
            <a:r>
              <a:rPr lang="en-US" sz="1600" dirty="0"/>
              <a:t> Hamilton neighborhood much less satisfied with places to shop and eat</a:t>
            </a:r>
          </a:p>
          <a:p>
            <a:r>
              <a:rPr lang="en-US" sz="1600" dirty="0"/>
              <a:t>Washburn neighborhood less satisfied with housing condition</a:t>
            </a:r>
            <a:endParaRPr lang="en-US" sz="1800" dirty="0"/>
          </a:p>
          <a:p>
            <a:r>
              <a:rPr lang="en-US" sz="1800" dirty="0"/>
              <a:t>38% dissatisfaction with places to shop and eat for Northside.</a:t>
            </a:r>
          </a:p>
          <a:p>
            <a:r>
              <a:rPr lang="en-US" sz="1800" dirty="0"/>
              <a:t>Housing affordability in Northside 35% dissatisfied (higher), GENA (10%) </a:t>
            </a:r>
          </a:p>
        </p:txBody>
      </p:sp>
      <p:pic>
        <p:nvPicPr>
          <p:cNvPr id="5" name="Picture 4">
            <a:extLst>
              <a:ext uri="{FF2B5EF4-FFF2-40B4-BE49-F238E27FC236}">
                <a16:creationId xmlns:a16="http://schemas.microsoft.com/office/drawing/2014/main" id="{7EF7146E-1B6A-47E5-A2F9-54E1E935D2DF}"/>
              </a:ext>
            </a:extLst>
          </p:cNvPr>
          <p:cNvPicPr>
            <a:picLocks noChangeAspect="1"/>
          </p:cNvPicPr>
          <p:nvPr/>
        </p:nvPicPr>
        <p:blipFill>
          <a:blip r:embed="rId3"/>
          <a:stretch>
            <a:fillRect/>
          </a:stretch>
        </p:blipFill>
        <p:spPr>
          <a:xfrm>
            <a:off x="207839" y="904947"/>
            <a:ext cx="8936159" cy="4598217"/>
          </a:xfrm>
          <a:prstGeom prst="rect">
            <a:avLst/>
          </a:prstGeom>
        </p:spPr>
      </p:pic>
      <p:pic>
        <p:nvPicPr>
          <p:cNvPr id="6" name="Picture 5">
            <a:extLst>
              <a:ext uri="{FF2B5EF4-FFF2-40B4-BE49-F238E27FC236}">
                <a16:creationId xmlns:a16="http://schemas.microsoft.com/office/drawing/2014/main" id="{19839F76-01B2-45B9-B8A5-D7EBB2D52F67}"/>
              </a:ext>
            </a:extLst>
          </p:cNvPr>
          <p:cNvPicPr>
            <a:picLocks noChangeAspect="1"/>
          </p:cNvPicPr>
          <p:nvPr/>
        </p:nvPicPr>
        <p:blipFill>
          <a:blip r:embed="rId4"/>
          <a:stretch>
            <a:fillRect/>
          </a:stretch>
        </p:blipFill>
        <p:spPr>
          <a:xfrm>
            <a:off x="1472569" y="5229830"/>
            <a:ext cx="2353003" cy="466790"/>
          </a:xfrm>
          <a:prstGeom prst="rect">
            <a:avLst/>
          </a:prstGeom>
        </p:spPr>
      </p:pic>
    </p:spTree>
    <p:extLst>
      <p:ext uri="{BB962C8B-B14F-4D97-AF65-F5344CB8AC3E}">
        <p14:creationId xmlns:p14="http://schemas.microsoft.com/office/powerpoint/2010/main" val="31538166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4"/>
          <p:cNvSpPr/>
          <p:nvPr/>
        </p:nvSpPr>
        <p:spPr>
          <a:xfrm>
            <a:off x="226242" y="0"/>
            <a:ext cx="8917757" cy="822158"/>
          </a:xfrm>
          <a:prstGeom prst="rect">
            <a:avLst/>
          </a:prstGeom>
          <a:solidFill>
            <a:srgbClr val="692045"/>
          </a:solidFill>
          <a:ln w="25400" cap="flat" cmpd="sng">
            <a:solidFill>
              <a:srgbClr val="69204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7" name="Google Shape;157;p4"/>
          <p:cNvSpPr/>
          <p:nvPr/>
        </p:nvSpPr>
        <p:spPr>
          <a:xfrm rot="5400000">
            <a:off x="4654705" y="-3606308"/>
            <a:ext cx="60827" cy="8917759"/>
          </a:xfrm>
          <a:prstGeom prst="rect">
            <a:avLst/>
          </a:prstGeom>
          <a:solidFill>
            <a:srgbClr val="C6093B"/>
          </a:solidFill>
          <a:ln w="25400" cap="flat" cmpd="sng">
            <a:solidFill>
              <a:srgbClr val="C6093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8" name="Google Shape;158;p4"/>
          <p:cNvSpPr txBox="1"/>
          <p:nvPr/>
        </p:nvSpPr>
        <p:spPr>
          <a:xfrm>
            <a:off x="451106" y="17272"/>
            <a:ext cx="8466652" cy="822158"/>
          </a:xfrm>
          <a:prstGeom prst="rect">
            <a:avLst/>
          </a:prstGeom>
          <a:noFill/>
          <a:ln>
            <a:noFill/>
          </a:ln>
        </p:spPr>
        <p:txBody>
          <a:bodyPr spcFirstLastPara="1" wrap="square" lIns="91425" tIns="45700" rIns="91425" bIns="45700" anchor="ctr" anchorCtr="0">
            <a:normAutofit/>
          </a:bodyPr>
          <a:lstStyle/>
          <a:p>
            <a:pPr marL="0" marR="0" lvl="0" indent="0" algn="l" rtl="0">
              <a:spcBef>
                <a:spcPts val="0"/>
              </a:spcBef>
              <a:spcAft>
                <a:spcPts val="0"/>
              </a:spcAft>
              <a:buClr>
                <a:schemeClr val="lt1"/>
              </a:buClr>
              <a:buSzPts val="2800"/>
              <a:buFont typeface="Gill Sans"/>
              <a:buNone/>
            </a:pPr>
            <a:r>
              <a:rPr lang="en-US" sz="2800" b="0" i="0" u="none" strike="noStrike" cap="none" dirty="0">
                <a:solidFill>
                  <a:schemeClr val="lt1"/>
                </a:solidFill>
                <a:latin typeface="Gill Sans"/>
                <a:ea typeface="Gill Sans"/>
                <a:cs typeface="Gill Sans"/>
                <a:sym typeface="Gill Sans"/>
              </a:rPr>
              <a:t>Deep Dive into people who are dissatisfied (75)   </a:t>
            </a:r>
            <a:endParaRPr sz="2800" b="0" i="0" u="none" strike="noStrike" cap="none" dirty="0">
              <a:solidFill>
                <a:schemeClr val="lt1"/>
              </a:solidFill>
              <a:latin typeface="Gill Sans"/>
              <a:ea typeface="Gill Sans"/>
              <a:cs typeface="Gill Sans"/>
              <a:sym typeface="Gill Sans"/>
            </a:endParaRPr>
          </a:p>
        </p:txBody>
      </p:sp>
      <p:sp>
        <p:nvSpPr>
          <p:cNvPr id="9" name="TextBox 8">
            <a:extLst>
              <a:ext uri="{FF2B5EF4-FFF2-40B4-BE49-F238E27FC236}">
                <a16:creationId xmlns:a16="http://schemas.microsoft.com/office/drawing/2014/main" id="{262F8F48-98F4-4C28-B8B1-41CFE5FF2836}"/>
              </a:ext>
            </a:extLst>
          </p:cNvPr>
          <p:cNvSpPr txBox="1"/>
          <p:nvPr/>
        </p:nvSpPr>
        <p:spPr>
          <a:xfrm>
            <a:off x="451106" y="1395911"/>
            <a:ext cx="8175658" cy="4832092"/>
          </a:xfrm>
          <a:prstGeom prst="rect">
            <a:avLst/>
          </a:prstGeom>
          <a:noFill/>
        </p:spPr>
        <p:txBody>
          <a:bodyPr wrap="square" rtlCol="0">
            <a:spAutoFit/>
          </a:bodyPr>
          <a:lstStyle/>
          <a:p>
            <a:pPr marL="285750" indent="-285750">
              <a:buFont typeface="Arial" panose="020B0604020202020204" pitchFamily="34" charset="0"/>
              <a:buChar char="•"/>
            </a:pPr>
            <a:r>
              <a:rPr lang="en-US" sz="3200" dirty="0"/>
              <a:t>A range of incomes, with 23 earning over $75,000 per year and 21 earning less than $25,000 per year</a:t>
            </a:r>
          </a:p>
          <a:p>
            <a:pPr marL="285750" indent="-285750">
              <a:buFont typeface="Arial" panose="020B0604020202020204" pitchFamily="34" charset="0"/>
              <a:buChar char="•"/>
            </a:pPr>
            <a:r>
              <a:rPr lang="en-US" sz="3200" dirty="0"/>
              <a:t>85% white, 15% non-white </a:t>
            </a:r>
          </a:p>
          <a:p>
            <a:pPr marL="285750" indent="-285750">
              <a:buFont typeface="Arial" panose="020B0604020202020204" pitchFamily="34" charset="0"/>
              <a:buChar char="•"/>
            </a:pPr>
            <a:r>
              <a:rPr lang="en-US" sz="3200" dirty="0"/>
              <a:t>52% home-owners</a:t>
            </a:r>
          </a:p>
          <a:p>
            <a:pPr marL="285750" indent="-285750">
              <a:buFont typeface="Arial" panose="020B0604020202020204" pitchFamily="34" charset="0"/>
              <a:buChar char="•"/>
            </a:pPr>
            <a:r>
              <a:rPr lang="en-US" sz="3200" dirty="0"/>
              <a:t>26 somewhat safe, 42 not very safe, 7 not at all safe </a:t>
            </a:r>
          </a:p>
          <a:p>
            <a:pPr marL="285750" indent="-285750">
              <a:buFont typeface="Arial" panose="020B0604020202020204" pitchFamily="34" charset="0"/>
              <a:buChar char="•"/>
            </a:pPr>
            <a:r>
              <a:rPr lang="en-US" sz="3200" b="1" dirty="0"/>
              <a:t>72% of this group says they are NOT satisfied with housing quality </a:t>
            </a:r>
          </a:p>
          <a:p>
            <a:endParaRPr lang="en-US" sz="2000" b="1" dirty="0"/>
          </a:p>
        </p:txBody>
      </p:sp>
    </p:spTree>
    <p:extLst>
      <p:ext uri="{BB962C8B-B14F-4D97-AF65-F5344CB8AC3E}">
        <p14:creationId xmlns:p14="http://schemas.microsoft.com/office/powerpoint/2010/main" val="40530633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4"/>
          <p:cNvSpPr/>
          <p:nvPr/>
        </p:nvSpPr>
        <p:spPr>
          <a:xfrm>
            <a:off x="226242" y="0"/>
            <a:ext cx="8917757" cy="822158"/>
          </a:xfrm>
          <a:prstGeom prst="rect">
            <a:avLst/>
          </a:prstGeom>
          <a:solidFill>
            <a:srgbClr val="692045"/>
          </a:solidFill>
          <a:ln w="25400" cap="flat" cmpd="sng">
            <a:solidFill>
              <a:srgbClr val="69204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7" name="Google Shape;157;p4"/>
          <p:cNvSpPr/>
          <p:nvPr/>
        </p:nvSpPr>
        <p:spPr>
          <a:xfrm rot="5400000">
            <a:off x="4654705" y="-3606308"/>
            <a:ext cx="60827" cy="8917759"/>
          </a:xfrm>
          <a:prstGeom prst="rect">
            <a:avLst/>
          </a:prstGeom>
          <a:solidFill>
            <a:srgbClr val="C6093B"/>
          </a:solidFill>
          <a:ln w="25400" cap="flat" cmpd="sng">
            <a:solidFill>
              <a:srgbClr val="C6093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8" name="Google Shape;158;p4"/>
          <p:cNvSpPr txBox="1"/>
          <p:nvPr/>
        </p:nvSpPr>
        <p:spPr>
          <a:xfrm>
            <a:off x="451106" y="17272"/>
            <a:ext cx="8466652" cy="822158"/>
          </a:xfrm>
          <a:prstGeom prst="rect">
            <a:avLst/>
          </a:prstGeom>
          <a:noFill/>
          <a:ln>
            <a:noFill/>
          </a:ln>
        </p:spPr>
        <p:txBody>
          <a:bodyPr spcFirstLastPara="1" wrap="square" lIns="91425" tIns="45700" rIns="91425" bIns="45700" anchor="ctr" anchorCtr="0">
            <a:normAutofit/>
          </a:bodyPr>
          <a:lstStyle/>
          <a:p>
            <a:pPr marL="0" marR="0" lvl="0" indent="0" algn="l" rtl="0">
              <a:spcBef>
                <a:spcPts val="0"/>
              </a:spcBef>
              <a:spcAft>
                <a:spcPts val="0"/>
              </a:spcAft>
              <a:buClr>
                <a:schemeClr val="lt1"/>
              </a:buClr>
              <a:buSzPts val="2800"/>
              <a:buFont typeface="Gill Sans"/>
              <a:buNone/>
            </a:pPr>
            <a:r>
              <a:rPr lang="en-US" sz="2800" b="0" i="0" u="none" strike="noStrike" cap="none" dirty="0">
                <a:solidFill>
                  <a:schemeClr val="lt1"/>
                </a:solidFill>
                <a:latin typeface="Gill Sans"/>
                <a:ea typeface="Gill Sans"/>
                <a:cs typeface="Gill Sans"/>
                <a:sym typeface="Gill Sans"/>
              </a:rPr>
              <a:t>Deep Dive into people who are dissatisfied (75)   </a:t>
            </a:r>
            <a:endParaRPr sz="2800" b="0" i="0" u="none" strike="noStrike" cap="none" dirty="0">
              <a:solidFill>
                <a:schemeClr val="lt1"/>
              </a:solidFill>
              <a:latin typeface="Gill Sans"/>
              <a:ea typeface="Gill Sans"/>
              <a:cs typeface="Gill Sans"/>
              <a:sym typeface="Gill Sans"/>
            </a:endParaRPr>
          </a:p>
        </p:txBody>
      </p:sp>
      <p:sp>
        <p:nvSpPr>
          <p:cNvPr id="9" name="TextBox 8">
            <a:extLst>
              <a:ext uri="{FF2B5EF4-FFF2-40B4-BE49-F238E27FC236}">
                <a16:creationId xmlns:a16="http://schemas.microsoft.com/office/drawing/2014/main" id="{262F8F48-98F4-4C28-B8B1-41CFE5FF2836}"/>
              </a:ext>
            </a:extLst>
          </p:cNvPr>
          <p:cNvSpPr txBox="1"/>
          <p:nvPr/>
        </p:nvSpPr>
        <p:spPr>
          <a:xfrm>
            <a:off x="451106" y="882985"/>
            <a:ext cx="8466652" cy="5632311"/>
          </a:xfrm>
          <a:prstGeom prst="rect">
            <a:avLst/>
          </a:prstGeom>
          <a:noFill/>
        </p:spPr>
        <p:txBody>
          <a:bodyPr wrap="square" rtlCol="0">
            <a:spAutoFit/>
          </a:bodyPr>
          <a:lstStyle/>
          <a:p>
            <a:endParaRPr lang="en-US" sz="2400" dirty="0"/>
          </a:p>
          <a:p>
            <a:pPr marL="342900" indent="-342900">
              <a:buFontTx/>
              <a:buChar char="-"/>
            </a:pPr>
            <a:r>
              <a:rPr lang="en-US" sz="2400" dirty="0"/>
              <a:t>Neighbors screaming at their children, aggressive neighbors </a:t>
            </a:r>
          </a:p>
          <a:p>
            <a:pPr marL="342900" indent="-342900">
              <a:buFontTx/>
              <a:buChar char="-"/>
            </a:pPr>
            <a:r>
              <a:rPr lang="en-US" sz="2400" dirty="0"/>
              <a:t>Personal theft from my porch and yard </a:t>
            </a:r>
          </a:p>
          <a:p>
            <a:pPr marL="342900" indent="-342900">
              <a:buFontTx/>
              <a:buChar char="-"/>
            </a:pPr>
            <a:r>
              <a:rPr lang="en-US" sz="2400" dirty="0"/>
              <a:t>Sketchy people in my alley </a:t>
            </a:r>
          </a:p>
          <a:p>
            <a:pPr marL="342900" indent="-342900">
              <a:buFontTx/>
              <a:buChar char="-"/>
            </a:pPr>
            <a:r>
              <a:rPr lang="en-US" sz="2400" dirty="0"/>
              <a:t>Neighbors don’t shovel </a:t>
            </a:r>
          </a:p>
          <a:p>
            <a:pPr marL="342900" indent="-342900">
              <a:buFontTx/>
              <a:buChar char="-"/>
            </a:pPr>
            <a:r>
              <a:rPr lang="en-US" sz="2400" dirty="0"/>
              <a:t>Drug houses </a:t>
            </a:r>
          </a:p>
          <a:p>
            <a:pPr marL="342900" indent="-342900">
              <a:buFontTx/>
              <a:buChar char="-"/>
            </a:pPr>
            <a:r>
              <a:rPr lang="en-US" sz="2400" dirty="0"/>
              <a:t>Gun shootings, violent fights, drug dealing, theft, fear for my safety (Promise family) </a:t>
            </a:r>
          </a:p>
          <a:p>
            <a:pPr marL="342900" indent="-342900">
              <a:buFontTx/>
              <a:buChar char="-"/>
            </a:pPr>
            <a:r>
              <a:rPr lang="en-US" sz="2400" dirty="0"/>
              <a:t>Safety</a:t>
            </a:r>
          </a:p>
          <a:p>
            <a:pPr marL="342900" indent="-342900">
              <a:buFontTx/>
              <a:buChar char="-"/>
            </a:pPr>
            <a:r>
              <a:rPr lang="en-US" sz="2400" dirty="0"/>
              <a:t>Lighting (like other parts of neighborhood)  </a:t>
            </a:r>
          </a:p>
          <a:p>
            <a:pPr marL="342900" indent="-342900">
              <a:buFontTx/>
              <a:buChar char="-"/>
            </a:pPr>
            <a:r>
              <a:rPr lang="en-US" sz="2400" dirty="0"/>
              <a:t>Corner grocery store/bakery </a:t>
            </a:r>
          </a:p>
          <a:p>
            <a:pPr marL="342900" indent="-342900">
              <a:buFontTx/>
              <a:buChar char="-"/>
            </a:pPr>
            <a:r>
              <a:rPr lang="en-US" sz="2400" dirty="0"/>
              <a:t>Better shopping, better roads </a:t>
            </a:r>
          </a:p>
          <a:p>
            <a:pPr marL="342900" indent="-342900">
              <a:buFontTx/>
              <a:buChar char="-"/>
            </a:pPr>
            <a:r>
              <a:rPr lang="en-US" sz="2400" dirty="0"/>
              <a:t>Better maintained and safer housing, improving rentals </a:t>
            </a:r>
          </a:p>
          <a:p>
            <a:pPr marL="342900" indent="-342900">
              <a:buFontTx/>
              <a:buChar char="-"/>
            </a:pPr>
            <a:r>
              <a:rPr lang="en-US" sz="2400" dirty="0"/>
              <a:t>More police</a:t>
            </a:r>
          </a:p>
        </p:txBody>
      </p:sp>
    </p:spTree>
    <p:extLst>
      <p:ext uri="{BB962C8B-B14F-4D97-AF65-F5344CB8AC3E}">
        <p14:creationId xmlns:p14="http://schemas.microsoft.com/office/powerpoint/2010/main" val="20805469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4"/>
          <p:cNvSpPr/>
          <p:nvPr/>
        </p:nvSpPr>
        <p:spPr>
          <a:xfrm>
            <a:off x="226242" y="0"/>
            <a:ext cx="8917757" cy="822158"/>
          </a:xfrm>
          <a:prstGeom prst="rect">
            <a:avLst/>
          </a:prstGeom>
          <a:solidFill>
            <a:srgbClr val="692045"/>
          </a:solidFill>
          <a:ln w="25400" cap="flat" cmpd="sng">
            <a:solidFill>
              <a:srgbClr val="69204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7" name="Google Shape;157;p4"/>
          <p:cNvSpPr/>
          <p:nvPr/>
        </p:nvSpPr>
        <p:spPr>
          <a:xfrm rot="5400000">
            <a:off x="4654705" y="-3606308"/>
            <a:ext cx="60827" cy="8917759"/>
          </a:xfrm>
          <a:prstGeom prst="rect">
            <a:avLst/>
          </a:prstGeom>
          <a:solidFill>
            <a:srgbClr val="C6093B"/>
          </a:solidFill>
          <a:ln w="25400" cap="flat" cmpd="sng">
            <a:solidFill>
              <a:srgbClr val="C6093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8" name="Google Shape;158;p4"/>
          <p:cNvSpPr txBox="1"/>
          <p:nvPr/>
        </p:nvSpPr>
        <p:spPr>
          <a:xfrm>
            <a:off x="451106" y="17272"/>
            <a:ext cx="8466652" cy="822158"/>
          </a:xfrm>
          <a:prstGeom prst="rect">
            <a:avLst/>
          </a:prstGeom>
          <a:noFill/>
          <a:ln>
            <a:noFill/>
          </a:ln>
        </p:spPr>
        <p:txBody>
          <a:bodyPr spcFirstLastPara="1" wrap="square" lIns="91425" tIns="45700" rIns="91425" bIns="45700" anchor="ctr" anchorCtr="0">
            <a:normAutofit/>
          </a:bodyPr>
          <a:lstStyle/>
          <a:p>
            <a:pPr marL="0" marR="0" lvl="0" indent="0" algn="l" rtl="0">
              <a:spcBef>
                <a:spcPts val="0"/>
              </a:spcBef>
              <a:spcAft>
                <a:spcPts val="0"/>
              </a:spcAft>
              <a:buClr>
                <a:schemeClr val="lt1"/>
              </a:buClr>
              <a:buSzPts val="2800"/>
              <a:buFont typeface="Gill Sans"/>
              <a:buNone/>
            </a:pPr>
            <a:r>
              <a:rPr lang="en-US" sz="2800" b="0" i="0" u="none" strike="noStrike" cap="none" dirty="0">
                <a:solidFill>
                  <a:schemeClr val="lt1"/>
                </a:solidFill>
                <a:latin typeface="Gill Sans"/>
                <a:ea typeface="Gill Sans"/>
                <a:cs typeface="Gill Sans"/>
                <a:sym typeface="Gill Sans"/>
              </a:rPr>
              <a:t>What would you like to see improved? – PPH Washburn </a:t>
            </a:r>
            <a:endParaRPr sz="2800" b="0" i="0" u="none" strike="noStrike" cap="none" dirty="0">
              <a:solidFill>
                <a:schemeClr val="lt1"/>
              </a:solidFill>
              <a:latin typeface="Gill Sans"/>
              <a:ea typeface="Gill Sans"/>
              <a:cs typeface="Gill Sans"/>
              <a:sym typeface="Gill Sans"/>
            </a:endParaRPr>
          </a:p>
        </p:txBody>
      </p:sp>
      <p:sp>
        <p:nvSpPr>
          <p:cNvPr id="5" name="Rectangle 4">
            <a:extLst>
              <a:ext uri="{FF2B5EF4-FFF2-40B4-BE49-F238E27FC236}">
                <a16:creationId xmlns:a16="http://schemas.microsoft.com/office/drawing/2014/main" id="{C9DE0D92-6208-49D9-8309-13C2AE0A64F1}"/>
              </a:ext>
            </a:extLst>
          </p:cNvPr>
          <p:cNvSpPr/>
          <p:nvPr/>
        </p:nvSpPr>
        <p:spPr>
          <a:xfrm>
            <a:off x="835891" y="962528"/>
            <a:ext cx="7716982" cy="1200329"/>
          </a:xfrm>
          <a:prstGeom prst="rect">
            <a:avLst/>
          </a:prstGeom>
        </p:spPr>
        <p:txBody>
          <a:bodyPr wrap="square">
            <a:spAutoFit/>
          </a:bodyPr>
          <a:lstStyle/>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4800" dirty="0"/>
          </a:p>
        </p:txBody>
      </p:sp>
      <p:sp>
        <p:nvSpPr>
          <p:cNvPr id="7" name="TextBox 6">
            <a:extLst>
              <a:ext uri="{FF2B5EF4-FFF2-40B4-BE49-F238E27FC236}">
                <a16:creationId xmlns:a16="http://schemas.microsoft.com/office/drawing/2014/main" id="{51153E9F-234D-4A11-A8DC-42C183510662}"/>
              </a:ext>
            </a:extLst>
          </p:cNvPr>
          <p:cNvSpPr txBox="1"/>
          <p:nvPr/>
        </p:nvSpPr>
        <p:spPr>
          <a:xfrm>
            <a:off x="451106" y="882985"/>
            <a:ext cx="8369621" cy="6340197"/>
          </a:xfrm>
          <a:prstGeom prst="rect">
            <a:avLst/>
          </a:prstGeom>
          <a:noFill/>
        </p:spPr>
        <p:txBody>
          <a:bodyPr wrap="square" rtlCol="0">
            <a:spAutoFit/>
          </a:bodyPr>
          <a:lstStyle/>
          <a:p>
            <a:pPr marL="285750" indent="-285750">
              <a:buFont typeface="Arial" panose="020B0604020202020204" pitchFamily="34" charset="0"/>
              <a:buChar char="•"/>
            </a:pPr>
            <a:r>
              <a:rPr lang="en-US" dirty="0"/>
              <a:t>Street replacement at 10</a:t>
            </a:r>
            <a:r>
              <a:rPr lang="en-US" baseline="30000" dirty="0"/>
              <a:t>th</a:t>
            </a:r>
            <a:r>
              <a:rPr lang="en-US" dirty="0"/>
              <a:t> and </a:t>
            </a:r>
            <a:r>
              <a:rPr lang="en-US" dirty="0" err="1"/>
              <a:t>Farnam</a:t>
            </a:r>
            <a:r>
              <a:rPr lang="en-US" dirty="0"/>
              <a:t> </a:t>
            </a:r>
          </a:p>
          <a:p>
            <a:pPr marL="285750" indent="-285750">
              <a:buFont typeface="Arial" panose="020B0604020202020204" pitchFamily="34" charset="0"/>
              <a:buChar char="•"/>
            </a:pPr>
            <a:r>
              <a:rPr lang="en-US" dirty="0"/>
              <a:t>Community center lighting </a:t>
            </a:r>
          </a:p>
          <a:p>
            <a:pPr marL="285750" indent="-285750">
              <a:buFont typeface="Arial" panose="020B0604020202020204" pitchFamily="34" charset="0"/>
              <a:buChar char="•"/>
            </a:pPr>
            <a:r>
              <a:rPr lang="en-US" dirty="0"/>
              <a:t>Pot holes</a:t>
            </a:r>
          </a:p>
          <a:p>
            <a:pPr marL="285750" indent="-285750">
              <a:buFont typeface="Arial" panose="020B0604020202020204" pitchFamily="34" charset="0"/>
              <a:buChar char="•"/>
            </a:pPr>
            <a:r>
              <a:rPr lang="en-US" dirty="0"/>
              <a:t>Mufflers for cars </a:t>
            </a:r>
          </a:p>
          <a:p>
            <a:pPr marL="285750" indent="-285750">
              <a:buFont typeface="Arial" panose="020B0604020202020204" pitchFamily="34" charset="0"/>
              <a:buChar char="•"/>
            </a:pPr>
            <a:r>
              <a:rPr lang="en-US" dirty="0"/>
              <a:t>Police chases </a:t>
            </a:r>
          </a:p>
          <a:p>
            <a:pPr marL="285750" indent="-285750">
              <a:buFont typeface="Arial" panose="020B0604020202020204" pitchFamily="34" charset="0"/>
              <a:buChar char="•"/>
            </a:pPr>
            <a:r>
              <a:rPr lang="en-US" dirty="0"/>
              <a:t>Child care is expensive </a:t>
            </a:r>
          </a:p>
          <a:p>
            <a:pPr marL="285750" indent="-285750">
              <a:buFont typeface="Arial" panose="020B0604020202020204" pitchFamily="34" charset="0"/>
              <a:buChar char="•"/>
            </a:pPr>
            <a:r>
              <a:rPr lang="en-US" dirty="0"/>
              <a:t>Wish people were friendlier </a:t>
            </a:r>
          </a:p>
          <a:p>
            <a:pPr marL="285750" indent="-285750">
              <a:buFont typeface="Arial" panose="020B0604020202020204" pitchFamily="34" charset="0"/>
              <a:buChar char="•"/>
            </a:pPr>
            <a:r>
              <a:rPr lang="en-US" dirty="0"/>
              <a:t>To have neighborhood more updated, clean up. Love all new developments. </a:t>
            </a:r>
          </a:p>
          <a:p>
            <a:pPr marL="285750" indent="-285750">
              <a:buFont typeface="Arial" panose="020B0604020202020204" pitchFamily="34" charset="0"/>
              <a:buChar char="•"/>
            </a:pPr>
            <a:r>
              <a:rPr lang="en-US" dirty="0"/>
              <a:t>A place to shop and eat would be nice the older I get.</a:t>
            </a:r>
          </a:p>
          <a:p>
            <a:pPr marL="285750" indent="-285750">
              <a:buFont typeface="Arial" panose="020B0604020202020204" pitchFamily="34" charset="0"/>
              <a:buChar char="•"/>
            </a:pPr>
            <a:r>
              <a:rPr lang="en-US" dirty="0"/>
              <a:t>New homes needs owners that take pride in their homes </a:t>
            </a:r>
          </a:p>
          <a:p>
            <a:pPr marL="285750" indent="-285750">
              <a:buFont typeface="Arial" panose="020B0604020202020204" pitchFamily="34" charset="0"/>
              <a:buChar char="•"/>
            </a:pPr>
            <a:r>
              <a:rPr lang="en-US" dirty="0"/>
              <a:t>more restaurants and shopping</a:t>
            </a:r>
          </a:p>
          <a:p>
            <a:pPr marL="285750" indent="-285750">
              <a:buFont typeface="Arial" panose="020B0604020202020204" pitchFamily="34" charset="0"/>
              <a:buChar char="•"/>
            </a:pPr>
            <a:r>
              <a:rPr lang="en-US" dirty="0"/>
              <a:t>Remove drug houses and house of ill repute.</a:t>
            </a:r>
          </a:p>
          <a:p>
            <a:pPr marL="285750" indent="-285750">
              <a:buFont typeface="Arial" panose="020B0604020202020204" pitchFamily="34" charset="0"/>
              <a:buChar char="•"/>
            </a:pPr>
            <a:r>
              <a:rPr lang="en-US" dirty="0"/>
              <a:t>fewer rental properties</a:t>
            </a:r>
          </a:p>
          <a:p>
            <a:pPr marL="285750" indent="-285750">
              <a:buFont typeface="Arial" panose="020B0604020202020204" pitchFamily="34" charset="0"/>
              <a:buChar char="•"/>
            </a:pPr>
            <a:r>
              <a:rPr lang="en-US" dirty="0"/>
              <a:t>There are lots of elderly folks. We need a neighborhood grocery store and a place to eat</a:t>
            </a:r>
          </a:p>
          <a:p>
            <a:pPr marL="285750" indent="-285750">
              <a:buFont typeface="Arial" panose="020B0604020202020204" pitchFamily="34" charset="0"/>
              <a:buChar char="•"/>
            </a:pPr>
            <a:r>
              <a:rPr lang="en-US" dirty="0"/>
              <a:t>more rich people </a:t>
            </a:r>
            <a:r>
              <a:rPr lang="en-US" dirty="0" err="1"/>
              <a:t>movin</a:t>
            </a:r>
            <a:r>
              <a:rPr lang="en-US" dirty="0"/>
              <a:t> to the PPH</a:t>
            </a:r>
          </a:p>
          <a:p>
            <a:pPr marL="285750" indent="-285750">
              <a:buFont typeface="Arial" panose="020B0604020202020204" pitchFamily="34" charset="0"/>
              <a:buChar char="•"/>
            </a:pPr>
            <a:r>
              <a:rPr lang="en-US" dirty="0"/>
              <a:t>Need to continue removing blighted homes and apartments. Prioritize single family housing.</a:t>
            </a:r>
          </a:p>
          <a:p>
            <a:pPr marL="285750" indent="-285750">
              <a:buFont typeface="Arial" panose="020B0604020202020204" pitchFamily="34" charset="0"/>
              <a:buChar char="•"/>
            </a:pPr>
            <a:r>
              <a:rPr lang="en-US" dirty="0"/>
              <a:t>more police patrol in the evenings</a:t>
            </a:r>
          </a:p>
          <a:p>
            <a:pPr marL="285750" indent="-285750">
              <a:buFont typeface="Arial" panose="020B0604020202020204" pitchFamily="34" charset="0"/>
              <a:buChar char="•"/>
            </a:pPr>
            <a:r>
              <a:rPr lang="en-US" dirty="0"/>
              <a:t>More lighting </a:t>
            </a:r>
          </a:p>
          <a:p>
            <a:pPr marL="285750" indent="-285750">
              <a:buFont typeface="Arial" panose="020B0604020202020204" pitchFamily="34" charset="0"/>
              <a:buChar char="•"/>
            </a:pPr>
            <a:r>
              <a:rPr lang="en-US" dirty="0"/>
              <a:t>Parking from Gundersen </a:t>
            </a:r>
          </a:p>
          <a:p>
            <a:pPr marL="285750" indent="-285750">
              <a:buFont typeface="Arial" panose="020B0604020202020204" pitchFamily="34" charset="0"/>
              <a:buChar char="•"/>
            </a:pPr>
            <a:r>
              <a:rPr lang="en-US" dirty="0"/>
              <a:t>Separate lanes for bicycles, greater sense of community</a:t>
            </a:r>
          </a:p>
          <a:p>
            <a:pPr marL="285750" indent="-285750">
              <a:buFont typeface="Arial" panose="020B0604020202020204" pitchFamily="34" charset="0"/>
              <a:buChar char="•"/>
            </a:pPr>
            <a:r>
              <a:rPr lang="en-US" dirty="0"/>
              <a:t>grocery stores, restaurants to walk to, breakfast</a:t>
            </a:r>
          </a:p>
          <a:p>
            <a:pPr marL="285750" indent="-285750">
              <a:buFont typeface="Arial" panose="020B0604020202020204" pitchFamily="34" charset="0"/>
              <a:buChar char="•"/>
            </a:pPr>
            <a:r>
              <a:rPr lang="en-US" dirty="0"/>
              <a:t>there are beautiful new homes being built in the area, but are over priced for the neighborhood</a:t>
            </a:r>
          </a:p>
          <a:p>
            <a:pPr marL="285750" indent="-285750">
              <a:buFont typeface="Arial" panose="020B0604020202020204" pitchFamily="34" charset="0"/>
              <a:buChar char="•"/>
            </a:pPr>
            <a:r>
              <a:rPr lang="en-US" dirty="0"/>
              <a:t>I just like to see the homes being better maintained and safer</a:t>
            </a:r>
          </a:p>
          <a:p>
            <a:pPr marL="285750" indent="-285750">
              <a:buFont typeface="Arial" panose="020B0604020202020204" pitchFamily="34" charset="0"/>
              <a:buChar char="•"/>
            </a:pPr>
            <a:r>
              <a:rPr lang="en-US" dirty="0"/>
              <a:t>More affordable family housing in my area that families can rent. Also if they are nice not run down and disgusting</a:t>
            </a:r>
          </a:p>
          <a:p>
            <a:pPr marL="285750" indent="-285750">
              <a:buFont typeface="Arial" panose="020B0604020202020204" pitchFamily="34" charset="0"/>
              <a:buChar char="•"/>
            </a:pPr>
            <a:r>
              <a:rPr lang="en-US" dirty="0"/>
              <a:t>The state of affordable housing in La Crosse is abysmal. The houses in my neighborhood are not cared for. My house alone is awful from the foundation to the floor to the roof.</a:t>
            </a:r>
          </a:p>
          <a:p>
            <a:endParaRPr lang="en-US" dirty="0"/>
          </a:p>
        </p:txBody>
      </p:sp>
    </p:spTree>
    <p:extLst>
      <p:ext uri="{BB962C8B-B14F-4D97-AF65-F5344CB8AC3E}">
        <p14:creationId xmlns:p14="http://schemas.microsoft.com/office/powerpoint/2010/main" val="17677435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4"/>
          <p:cNvSpPr/>
          <p:nvPr/>
        </p:nvSpPr>
        <p:spPr>
          <a:xfrm>
            <a:off x="226242" y="0"/>
            <a:ext cx="8917757" cy="822158"/>
          </a:xfrm>
          <a:prstGeom prst="rect">
            <a:avLst/>
          </a:prstGeom>
          <a:solidFill>
            <a:srgbClr val="692045"/>
          </a:solidFill>
          <a:ln w="25400" cap="flat" cmpd="sng">
            <a:solidFill>
              <a:srgbClr val="69204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7" name="Google Shape;157;p4"/>
          <p:cNvSpPr/>
          <p:nvPr/>
        </p:nvSpPr>
        <p:spPr>
          <a:xfrm rot="5400000">
            <a:off x="4654705" y="-3606308"/>
            <a:ext cx="60827" cy="8917759"/>
          </a:xfrm>
          <a:prstGeom prst="rect">
            <a:avLst/>
          </a:prstGeom>
          <a:solidFill>
            <a:srgbClr val="C6093B"/>
          </a:solidFill>
          <a:ln w="25400" cap="flat" cmpd="sng">
            <a:solidFill>
              <a:srgbClr val="C6093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8" name="Google Shape;158;p4"/>
          <p:cNvSpPr txBox="1"/>
          <p:nvPr/>
        </p:nvSpPr>
        <p:spPr>
          <a:xfrm>
            <a:off x="451106" y="17272"/>
            <a:ext cx="8466652" cy="822158"/>
          </a:xfrm>
          <a:prstGeom prst="rect">
            <a:avLst/>
          </a:prstGeom>
          <a:noFill/>
          <a:ln>
            <a:noFill/>
          </a:ln>
        </p:spPr>
        <p:txBody>
          <a:bodyPr spcFirstLastPara="1" wrap="square" lIns="91425" tIns="45700" rIns="91425" bIns="45700" anchor="ctr" anchorCtr="0">
            <a:normAutofit/>
          </a:bodyPr>
          <a:lstStyle/>
          <a:p>
            <a:pPr marL="0" marR="0" lvl="0" indent="0" algn="l" rtl="0">
              <a:spcBef>
                <a:spcPts val="0"/>
              </a:spcBef>
              <a:spcAft>
                <a:spcPts val="0"/>
              </a:spcAft>
              <a:buClr>
                <a:schemeClr val="lt1"/>
              </a:buClr>
              <a:buSzPts val="2800"/>
              <a:buFont typeface="Gill Sans"/>
              <a:buNone/>
            </a:pPr>
            <a:r>
              <a:rPr lang="en-US" sz="2800" b="0" i="0" u="none" strike="noStrike" cap="none" dirty="0">
                <a:solidFill>
                  <a:schemeClr val="lt1"/>
                </a:solidFill>
                <a:latin typeface="Gill Sans"/>
                <a:ea typeface="Gill Sans"/>
                <a:cs typeface="Gill Sans"/>
                <a:sym typeface="Gill Sans"/>
              </a:rPr>
              <a:t>What would you like to see improved?- PPH Washburn </a:t>
            </a:r>
            <a:endParaRPr sz="2800" b="0" i="0" u="none" strike="noStrike" cap="none" dirty="0">
              <a:solidFill>
                <a:schemeClr val="lt1"/>
              </a:solidFill>
              <a:latin typeface="Gill Sans"/>
              <a:ea typeface="Gill Sans"/>
              <a:cs typeface="Gill Sans"/>
              <a:sym typeface="Gill Sans"/>
            </a:endParaRPr>
          </a:p>
        </p:txBody>
      </p:sp>
      <p:sp>
        <p:nvSpPr>
          <p:cNvPr id="5" name="Rectangle 4">
            <a:extLst>
              <a:ext uri="{FF2B5EF4-FFF2-40B4-BE49-F238E27FC236}">
                <a16:creationId xmlns:a16="http://schemas.microsoft.com/office/drawing/2014/main" id="{C9DE0D92-6208-49D9-8309-13C2AE0A64F1}"/>
              </a:ext>
            </a:extLst>
          </p:cNvPr>
          <p:cNvSpPr/>
          <p:nvPr/>
        </p:nvSpPr>
        <p:spPr>
          <a:xfrm>
            <a:off x="835891" y="962528"/>
            <a:ext cx="7716982" cy="1200329"/>
          </a:xfrm>
          <a:prstGeom prst="rect">
            <a:avLst/>
          </a:prstGeom>
        </p:spPr>
        <p:txBody>
          <a:bodyPr wrap="square">
            <a:spAutoFit/>
          </a:bodyPr>
          <a:lstStyle/>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4800" dirty="0"/>
          </a:p>
        </p:txBody>
      </p:sp>
      <p:sp>
        <p:nvSpPr>
          <p:cNvPr id="7" name="TextBox 6">
            <a:extLst>
              <a:ext uri="{FF2B5EF4-FFF2-40B4-BE49-F238E27FC236}">
                <a16:creationId xmlns:a16="http://schemas.microsoft.com/office/drawing/2014/main" id="{51153E9F-234D-4A11-A8DC-42C183510662}"/>
              </a:ext>
            </a:extLst>
          </p:cNvPr>
          <p:cNvSpPr txBox="1"/>
          <p:nvPr/>
        </p:nvSpPr>
        <p:spPr>
          <a:xfrm>
            <a:off x="509571" y="882985"/>
            <a:ext cx="8369621" cy="6217087"/>
          </a:xfrm>
          <a:prstGeom prst="rect">
            <a:avLst/>
          </a:prstGeom>
          <a:noFill/>
        </p:spPr>
        <p:txBody>
          <a:bodyPr wrap="square" rtlCol="0">
            <a:spAutoFit/>
          </a:bodyPr>
          <a:lstStyle/>
          <a:p>
            <a:pPr marL="285750" indent="-285750">
              <a:buFont typeface="Arial" panose="020B0604020202020204" pitchFamily="34" charset="0"/>
              <a:buChar char="•"/>
            </a:pPr>
            <a:r>
              <a:rPr lang="en-US" sz="1600" dirty="0"/>
              <a:t>I would like to have adequate lighting added to deter crime. I would like the city to crack down on drug dealers. I would like local zoning laws enforced - such as not turning single family dwellings into rentals. By not enforcing these ordinances, neighborhoods are being devalued.</a:t>
            </a:r>
          </a:p>
          <a:p>
            <a:pPr marL="285750" indent="-285750">
              <a:buFont typeface="Arial" panose="020B0604020202020204" pitchFamily="34" charset="0"/>
              <a:buChar char="•"/>
            </a:pPr>
            <a:r>
              <a:rPr lang="en-US" sz="1600" dirty="0"/>
              <a:t>place to see </a:t>
            </a:r>
            <a:r>
              <a:rPr lang="en-US" sz="1600" dirty="0" err="1"/>
              <a:t>whats</a:t>
            </a:r>
            <a:r>
              <a:rPr lang="en-US" sz="1600" dirty="0"/>
              <a:t> going on, post events</a:t>
            </a:r>
          </a:p>
          <a:p>
            <a:pPr marL="285750" indent="-285750">
              <a:buFont typeface="Arial" panose="020B0604020202020204" pitchFamily="34" charset="0"/>
              <a:buChar char="•"/>
            </a:pPr>
            <a:r>
              <a:rPr lang="en-US" sz="1600" dirty="0"/>
              <a:t>monitoring speed of traffic near schools and parks</a:t>
            </a:r>
          </a:p>
          <a:p>
            <a:pPr marL="285750" indent="-285750">
              <a:buFont typeface="Arial" panose="020B0604020202020204" pitchFamily="34" charset="0"/>
              <a:buChar char="•"/>
            </a:pPr>
            <a:r>
              <a:rPr lang="en-US" sz="1600" dirty="0"/>
              <a:t>More street lights . Less rental properties..</a:t>
            </a:r>
          </a:p>
          <a:p>
            <a:pPr marL="285750" indent="-285750">
              <a:buFont typeface="Arial" panose="020B0604020202020204" pitchFamily="34" charset="0"/>
              <a:buChar char="•"/>
            </a:pPr>
            <a:r>
              <a:rPr lang="en-US" sz="1600" dirty="0"/>
              <a:t> If the city is wanting to better the Hamilton area, please reconsider changing the name of “Hood” Street. I live on Hood street, and that name has such a negative connotation to the area. </a:t>
            </a:r>
          </a:p>
          <a:p>
            <a:pPr marL="285750" indent="-285750">
              <a:buFont typeface="Arial" panose="020B0604020202020204" pitchFamily="34" charset="0"/>
              <a:buChar char="•"/>
            </a:pPr>
            <a:r>
              <a:rPr lang="en-US" sz="1600" dirty="0"/>
              <a:t>Access to locally sourced food and goods within walking distance</a:t>
            </a:r>
          </a:p>
          <a:p>
            <a:pPr marL="285750" indent="-285750">
              <a:buFont typeface="Arial" panose="020B0604020202020204" pitchFamily="34" charset="0"/>
              <a:buChar char="•"/>
            </a:pPr>
            <a:r>
              <a:rPr lang="en-US" sz="1600" dirty="0"/>
              <a:t>The new streetlights are horrible, no real bike trails. Food desert.</a:t>
            </a:r>
          </a:p>
          <a:p>
            <a:pPr marL="285750" indent="-285750">
              <a:buFont typeface="Arial" panose="020B0604020202020204" pitchFamily="34" charset="0"/>
              <a:buChar char="•"/>
            </a:pPr>
            <a:r>
              <a:rPr lang="en-US" sz="1600" dirty="0"/>
              <a:t>More shopping and nicer restaurants, more quality affordable housing</a:t>
            </a:r>
          </a:p>
          <a:p>
            <a:pPr marL="285750" indent="-285750">
              <a:buFont typeface="Arial" panose="020B0604020202020204" pitchFamily="34" charset="0"/>
              <a:buChar char="•"/>
            </a:pPr>
            <a:r>
              <a:rPr lang="en-US" sz="1600" dirty="0"/>
              <a:t>Fix the roads, do something about people dropping used needles everywhere and lock the </a:t>
            </a:r>
            <a:r>
              <a:rPr lang="en-US" sz="1600" dirty="0" err="1"/>
              <a:t>methheads</a:t>
            </a:r>
            <a:r>
              <a:rPr lang="en-US" sz="1600" dirty="0"/>
              <a:t> up</a:t>
            </a:r>
          </a:p>
          <a:p>
            <a:pPr marL="285750" indent="-285750">
              <a:buFont typeface="Arial" panose="020B0604020202020204" pitchFamily="34" charset="0"/>
              <a:buChar char="•"/>
            </a:pPr>
            <a:r>
              <a:rPr lang="en-US" sz="1600" dirty="0"/>
              <a:t>Lighting, potholes, trees on boulevards being planted with fruit trees. Have more free accessibility to free fresh fruits. Parks with planters that grow vegetables and fruit trees</a:t>
            </a:r>
          </a:p>
          <a:p>
            <a:pPr marL="285750" indent="-285750">
              <a:buFont typeface="Arial" panose="020B0604020202020204" pitchFamily="34" charset="0"/>
              <a:buChar char="•"/>
            </a:pPr>
            <a:r>
              <a:rPr lang="en-US" sz="1600" dirty="0"/>
              <a:t>Safety of the neighborhood.</a:t>
            </a:r>
          </a:p>
          <a:p>
            <a:pPr marL="285750" indent="-285750">
              <a:buFont typeface="Arial" panose="020B0604020202020204" pitchFamily="34" charset="0"/>
              <a:buChar char="•"/>
            </a:pPr>
            <a:r>
              <a:rPr lang="en-US" sz="1600" dirty="0"/>
              <a:t>Rental housing is in poor condition or just way too expensive </a:t>
            </a:r>
            <a:r>
              <a:rPr lang="en-US" sz="1600" dirty="0" err="1"/>
              <a:t>for.nicer</a:t>
            </a:r>
            <a:r>
              <a:rPr lang="en-US" sz="1600" dirty="0"/>
              <a:t> options</a:t>
            </a:r>
          </a:p>
          <a:p>
            <a:pPr marL="285750" indent="-285750">
              <a:buFont typeface="Arial" panose="020B0604020202020204" pitchFamily="34" charset="0"/>
              <a:buChar char="•"/>
            </a:pPr>
            <a:r>
              <a:rPr lang="en-US" sz="1600" dirty="0"/>
              <a:t>What we need is an inexpensive place to shop for food. Like an Aldi's but better. Festival foods and Kwik Trips are nice, but way too expensive.</a:t>
            </a:r>
          </a:p>
          <a:p>
            <a:pPr marL="285750" indent="-285750">
              <a:buFont typeface="Arial" panose="020B0604020202020204" pitchFamily="34" charset="0"/>
              <a:buChar char="•"/>
            </a:pPr>
            <a:r>
              <a:rPr lang="en-US" sz="1600" dirty="0"/>
              <a:t>Crime is on the rise(drug related) and the streets are a mess.</a:t>
            </a:r>
          </a:p>
          <a:p>
            <a:pPr marL="285750" indent="-285750">
              <a:buFont typeface="Arial" panose="020B0604020202020204" pitchFamily="34" charset="0"/>
              <a:buChar char="•"/>
            </a:pPr>
            <a:r>
              <a:rPr lang="en-US" sz="1600" dirty="0"/>
              <a:t>Garbage from neighbors </a:t>
            </a:r>
          </a:p>
          <a:p>
            <a:pPr marL="285750" indent="-285750">
              <a:buFont typeface="Arial" panose="020B0604020202020204" pitchFamily="34" charset="0"/>
              <a:buChar char="•"/>
            </a:pPr>
            <a:r>
              <a:rPr lang="en-US" sz="1600" dirty="0"/>
              <a:t>More police presence </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8656976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4"/>
          <p:cNvSpPr/>
          <p:nvPr/>
        </p:nvSpPr>
        <p:spPr>
          <a:xfrm>
            <a:off x="226242" y="0"/>
            <a:ext cx="8917757" cy="822158"/>
          </a:xfrm>
          <a:prstGeom prst="rect">
            <a:avLst/>
          </a:prstGeom>
          <a:solidFill>
            <a:srgbClr val="692045"/>
          </a:solidFill>
          <a:ln w="25400" cap="flat" cmpd="sng">
            <a:solidFill>
              <a:srgbClr val="69204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7" name="Google Shape;157;p4"/>
          <p:cNvSpPr/>
          <p:nvPr/>
        </p:nvSpPr>
        <p:spPr>
          <a:xfrm rot="5400000">
            <a:off x="4654705" y="-3606308"/>
            <a:ext cx="60827" cy="8917759"/>
          </a:xfrm>
          <a:prstGeom prst="rect">
            <a:avLst/>
          </a:prstGeom>
          <a:solidFill>
            <a:srgbClr val="C6093B"/>
          </a:solidFill>
          <a:ln w="25400" cap="flat" cmpd="sng">
            <a:solidFill>
              <a:srgbClr val="C6093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8" name="Google Shape;158;p4"/>
          <p:cNvSpPr txBox="1"/>
          <p:nvPr/>
        </p:nvSpPr>
        <p:spPr>
          <a:xfrm>
            <a:off x="451106" y="17272"/>
            <a:ext cx="8466652" cy="822158"/>
          </a:xfrm>
          <a:prstGeom prst="rect">
            <a:avLst/>
          </a:prstGeom>
          <a:noFill/>
          <a:ln>
            <a:noFill/>
          </a:ln>
        </p:spPr>
        <p:txBody>
          <a:bodyPr spcFirstLastPara="1" wrap="square" lIns="91425" tIns="45700" rIns="91425" bIns="45700" anchor="ctr" anchorCtr="0">
            <a:normAutofit/>
          </a:bodyPr>
          <a:lstStyle/>
          <a:p>
            <a:pPr marL="0" marR="0" lvl="0" indent="0" algn="l" rtl="0">
              <a:spcBef>
                <a:spcPts val="0"/>
              </a:spcBef>
              <a:spcAft>
                <a:spcPts val="0"/>
              </a:spcAft>
              <a:buClr>
                <a:schemeClr val="lt1"/>
              </a:buClr>
              <a:buSzPts val="2800"/>
              <a:buFont typeface="Gill Sans"/>
              <a:buNone/>
            </a:pPr>
            <a:r>
              <a:rPr lang="en-US" sz="2800" b="0" i="0" u="none" strike="noStrike" cap="none" dirty="0">
                <a:solidFill>
                  <a:schemeClr val="lt1"/>
                </a:solidFill>
                <a:latin typeface="Gill Sans"/>
                <a:ea typeface="Gill Sans"/>
                <a:cs typeface="Gill Sans"/>
                <a:sym typeface="Gill Sans"/>
              </a:rPr>
              <a:t>Improved– Northside </a:t>
            </a:r>
            <a:endParaRPr sz="2800" b="0" i="0" u="none" strike="noStrike" cap="none" dirty="0">
              <a:solidFill>
                <a:schemeClr val="lt1"/>
              </a:solidFill>
              <a:latin typeface="Gill Sans"/>
              <a:ea typeface="Gill Sans"/>
              <a:cs typeface="Gill Sans"/>
              <a:sym typeface="Gill Sans"/>
            </a:endParaRPr>
          </a:p>
        </p:txBody>
      </p:sp>
      <p:sp>
        <p:nvSpPr>
          <p:cNvPr id="5" name="TextBox 4">
            <a:extLst>
              <a:ext uri="{FF2B5EF4-FFF2-40B4-BE49-F238E27FC236}">
                <a16:creationId xmlns:a16="http://schemas.microsoft.com/office/drawing/2014/main" id="{F72409F5-E241-43DB-9453-ED73D823A23E}"/>
              </a:ext>
            </a:extLst>
          </p:cNvPr>
          <p:cNvSpPr txBox="1"/>
          <p:nvPr/>
        </p:nvSpPr>
        <p:spPr>
          <a:xfrm>
            <a:off x="451106" y="882985"/>
            <a:ext cx="8692894" cy="5940088"/>
          </a:xfrm>
          <a:prstGeom prst="rect">
            <a:avLst/>
          </a:prstGeom>
          <a:noFill/>
        </p:spPr>
        <p:txBody>
          <a:bodyPr wrap="square" rtlCol="0">
            <a:spAutoFit/>
          </a:bodyPr>
          <a:lstStyle/>
          <a:p>
            <a:pPr marL="342900" indent="-342900">
              <a:buFont typeface="Arial" panose="020B0604020202020204" pitchFamily="34" charset="0"/>
              <a:buChar char="•"/>
            </a:pPr>
            <a:r>
              <a:rPr lang="en-US" sz="2000" dirty="0"/>
              <a:t>Police need to patrol more. Children finding needles in the school playground, sidewalks, </a:t>
            </a:r>
            <a:r>
              <a:rPr lang="en-US" sz="2000" dirty="0" err="1"/>
              <a:t>allys</a:t>
            </a:r>
            <a:r>
              <a:rPr lang="en-US" sz="2000" dirty="0"/>
              <a:t>. </a:t>
            </a:r>
          </a:p>
          <a:p>
            <a:pPr marL="342900" indent="-342900">
              <a:buFont typeface="Arial" panose="020B0604020202020204" pitchFamily="34" charset="0"/>
              <a:buChar char="•"/>
            </a:pPr>
            <a:r>
              <a:rPr lang="en-US" sz="2000" dirty="0"/>
              <a:t>Police need to be more responsive. </a:t>
            </a:r>
          </a:p>
          <a:p>
            <a:pPr marL="342900" indent="-342900">
              <a:buFont typeface="Arial" panose="020B0604020202020204" pitchFamily="34" charset="0"/>
              <a:buChar char="•"/>
            </a:pPr>
            <a:r>
              <a:rPr lang="en-US" sz="2000" dirty="0"/>
              <a:t>Need restaurants and affordable housing </a:t>
            </a:r>
          </a:p>
          <a:p>
            <a:pPr marL="342900" indent="-342900">
              <a:buFont typeface="Arial" panose="020B0604020202020204" pitchFamily="34" charset="0"/>
              <a:buChar char="•"/>
            </a:pPr>
            <a:r>
              <a:rPr lang="en-US" sz="2000" dirty="0"/>
              <a:t>Crime and pockets of bad areas and drugs. More police presence. </a:t>
            </a:r>
          </a:p>
          <a:p>
            <a:pPr marL="342900" indent="-342900">
              <a:buFont typeface="Arial" panose="020B0604020202020204" pitchFamily="34" charset="0"/>
              <a:buChar char="•"/>
            </a:pPr>
            <a:r>
              <a:rPr lang="en-US" sz="2000" dirty="0"/>
              <a:t>Better lighting and safety. More use of the parks. </a:t>
            </a:r>
          </a:p>
          <a:p>
            <a:pPr marL="342900" indent="-342900">
              <a:buFont typeface="Arial" panose="020B0604020202020204" pitchFamily="34" charset="0"/>
              <a:buChar char="•"/>
            </a:pPr>
            <a:r>
              <a:rPr lang="en-US" sz="2000" dirty="0"/>
              <a:t>Need a Grocery Store. </a:t>
            </a:r>
          </a:p>
          <a:p>
            <a:pPr marL="342900" indent="-342900">
              <a:buFont typeface="Arial" panose="020B0604020202020204" pitchFamily="34" charset="0"/>
              <a:buChar char="•"/>
            </a:pPr>
            <a:r>
              <a:rPr lang="en-US" sz="2000" dirty="0"/>
              <a:t>Cunningham Street needs to be fixed. </a:t>
            </a:r>
          </a:p>
          <a:p>
            <a:pPr marL="342900" indent="-342900">
              <a:buFont typeface="Arial" panose="020B0604020202020204" pitchFamily="34" charset="0"/>
              <a:buChar char="•"/>
            </a:pPr>
            <a:r>
              <a:rPr lang="en-US" sz="2000" dirty="0"/>
              <a:t>More street lighting (mentioned a lot)  </a:t>
            </a:r>
          </a:p>
          <a:p>
            <a:pPr marL="342900" indent="-342900">
              <a:buFont typeface="Arial" panose="020B0604020202020204" pitchFamily="34" charset="0"/>
              <a:buChar char="•"/>
            </a:pPr>
            <a:r>
              <a:rPr lang="en-US" sz="2000" dirty="0"/>
              <a:t>Improvements to Bridgeview Plaza. </a:t>
            </a:r>
          </a:p>
          <a:p>
            <a:pPr marL="342900" indent="-342900">
              <a:buFont typeface="Arial" panose="020B0604020202020204" pitchFamily="34" charset="0"/>
              <a:buChar char="•"/>
            </a:pPr>
            <a:r>
              <a:rPr lang="en-US" sz="2000" dirty="0"/>
              <a:t>Upkeep of homes </a:t>
            </a:r>
          </a:p>
          <a:p>
            <a:pPr marL="342900" indent="-342900">
              <a:buFont typeface="Arial" panose="020B0604020202020204" pitchFamily="34" charset="0"/>
              <a:buChar char="•"/>
            </a:pPr>
            <a:r>
              <a:rPr lang="en-US" sz="2000" dirty="0"/>
              <a:t>Wittenberg Park in poor condition. </a:t>
            </a:r>
          </a:p>
          <a:p>
            <a:pPr marL="342900" indent="-342900">
              <a:buFont typeface="Arial" panose="020B0604020202020204" pitchFamily="34" charset="0"/>
              <a:buChar char="•"/>
            </a:pPr>
            <a:r>
              <a:rPr lang="en-US" sz="2000" dirty="0"/>
              <a:t>Potholes. </a:t>
            </a:r>
          </a:p>
          <a:p>
            <a:pPr marL="342900" indent="-342900">
              <a:buFont typeface="Arial" panose="020B0604020202020204" pitchFamily="34" charset="0"/>
              <a:buChar char="•"/>
            </a:pPr>
            <a:r>
              <a:rPr lang="en-US" sz="2000" dirty="0"/>
              <a:t>More restaurants, grocery stores, clothing stores, since the loss of Bridgeview Plaza. </a:t>
            </a:r>
          </a:p>
          <a:p>
            <a:pPr marL="342900" indent="-342900">
              <a:buFont typeface="Arial" panose="020B0604020202020204" pitchFamily="34" charset="0"/>
              <a:buChar char="•"/>
            </a:pPr>
            <a:r>
              <a:rPr lang="en-US" sz="2000" dirty="0"/>
              <a:t>Small rental units are not maintained well. </a:t>
            </a:r>
          </a:p>
          <a:p>
            <a:pPr marL="342900" indent="-342900">
              <a:buFont typeface="Arial" panose="020B0604020202020204" pitchFamily="34" charset="0"/>
              <a:buChar char="•"/>
            </a:pPr>
            <a:r>
              <a:rPr lang="en-US" sz="2000" dirty="0"/>
              <a:t>Drugs and homelessness </a:t>
            </a:r>
          </a:p>
          <a:p>
            <a:pPr marL="342900" indent="-342900">
              <a:buFont typeface="Arial" panose="020B0604020202020204" pitchFamily="34" charset="0"/>
              <a:buChar char="•"/>
            </a:pPr>
            <a:r>
              <a:rPr lang="en-US" sz="2000" dirty="0"/>
              <a:t>Fully stocked grocery store available </a:t>
            </a:r>
          </a:p>
          <a:p>
            <a:pPr marL="342900" indent="-342900">
              <a:buFont typeface="Arial" panose="020B0604020202020204" pitchFamily="34" charset="0"/>
              <a:buChar char="•"/>
            </a:pPr>
            <a:r>
              <a:rPr lang="en-US" sz="2000" dirty="0"/>
              <a:t>Crime is bad in our area by </a:t>
            </a:r>
            <a:r>
              <a:rPr lang="en-US" sz="2000" dirty="0" err="1"/>
              <a:t>Gordys</a:t>
            </a:r>
            <a:r>
              <a:rPr lang="en-US" sz="2000" dirty="0"/>
              <a:t> </a:t>
            </a:r>
          </a:p>
        </p:txBody>
      </p:sp>
    </p:spTree>
    <p:extLst>
      <p:ext uri="{BB962C8B-B14F-4D97-AF65-F5344CB8AC3E}">
        <p14:creationId xmlns:p14="http://schemas.microsoft.com/office/powerpoint/2010/main" val="14823561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pic>
        <p:nvPicPr>
          <p:cNvPr id="3" name="Picture 2">
            <a:extLst>
              <a:ext uri="{FF2B5EF4-FFF2-40B4-BE49-F238E27FC236}">
                <a16:creationId xmlns:a16="http://schemas.microsoft.com/office/drawing/2014/main" id="{AB0A6868-EB32-4BA1-88BC-1204B825D341}"/>
              </a:ext>
            </a:extLst>
          </p:cNvPr>
          <p:cNvPicPr>
            <a:picLocks noChangeAspect="1"/>
          </p:cNvPicPr>
          <p:nvPr/>
        </p:nvPicPr>
        <p:blipFill rotWithShape="1">
          <a:blip r:embed="rId3"/>
          <a:srcRect l="3780"/>
          <a:stretch/>
        </p:blipFill>
        <p:spPr>
          <a:xfrm>
            <a:off x="208429" y="852571"/>
            <a:ext cx="8727141" cy="5243049"/>
          </a:xfrm>
          <a:prstGeom prst="rect">
            <a:avLst/>
          </a:prstGeom>
        </p:spPr>
      </p:pic>
      <p:sp>
        <p:nvSpPr>
          <p:cNvPr id="156" name="Google Shape;156;p4"/>
          <p:cNvSpPr/>
          <p:nvPr/>
        </p:nvSpPr>
        <p:spPr>
          <a:xfrm>
            <a:off x="226242" y="0"/>
            <a:ext cx="8917757" cy="822158"/>
          </a:xfrm>
          <a:prstGeom prst="rect">
            <a:avLst/>
          </a:prstGeom>
          <a:solidFill>
            <a:srgbClr val="692045"/>
          </a:solidFill>
          <a:ln w="25400" cap="flat" cmpd="sng">
            <a:solidFill>
              <a:srgbClr val="69204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7" name="Google Shape;157;p4"/>
          <p:cNvSpPr/>
          <p:nvPr/>
        </p:nvSpPr>
        <p:spPr>
          <a:xfrm rot="5400000">
            <a:off x="4654705" y="-3606308"/>
            <a:ext cx="60827" cy="8917759"/>
          </a:xfrm>
          <a:prstGeom prst="rect">
            <a:avLst/>
          </a:prstGeom>
          <a:solidFill>
            <a:srgbClr val="C6093B"/>
          </a:solidFill>
          <a:ln w="25400" cap="flat" cmpd="sng">
            <a:solidFill>
              <a:srgbClr val="C6093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8" name="Google Shape;158;p4"/>
          <p:cNvSpPr txBox="1"/>
          <p:nvPr/>
        </p:nvSpPr>
        <p:spPr>
          <a:xfrm>
            <a:off x="451106" y="17272"/>
            <a:ext cx="8466652" cy="822158"/>
          </a:xfrm>
          <a:prstGeom prst="rect">
            <a:avLst/>
          </a:prstGeom>
          <a:noFill/>
          <a:ln>
            <a:noFill/>
          </a:ln>
        </p:spPr>
        <p:txBody>
          <a:bodyPr spcFirstLastPara="1" wrap="square" lIns="91425" tIns="45700" rIns="91425" bIns="45700" anchor="ctr" anchorCtr="0">
            <a:normAutofit/>
          </a:bodyPr>
          <a:lstStyle/>
          <a:p>
            <a:pPr marL="0" marR="0" lvl="0" indent="0" algn="l" rtl="0">
              <a:spcBef>
                <a:spcPts val="0"/>
              </a:spcBef>
              <a:spcAft>
                <a:spcPts val="0"/>
              </a:spcAft>
              <a:buClr>
                <a:schemeClr val="lt1"/>
              </a:buClr>
              <a:buSzPts val="2800"/>
              <a:buFont typeface="Gill Sans"/>
              <a:buNone/>
            </a:pPr>
            <a:r>
              <a:rPr lang="en-US" sz="2800" b="0" i="0" u="none" strike="noStrike" cap="none" dirty="0">
                <a:solidFill>
                  <a:schemeClr val="lt1"/>
                </a:solidFill>
                <a:latin typeface="Gill Sans"/>
                <a:ea typeface="Gill Sans"/>
                <a:cs typeface="Gill Sans"/>
                <a:sym typeface="Gill Sans"/>
              </a:rPr>
              <a:t>Rate the quality and effectiveness of City programs. </a:t>
            </a:r>
            <a:endParaRPr sz="2800" b="0" i="0" u="none" strike="noStrike" cap="none" dirty="0">
              <a:solidFill>
                <a:schemeClr val="lt1"/>
              </a:solidFill>
              <a:latin typeface="Gill Sans"/>
              <a:ea typeface="Gill Sans"/>
              <a:cs typeface="Gill Sans"/>
              <a:sym typeface="Gill Sans"/>
            </a:endParaRPr>
          </a:p>
        </p:txBody>
      </p:sp>
      <p:pic>
        <p:nvPicPr>
          <p:cNvPr id="4" name="Picture 3">
            <a:extLst>
              <a:ext uri="{FF2B5EF4-FFF2-40B4-BE49-F238E27FC236}">
                <a16:creationId xmlns:a16="http://schemas.microsoft.com/office/drawing/2014/main" id="{07F7A69A-E563-457A-822E-6E5E013B603D}"/>
              </a:ext>
            </a:extLst>
          </p:cNvPr>
          <p:cNvPicPr>
            <a:picLocks noChangeAspect="1"/>
          </p:cNvPicPr>
          <p:nvPr/>
        </p:nvPicPr>
        <p:blipFill>
          <a:blip r:embed="rId4"/>
          <a:stretch>
            <a:fillRect/>
          </a:stretch>
        </p:blipFill>
        <p:spPr>
          <a:xfrm>
            <a:off x="2672646" y="5754815"/>
            <a:ext cx="3381847" cy="562053"/>
          </a:xfrm>
          <a:prstGeom prst="rect">
            <a:avLst/>
          </a:prstGeom>
        </p:spPr>
      </p:pic>
      <p:sp>
        <p:nvSpPr>
          <p:cNvPr id="12" name="TextBox 11">
            <a:extLst>
              <a:ext uri="{FF2B5EF4-FFF2-40B4-BE49-F238E27FC236}">
                <a16:creationId xmlns:a16="http://schemas.microsoft.com/office/drawing/2014/main" id="{15754D13-F27B-46D5-8230-749CBEE2EC52}"/>
              </a:ext>
            </a:extLst>
          </p:cNvPr>
          <p:cNvSpPr txBox="1"/>
          <p:nvPr/>
        </p:nvSpPr>
        <p:spPr>
          <a:xfrm>
            <a:off x="451106" y="6173053"/>
            <a:ext cx="7966753" cy="646331"/>
          </a:xfrm>
          <a:prstGeom prst="rect">
            <a:avLst/>
          </a:prstGeom>
          <a:noFill/>
        </p:spPr>
        <p:txBody>
          <a:bodyPr wrap="square" rtlCol="0">
            <a:spAutoFit/>
          </a:bodyPr>
          <a:lstStyle/>
          <a:p>
            <a:r>
              <a:rPr lang="en-US" sz="1800" dirty="0"/>
              <a:t>Powell </a:t>
            </a:r>
            <a:r>
              <a:rPr lang="en-US" sz="1800" dirty="0" err="1"/>
              <a:t>Poage</a:t>
            </a:r>
            <a:r>
              <a:rPr lang="en-US" sz="1800" dirty="0"/>
              <a:t> Hamilton Neighborhood only: Replacement Housing 74% good or excellent, Lighting 79%, Park improvements 73%, Northside lower </a:t>
            </a:r>
          </a:p>
        </p:txBody>
      </p:sp>
    </p:spTree>
    <p:extLst>
      <p:ext uri="{BB962C8B-B14F-4D97-AF65-F5344CB8AC3E}">
        <p14:creationId xmlns:p14="http://schemas.microsoft.com/office/powerpoint/2010/main" val="17692771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5" name="Google Shape;145;p3"/>
          <p:cNvSpPr/>
          <p:nvPr/>
        </p:nvSpPr>
        <p:spPr>
          <a:xfrm>
            <a:off x="226242" y="0"/>
            <a:ext cx="8917757" cy="822158"/>
          </a:xfrm>
          <a:prstGeom prst="rect">
            <a:avLst/>
          </a:prstGeom>
          <a:solidFill>
            <a:srgbClr val="692045"/>
          </a:solidFill>
          <a:ln w="25400" cap="flat" cmpd="sng">
            <a:solidFill>
              <a:srgbClr val="69204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6" name="Google Shape;146;p3"/>
          <p:cNvSpPr/>
          <p:nvPr/>
        </p:nvSpPr>
        <p:spPr>
          <a:xfrm rot="5400000">
            <a:off x="4654705" y="-3606308"/>
            <a:ext cx="60827" cy="8917759"/>
          </a:xfrm>
          <a:prstGeom prst="rect">
            <a:avLst/>
          </a:prstGeom>
          <a:solidFill>
            <a:srgbClr val="C6093B"/>
          </a:solidFill>
          <a:ln w="25400" cap="flat" cmpd="sng">
            <a:solidFill>
              <a:srgbClr val="C6093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7" name="Google Shape;147;p3"/>
          <p:cNvSpPr txBox="1"/>
          <p:nvPr/>
        </p:nvSpPr>
        <p:spPr>
          <a:xfrm>
            <a:off x="451106" y="17272"/>
            <a:ext cx="8466652" cy="822158"/>
          </a:xfrm>
          <a:prstGeom prst="rect">
            <a:avLst/>
          </a:prstGeom>
          <a:noFill/>
          <a:ln>
            <a:noFill/>
          </a:ln>
        </p:spPr>
        <p:txBody>
          <a:bodyPr spcFirstLastPara="1" wrap="square" lIns="91425" tIns="45700" rIns="91425" bIns="45700" anchor="ctr" anchorCtr="0">
            <a:normAutofit/>
          </a:bodyPr>
          <a:lstStyle/>
          <a:p>
            <a:pPr marL="0" marR="0" lvl="0" indent="0" algn="l" rtl="0">
              <a:spcBef>
                <a:spcPts val="0"/>
              </a:spcBef>
              <a:spcAft>
                <a:spcPts val="0"/>
              </a:spcAft>
              <a:buClr>
                <a:schemeClr val="lt1"/>
              </a:buClr>
              <a:buSzPts val="2800"/>
              <a:buFont typeface="Gill Sans"/>
              <a:buNone/>
            </a:pPr>
            <a:r>
              <a:rPr lang="en-US" sz="2800" b="0" i="0" u="none" strike="noStrike" cap="none" dirty="0">
                <a:solidFill>
                  <a:schemeClr val="lt1"/>
                </a:solidFill>
                <a:latin typeface="Gill Sans"/>
                <a:ea typeface="Gill Sans"/>
                <a:cs typeface="Gill Sans"/>
                <a:sym typeface="Gill Sans"/>
              </a:rPr>
              <a:t> A look back in time ….. </a:t>
            </a:r>
            <a:r>
              <a:rPr lang="en-US" sz="2800" b="1" i="0" u="none" strike="noStrike" cap="none" dirty="0">
                <a:solidFill>
                  <a:schemeClr val="lt1"/>
                </a:solidFill>
                <a:latin typeface="Gill Sans"/>
                <a:ea typeface="Gill Sans"/>
                <a:cs typeface="Gill Sans"/>
                <a:sym typeface="Gill Sans"/>
              </a:rPr>
              <a:t>2013</a:t>
            </a:r>
            <a:r>
              <a:rPr lang="en-US" sz="2800" b="0" i="0" u="none" strike="noStrike" cap="none" dirty="0">
                <a:solidFill>
                  <a:schemeClr val="lt1"/>
                </a:solidFill>
                <a:latin typeface="Gill Sans"/>
                <a:ea typeface="Gill Sans"/>
                <a:cs typeface="Gill Sans"/>
                <a:sym typeface="Gill Sans"/>
              </a:rPr>
              <a:t> </a:t>
            </a:r>
            <a:endParaRPr sz="2800" b="0" i="0" u="none" strike="noStrike" cap="none" dirty="0">
              <a:solidFill>
                <a:schemeClr val="lt1"/>
              </a:solidFill>
              <a:latin typeface="Gill Sans"/>
              <a:ea typeface="Gill Sans"/>
              <a:cs typeface="Gill Sans"/>
              <a:sym typeface="Gill Sans"/>
            </a:endParaRPr>
          </a:p>
        </p:txBody>
      </p:sp>
      <p:sp>
        <p:nvSpPr>
          <p:cNvPr id="3" name="TextBox 2">
            <a:extLst>
              <a:ext uri="{FF2B5EF4-FFF2-40B4-BE49-F238E27FC236}">
                <a16:creationId xmlns:a16="http://schemas.microsoft.com/office/drawing/2014/main" id="{9A57E6F6-658F-489E-9013-B3CFF7850A1D}"/>
              </a:ext>
            </a:extLst>
          </p:cNvPr>
          <p:cNvSpPr txBox="1"/>
          <p:nvPr/>
        </p:nvSpPr>
        <p:spPr>
          <a:xfrm>
            <a:off x="451106" y="1369580"/>
            <a:ext cx="8466652" cy="4708981"/>
          </a:xfrm>
          <a:prstGeom prst="rect">
            <a:avLst/>
          </a:prstGeom>
          <a:noFill/>
        </p:spPr>
        <p:txBody>
          <a:bodyPr wrap="square" rtlCol="0">
            <a:spAutoFit/>
          </a:bodyPr>
          <a:lstStyle/>
          <a:p>
            <a:r>
              <a:rPr lang="en-US" sz="2800" b="1" dirty="0">
                <a:latin typeface="Gill Sans" panose="020B0604020202020204" charset="0"/>
              </a:rPr>
              <a:t>Important Outcomes from a Neighborhood Plan</a:t>
            </a:r>
          </a:p>
          <a:p>
            <a:r>
              <a:rPr lang="en-US" sz="2800" b="1" dirty="0">
                <a:latin typeface="Gill Sans" panose="020B0604020202020204" charset="0"/>
              </a:rPr>
              <a:t> </a:t>
            </a:r>
          </a:p>
          <a:p>
            <a:pPr marL="514350" indent="-514350">
              <a:buFont typeface="+mj-lt"/>
              <a:buAutoNum type="arabicPeriod"/>
            </a:pPr>
            <a:r>
              <a:rPr lang="en-US" sz="3600" dirty="0">
                <a:latin typeface="Gill Sans" panose="020B0604020202020204" charset="0"/>
              </a:rPr>
              <a:t>More police presence and safety </a:t>
            </a:r>
          </a:p>
          <a:p>
            <a:pPr marL="514350" indent="-514350">
              <a:buFont typeface="+mj-lt"/>
              <a:buAutoNum type="arabicPeriod"/>
            </a:pPr>
            <a:r>
              <a:rPr lang="en-US" sz="3600" dirty="0">
                <a:latin typeface="Gill Sans" panose="020B0604020202020204" charset="0"/>
              </a:rPr>
              <a:t>Improving the housing, more single family homes </a:t>
            </a:r>
          </a:p>
          <a:p>
            <a:pPr marL="514350" indent="-514350">
              <a:buFont typeface="+mj-lt"/>
              <a:buAutoNum type="arabicPeriod"/>
            </a:pPr>
            <a:r>
              <a:rPr lang="en-US" sz="3600" dirty="0">
                <a:latin typeface="Gill Sans" panose="020B0604020202020204" charset="0"/>
              </a:rPr>
              <a:t>More lighting </a:t>
            </a:r>
          </a:p>
          <a:p>
            <a:pPr marL="514350" indent="-514350">
              <a:buFont typeface="+mj-lt"/>
              <a:buAutoNum type="arabicPeriod"/>
            </a:pPr>
            <a:r>
              <a:rPr lang="en-US" sz="3600" dirty="0">
                <a:latin typeface="Gill Sans" panose="020B0604020202020204" charset="0"/>
              </a:rPr>
              <a:t>Better care of parks</a:t>
            </a:r>
          </a:p>
          <a:p>
            <a:pPr marL="514350" indent="-514350">
              <a:buFont typeface="+mj-lt"/>
              <a:buAutoNum type="arabicPeriod"/>
            </a:pPr>
            <a:r>
              <a:rPr lang="en-US" sz="3600" dirty="0">
                <a:latin typeface="Gill Sans" panose="020B0604020202020204" charset="0"/>
              </a:rPr>
              <a:t>Improve the look of the neighborhood </a:t>
            </a:r>
          </a:p>
          <a:p>
            <a:endParaRPr lang="en-US" sz="2800" dirty="0">
              <a:latin typeface="Gill Sans" panose="020B0604020202020204" charset="0"/>
            </a:endParaRPr>
          </a:p>
        </p:txBody>
      </p:sp>
    </p:spTree>
    <p:extLst>
      <p:ext uri="{BB962C8B-B14F-4D97-AF65-F5344CB8AC3E}">
        <p14:creationId xmlns:p14="http://schemas.microsoft.com/office/powerpoint/2010/main" val="11366438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4"/>
          <p:cNvSpPr/>
          <p:nvPr/>
        </p:nvSpPr>
        <p:spPr>
          <a:xfrm>
            <a:off x="226242" y="0"/>
            <a:ext cx="8917757" cy="822158"/>
          </a:xfrm>
          <a:prstGeom prst="rect">
            <a:avLst/>
          </a:prstGeom>
          <a:solidFill>
            <a:srgbClr val="692045"/>
          </a:solidFill>
          <a:ln w="25400" cap="flat" cmpd="sng">
            <a:solidFill>
              <a:srgbClr val="69204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7" name="Google Shape;157;p4"/>
          <p:cNvSpPr/>
          <p:nvPr/>
        </p:nvSpPr>
        <p:spPr>
          <a:xfrm rot="5400000">
            <a:off x="4654705" y="-3606308"/>
            <a:ext cx="60827" cy="8917759"/>
          </a:xfrm>
          <a:prstGeom prst="rect">
            <a:avLst/>
          </a:prstGeom>
          <a:solidFill>
            <a:srgbClr val="C6093B"/>
          </a:solidFill>
          <a:ln w="25400" cap="flat" cmpd="sng">
            <a:solidFill>
              <a:srgbClr val="C6093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8" name="Google Shape;158;p4"/>
          <p:cNvSpPr txBox="1"/>
          <p:nvPr/>
        </p:nvSpPr>
        <p:spPr>
          <a:xfrm>
            <a:off x="451106" y="17272"/>
            <a:ext cx="8466652" cy="822158"/>
          </a:xfrm>
          <a:prstGeom prst="rect">
            <a:avLst/>
          </a:prstGeom>
          <a:noFill/>
          <a:ln>
            <a:noFill/>
          </a:ln>
        </p:spPr>
        <p:txBody>
          <a:bodyPr spcFirstLastPara="1" wrap="square" lIns="91425" tIns="45700" rIns="91425" bIns="45700" anchor="ctr" anchorCtr="0">
            <a:normAutofit/>
          </a:bodyPr>
          <a:lstStyle/>
          <a:p>
            <a:pPr marL="0" marR="0" lvl="0" indent="0" algn="l" rtl="0">
              <a:spcBef>
                <a:spcPts val="0"/>
              </a:spcBef>
              <a:spcAft>
                <a:spcPts val="0"/>
              </a:spcAft>
              <a:buClr>
                <a:schemeClr val="lt1"/>
              </a:buClr>
              <a:buSzPts val="2800"/>
              <a:buFont typeface="Gill Sans"/>
              <a:buNone/>
            </a:pPr>
            <a:r>
              <a:rPr lang="en-US" sz="2800" b="0" i="0" u="none" strike="noStrike" cap="none" dirty="0">
                <a:solidFill>
                  <a:schemeClr val="lt1"/>
                </a:solidFill>
                <a:latin typeface="Gill Sans"/>
                <a:ea typeface="Gill Sans"/>
                <a:cs typeface="Gill Sans"/>
                <a:sym typeface="Gill Sans"/>
              </a:rPr>
              <a:t>Comments </a:t>
            </a:r>
            <a:endParaRPr sz="2800" b="0" i="0" u="none" strike="noStrike" cap="none" dirty="0">
              <a:solidFill>
                <a:schemeClr val="lt1"/>
              </a:solidFill>
              <a:latin typeface="Gill Sans"/>
              <a:ea typeface="Gill Sans"/>
              <a:cs typeface="Gill Sans"/>
              <a:sym typeface="Gill Sans"/>
            </a:endParaRPr>
          </a:p>
        </p:txBody>
      </p:sp>
      <p:sp>
        <p:nvSpPr>
          <p:cNvPr id="5" name="Rectangle 4">
            <a:extLst>
              <a:ext uri="{FF2B5EF4-FFF2-40B4-BE49-F238E27FC236}">
                <a16:creationId xmlns:a16="http://schemas.microsoft.com/office/drawing/2014/main" id="{C9DE0D92-6208-49D9-8309-13C2AE0A64F1}"/>
              </a:ext>
            </a:extLst>
          </p:cNvPr>
          <p:cNvSpPr/>
          <p:nvPr/>
        </p:nvSpPr>
        <p:spPr>
          <a:xfrm>
            <a:off x="522247" y="1130759"/>
            <a:ext cx="8324370" cy="5570756"/>
          </a:xfrm>
          <a:prstGeom prst="rect">
            <a:avLst/>
          </a:prstGeom>
        </p:spPr>
        <p:txBody>
          <a:bodyPr wrap="square">
            <a:spAutoFit/>
          </a:bodyPr>
          <a:lstStyle/>
          <a:p>
            <a:pPr marL="285750" indent="-285750">
              <a:buFont typeface="Arial" panose="020B0604020202020204" pitchFamily="34" charset="0"/>
              <a:buChar char="•"/>
            </a:pPr>
            <a:r>
              <a:rPr lang="en-US" sz="1800" dirty="0"/>
              <a:t>All streets in this area should have the new street lighting - Denton, Redfield </a:t>
            </a:r>
            <a:r>
              <a:rPr lang="en-US" sz="1800" dirty="0" err="1"/>
              <a:t>etc</a:t>
            </a:r>
            <a:endParaRPr lang="en-US" sz="1800" dirty="0"/>
          </a:p>
          <a:p>
            <a:pPr marL="285750" indent="-285750">
              <a:buFont typeface="Arial" panose="020B0604020202020204" pitchFamily="34" charset="0"/>
              <a:buChar char="•"/>
            </a:pPr>
            <a:r>
              <a:rPr lang="en-US" sz="1800" dirty="0"/>
              <a:t>More is need in Powel, </a:t>
            </a:r>
            <a:r>
              <a:rPr lang="en-US" sz="1800" dirty="0" err="1"/>
              <a:t>Poage</a:t>
            </a:r>
            <a:r>
              <a:rPr lang="en-US" sz="1800" dirty="0"/>
              <a:t>, Hamilton. Replace the trees that were removed in 2018 due to Emerald Ash Borer. Fix streets and sidewalks. Have Parking Authority give tickets to cars parked to close to curb cut outs.</a:t>
            </a:r>
          </a:p>
          <a:p>
            <a:pPr marL="285750" indent="-285750">
              <a:buFont typeface="Arial" panose="020B0604020202020204" pitchFamily="34" charset="0"/>
              <a:buChar char="•"/>
            </a:pPr>
            <a:r>
              <a:rPr lang="en-US" sz="1800" dirty="0"/>
              <a:t>I would like to see more lighting projects around Powell Park.</a:t>
            </a:r>
          </a:p>
          <a:p>
            <a:pPr marL="285750" indent="-285750">
              <a:buFont typeface="Arial" panose="020B0604020202020204" pitchFamily="34" charset="0"/>
              <a:buChar char="•"/>
            </a:pPr>
            <a:r>
              <a:rPr lang="en-US" sz="1800" dirty="0"/>
              <a:t>More replacement homes closer together </a:t>
            </a:r>
          </a:p>
          <a:p>
            <a:pPr marL="285750" indent="-285750">
              <a:buFont typeface="Arial" panose="020B0604020202020204" pitchFamily="34" charset="0"/>
              <a:buChar char="•"/>
            </a:pPr>
            <a:r>
              <a:rPr lang="en-US" sz="1800" dirty="0"/>
              <a:t>Very impressed with projects. </a:t>
            </a:r>
          </a:p>
          <a:p>
            <a:pPr marL="285750" indent="-285750">
              <a:buFont typeface="Arial" panose="020B0604020202020204" pitchFamily="34" charset="0"/>
              <a:buChar char="•"/>
            </a:pPr>
            <a:r>
              <a:rPr lang="en-US" sz="1800" dirty="0"/>
              <a:t>The Park have nothing for teens.. the home program are too expensive</a:t>
            </a:r>
          </a:p>
          <a:p>
            <a:pPr marL="285750" indent="-285750">
              <a:buFont typeface="Arial" panose="020B0604020202020204" pitchFamily="34" charset="0"/>
              <a:buChar char="•"/>
            </a:pPr>
            <a:r>
              <a:rPr lang="en-US" sz="1800" dirty="0"/>
              <a:t>My opinion is some of the houses, SOME, were not so bad and could have been renovated to just as good a standard. Don`t get me wrong, there is a nice improvement in my neighborhood, as far as looks. The parks I think was a waste of money, you could have improved them in other ways, just as they were and made them just as usable. </a:t>
            </a:r>
          </a:p>
          <a:p>
            <a:pPr marL="285750" indent="-285750">
              <a:buFont typeface="Arial" panose="020B0604020202020204" pitchFamily="34" charset="0"/>
              <a:buChar char="•"/>
            </a:pPr>
            <a:r>
              <a:rPr lang="en-US" sz="1800" dirty="0"/>
              <a:t>I hope you stop with the street lighting at 7th street. I am not impress with lighting. bright light at spot of light many more shadows as you move away</a:t>
            </a:r>
          </a:p>
          <a:p>
            <a:pPr marL="285750" indent="-285750">
              <a:buFont typeface="Arial" panose="020B0604020202020204" pitchFamily="34" charset="0"/>
              <a:buChar char="•"/>
            </a:pPr>
            <a:r>
              <a:rPr lang="en-US" sz="1800" dirty="0"/>
              <a:t>Need more Grants to fix up old homes</a:t>
            </a:r>
          </a:p>
          <a:p>
            <a:pPr marL="285750" indent="-285750">
              <a:buFont typeface="Arial" panose="020B0604020202020204" pitchFamily="34" charset="0"/>
              <a:buChar char="•"/>
            </a:pPr>
            <a:r>
              <a:rPr lang="en-US" sz="1800" dirty="0"/>
              <a:t>The rate at which lacrosse is building homes is not fast enough to keep up with our population increase</a:t>
            </a:r>
          </a:p>
          <a:p>
            <a:endParaRPr lang="en-US" dirty="0"/>
          </a:p>
        </p:txBody>
      </p:sp>
    </p:spTree>
    <p:extLst>
      <p:ext uri="{BB962C8B-B14F-4D97-AF65-F5344CB8AC3E}">
        <p14:creationId xmlns:p14="http://schemas.microsoft.com/office/powerpoint/2010/main" val="15486907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4"/>
          <p:cNvSpPr/>
          <p:nvPr/>
        </p:nvSpPr>
        <p:spPr>
          <a:xfrm>
            <a:off x="226242" y="0"/>
            <a:ext cx="8917757" cy="822158"/>
          </a:xfrm>
          <a:prstGeom prst="rect">
            <a:avLst/>
          </a:prstGeom>
          <a:solidFill>
            <a:srgbClr val="692045"/>
          </a:solidFill>
          <a:ln w="25400" cap="flat" cmpd="sng">
            <a:solidFill>
              <a:srgbClr val="69204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7" name="Google Shape;157;p4"/>
          <p:cNvSpPr/>
          <p:nvPr/>
        </p:nvSpPr>
        <p:spPr>
          <a:xfrm rot="5400000">
            <a:off x="4654705" y="-3606308"/>
            <a:ext cx="60827" cy="8917759"/>
          </a:xfrm>
          <a:prstGeom prst="rect">
            <a:avLst/>
          </a:prstGeom>
          <a:solidFill>
            <a:srgbClr val="C6093B"/>
          </a:solidFill>
          <a:ln w="25400" cap="flat" cmpd="sng">
            <a:solidFill>
              <a:srgbClr val="C6093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8" name="Google Shape;158;p4"/>
          <p:cNvSpPr txBox="1"/>
          <p:nvPr/>
        </p:nvSpPr>
        <p:spPr>
          <a:xfrm>
            <a:off x="451106" y="17272"/>
            <a:ext cx="8466652" cy="822158"/>
          </a:xfrm>
          <a:prstGeom prst="rect">
            <a:avLst/>
          </a:prstGeom>
          <a:noFill/>
          <a:ln>
            <a:noFill/>
          </a:ln>
        </p:spPr>
        <p:txBody>
          <a:bodyPr spcFirstLastPara="1" wrap="square" lIns="91425" tIns="45700" rIns="91425" bIns="45700" anchor="ctr" anchorCtr="0">
            <a:normAutofit/>
          </a:bodyPr>
          <a:lstStyle/>
          <a:p>
            <a:pPr marL="0" marR="0" lvl="0" indent="0" algn="l" rtl="0">
              <a:spcBef>
                <a:spcPts val="0"/>
              </a:spcBef>
              <a:spcAft>
                <a:spcPts val="0"/>
              </a:spcAft>
              <a:buClr>
                <a:schemeClr val="lt1"/>
              </a:buClr>
              <a:buSzPts val="2800"/>
              <a:buFont typeface="Gill Sans"/>
              <a:buNone/>
            </a:pPr>
            <a:r>
              <a:rPr lang="en-US" sz="2800" b="0" i="0" u="none" strike="noStrike" cap="none" dirty="0">
                <a:solidFill>
                  <a:schemeClr val="lt1"/>
                </a:solidFill>
                <a:latin typeface="Gill Sans"/>
                <a:ea typeface="Gill Sans"/>
                <a:cs typeface="Gill Sans"/>
                <a:sym typeface="Gill Sans"/>
              </a:rPr>
              <a:t>Comments </a:t>
            </a:r>
            <a:endParaRPr sz="2800" b="0" i="0" u="none" strike="noStrike" cap="none" dirty="0">
              <a:solidFill>
                <a:schemeClr val="lt1"/>
              </a:solidFill>
              <a:latin typeface="Gill Sans"/>
              <a:ea typeface="Gill Sans"/>
              <a:cs typeface="Gill Sans"/>
              <a:sym typeface="Gill Sans"/>
            </a:endParaRPr>
          </a:p>
        </p:txBody>
      </p:sp>
      <p:sp>
        <p:nvSpPr>
          <p:cNvPr id="5" name="Rectangle 4">
            <a:extLst>
              <a:ext uri="{FF2B5EF4-FFF2-40B4-BE49-F238E27FC236}">
                <a16:creationId xmlns:a16="http://schemas.microsoft.com/office/drawing/2014/main" id="{C9DE0D92-6208-49D9-8309-13C2AE0A64F1}"/>
              </a:ext>
            </a:extLst>
          </p:cNvPr>
          <p:cNvSpPr/>
          <p:nvPr/>
        </p:nvSpPr>
        <p:spPr>
          <a:xfrm>
            <a:off x="226239" y="962528"/>
            <a:ext cx="8991652" cy="5262979"/>
          </a:xfrm>
          <a:prstGeom prst="rect">
            <a:avLst/>
          </a:prstGeom>
        </p:spPr>
        <p:txBody>
          <a:bodyPr wrap="square">
            <a:spAutoFit/>
          </a:bodyPr>
          <a:lstStyle/>
          <a:p>
            <a:pPr marL="285750" indent="-285750">
              <a:buFont typeface="Arial" panose="020B0604020202020204" pitchFamily="34" charset="0"/>
              <a:buChar char="•"/>
            </a:pPr>
            <a:r>
              <a:rPr lang="en-US" sz="1600" dirty="0"/>
              <a:t>Keep up the good work, it has not gone unnoticed</a:t>
            </a:r>
          </a:p>
          <a:p>
            <a:pPr marL="285750" indent="-285750">
              <a:buFont typeface="Arial" panose="020B0604020202020204" pitchFamily="34" charset="0"/>
              <a:buChar char="•"/>
            </a:pPr>
            <a:r>
              <a:rPr lang="en-US" sz="1600" dirty="0"/>
              <a:t>While it is difficult not to see the value of these housing programs and to congratulate the city's attempt to revitalize struggling neighborhoods, I think there needs to, locked into the purchasing of these homes, a modicum of neighborly etiquette enforced. We have new home that was purchased in our neighborhood. Many people are living in it (clearly not a single family) and the surrounding neighbors are tasked with cleaning up the trash thrown into the streets - even after they've kindly been asked to stop this behavior from several long-time residents.</a:t>
            </a:r>
          </a:p>
          <a:p>
            <a:pPr marL="285750" indent="-285750">
              <a:buFont typeface="Arial" panose="020B0604020202020204" pitchFamily="34" charset="0"/>
              <a:buChar char="•"/>
            </a:pPr>
            <a:r>
              <a:rPr lang="en-US" sz="1600" dirty="0"/>
              <a:t>You just spent millions of dollars on these parks and then I received a questionnaire last fall about putting a new basketball court in at Powell park or </a:t>
            </a:r>
            <a:r>
              <a:rPr lang="en-US" sz="1600" dirty="0" err="1"/>
              <a:t>poage</a:t>
            </a:r>
            <a:r>
              <a:rPr lang="en-US" sz="1600" dirty="0"/>
              <a:t> park. That makes no sense.</a:t>
            </a:r>
          </a:p>
          <a:p>
            <a:pPr marL="285750" indent="-285750">
              <a:buFont typeface="Arial" panose="020B0604020202020204" pitchFamily="34" charset="0"/>
              <a:buChar char="•"/>
            </a:pPr>
            <a:r>
              <a:rPr lang="en-US" sz="1600" dirty="0"/>
              <a:t>I </a:t>
            </a:r>
            <a:r>
              <a:rPr lang="en-US" sz="1600" dirty="0" err="1"/>
              <a:t>dont</a:t>
            </a:r>
            <a:r>
              <a:rPr lang="en-US" sz="1600" dirty="0"/>
              <a:t> like the layout of Powell park, and the play structures are so minimal. more picnic tables. another jungle gym, more swings. more.</a:t>
            </a:r>
          </a:p>
          <a:p>
            <a:pPr marL="285750" indent="-285750">
              <a:buFont typeface="Arial" panose="020B0604020202020204" pitchFamily="34" charset="0"/>
              <a:buChar char="•"/>
            </a:pPr>
            <a:r>
              <a:rPr lang="en-US" sz="1600" dirty="0" err="1"/>
              <a:t>Poage</a:t>
            </a:r>
            <a:r>
              <a:rPr lang="en-US" sz="1600" dirty="0"/>
              <a:t> Park is no longer a great park for young kids. There should be swings and other play things that can be used by younger kids. Also, too many dogs running in the park and the owners do not clean up after them</a:t>
            </a:r>
          </a:p>
          <a:p>
            <a:pPr marL="285750" indent="-285750">
              <a:buFont typeface="Arial" panose="020B0604020202020204" pitchFamily="34" charset="0"/>
              <a:buChar char="•"/>
            </a:pPr>
            <a:r>
              <a:rPr lang="en-US" sz="1600" dirty="0"/>
              <a:t>Too many parks! Street repairs more important</a:t>
            </a:r>
          </a:p>
          <a:p>
            <a:pPr marL="285750" indent="-285750">
              <a:buFont typeface="Arial" panose="020B0604020202020204" pitchFamily="34" charset="0"/>
              <a:buChar char="•"/>
            </a:pPr>
            <a:r>
              <a:rPr lang="en-US" sz="1600" dirty="0"/>
              <a:t>7th street lighting really helped, need to expand this</a:t>
            </a:r>
          </a:p>
          <a:p>
            <a:pPr marL="285750" indent="-285750">
              <a:buFont typeface="Arial" panose="020B0604020202020204" pitchFamily="34" charset="0"/>
              <a:buChar char="•"/>
            </a:pPr>
            <a:r>
              <a:rPr lang="en-US" sz="1600" dirty="0"/>
              <a:t>The new lighting on 7th is disruptive to residents. When there is snow on the ground, it’s practically daylight. My </a:t>
            </a:r>
            <a:r>
              <a:rPr lang="en-US" sz="1600" dirty="0" err="1"/>
              <a:t>venitian</a:t>
            </a:r>
            <a:r>
              <a:rPr lang="en-US" sz="1600" dirty="0"/>
              <a:t> blinds aren’t enough (as they were before new lights) to keep the bedrooms dark for sleeping. The purchase of light blocking curtains was an expense.</a:t>
            </a:r>
          </a:p>
          <a:p>
            <a:pPr marL="285750" indent="-285750">
              <a:buFont typeface="Arial" panose="020B0604020202020204" pitchFamily="34" charset="0"/>
              <a:buChar char="•"/>
            </a:pPr>
            <a:r>
              <a:rPr lang="en-US" sz="1600" dirty="0"/>
              <a:t>Still to many rentals in the Powell </a:t>
            </a:r>
            <a:r>
              <a:rPr lang="en-US" sz="1600" dirty="0" err="1"/>
              <a:t>Poage</a:t>
            </a:r>
            <a:r>
              <a:rPr lang="en-US" sz="1600" dirty="0"/>
              <a:t> neighborhood.</a:t>
            </a:r>
          </a:p>
        </p:txBody>
      </p:sp>
    </p:spTree>
    <p:extLst>
      <p:ext uri="{BB962C8B-B14F-4D97-AF65-F5344CB8AC3E}">
        <p14:creationId xmlns:p14="http://schemas.microsoft.com/office/powerpoint/2010/main" val="16446001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4"/>
          <p:cNvSpPr/>
          <p:nvPr/>
        </p:nvSpPr>
        <p:spPr>
          <a:xfrm>
            <a:off x="226242" y="0"/>
            <a:ext cx="8917757" cy="822158"/>
          </a:xfrm>
          <a:prstGeom prst="rect">
            <a:avLst/>
          </a:prstGeom>
          <a:solidFill>
            <a:srgbClr val="692045"/>
          </a:solidFill>
          <a:ln w="25400" cap="flat" cmpd="sng">
            <a:solidFill>
              <a:srgbClr val="69204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7" name="Google Shape;157;p4"/>
          <p:cNvSpPr/>
          <p:nvPr/>
        </p:nvSpPr>
        <p:spPr>
          <a:xfrm rot="5400000">
            <a:off x="4654705" y="-3606308"/>
            <a:ext cx="60827" cy="8917759"/>
          </a:xfrm>
          <a:prstGeom prst="rect">
            <a:avLst/>
          </a:prstGeom>
          <a:solidFill>
            <a:srgbClr val="C6093B"/>
          </a:solidFill>
          <a:ln w="25400" cap="flat" cmpd="sng">
            <a:solidFill>
              <a:srgbClr val="C6093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8" name="Google Shape;158;p4"/>
          <p:cNvSpPr txBox="1"/>
          <p:nvPr/>
        </p:nvSpPr>
        <p:spPr>
          <a:xfrm>
            <a:off x="451106" y="17272"/>
            <a:ext cx="8466652" cy="822158"/>
          </a:xfrm>
          <a:prstGeom prst="rect">
            <a:avLst/>
          </a:prstGeom>
          <a:noFill/>
          <a:ln>
            <a:noFill/>
          </a:ln>
        </p:spPr>
        <p:txBody>
          <a:bodyPr spcFirstLastPara="1" wrap="square" lIns="91425" tIns="45700" rIns="91425" bIns="45700" anchor="ctr" anchorCtr="0">
            <a:normAutofit/>
          </a:bodyPr>
          <a:lstStyle/>
          <a:p>
            <a:pPr marL="0" marR="0" lvl="0" indent="0" algn="l" rtl="0">
              <a:spcBef>
                <a:spcPts val="0"/>
              </a:spcBef>
              <a:spcAft>
                <a:spcPts val="0"/>
              </a:spcAft>
              <a:buClr>
                <a:schemeClr val="lt1"/>
              </a:buClr>
              <a:buSzPts val="2800"/>
              <a:buFont typeface="Gill Sans"/>
              <a:buNone/>
            </a:pPr>
            <a:r>
              <a:rPr lang="en-US" sz="2800" b="0" i="0" u="none" strike="noStrike" cap="none" dirty="0">
                <a:solidFill>
                  <a:schemeClr val="lt1"/>
                </a:solidFill>
                <a:latin typeface="Gill Sans"/>
                <a:ea typeface="Gill Sans"/>
                <a:cs typeface="Gill Sans"/>
                <a:sym typeface="Gill Sans"/>
              </a:rPr>
              <a:t>Comments on City-projects- Northside </a:t>
            </a:r>
            <a:endParaRPr sz="2800" b="0" i="0" u="none" strike="noStrike" cap="none" dirty="0">
              <a:solidFill>
                <a:schemeClr val="lt1"/>
              </a:solidFill>
              <a:latin typeface="Gill Sans"/>
              <a:ea typeface="Gill Sans"/>
              <a:cs typeface="Gill Sans"/>
              <a:sym typeface="Gill Sans"/>
            </a:endParaRPr>
          </a:p>
        </p:txBody>
      </p:sp>
      <p:sp>
        <p:nvSpPr>
          <p:cNvPr id="5" name="TextBox 4">
            <a:extLst>
              <a:ext uri="{FF2B5EF4-FFF2-40B4-BE49-F238E27FC236}">
                <a16:creationId xmlns:a16="http://schemas.microsoft.com/office/drawing/2014/main" id="{F72409F5-E241-43DB-9453-ED73D823A23E}"/>
              </a:ext>
            </a:extLst>
          </p:cNvPr>
          <p:cNvSpPr txBox="1"/>
          <p:nvPr/>
        </p:nvSpPr>
        <p:spPr>
          <a:xfrm>
            <a:off x="451106" y="882985"/>
            <a:ext cx="8692894" cy="5632311"/>
          </a:xfrm>
          <a:prstGeom prst="rect">
            <a:avLst/>
          </a:prstGeom>
          <a:noFill/>
        </p:spPr>
        <p:txBody>
          <a:bodyPr wrap="square" rtlCol="0">
            <a:spAutoFit/>
          </a:bodyPr>
          <a:lstStyle/>
          <a:p>
            <a:pPr marL="342900" indent="-342900">
              <a:buFont typeface="Arial" panose="020B0604020202020204" pitchFamily="34" charset="0"/>
              <a:buChar char="•"/>
            </a:pPr>
            <a:r>
              <a:rPr lang="en-US" sz="2000" dirty="0"/>
              <a:t>Love the lighting by Logan Middle! I would focus on housing over park renovations. </a:t>
            </a:r>
          </a:p>
          <a:p>
            <a:pPr marL="342900" indent="-342900">
              <a:buFont typeface="Arial" panose="020B0604020202020204" pitchFamily="34" charset="0"/>
              <a:buChar char="•"/>
            </a:pPr>
            <a:r>
              <a:rPr lang="en-US" sz="2000" dirty="0"/>
              <a:t>Programs for financial literacy to enable more people to move from renting to homeownership. </a:t>
            </a:r>
          </a:p>
          <a:p>
            <a:pPr marL="342900" indent="-342900">
              <a:buFont typeface="Arial" panose="020B0604020202020204" pitchFamily="34" charset="0"/>
              <a:buChar char="•"/>
            </a:pPr>
            <a:r>
              <a:rPr lang="en-US" sz="2000" dirty="0"/>
              <a:t>Continue to revitalize parks throughout the City, Copeland is a mess, their commitment to the park ends at the outfield fence. </a:t>
            </a:r>
          </a:p>
          <a:p>
            <a:pPr marL="342900" indent="-342900">
              <a:buFont typeface="Arial" panose="020B0604020202020204" pitchFamily="34" charset="0"/>
              <a:buChar char="•"/>
            </a:pPr>
            <a:r>
              <a:rPr lang="en-US" sz="2000" dirty="0"/>
              <a:t>Look at the Senior Center situation. </a:t>
            </a:r>
          </a:p>
          <a:p>
            <a:pPr marL="342900" indent="-342900">
              <a:buFont typeface="Arial" panose="020B0604020202020204" pitchFamily="34" charset="0"/>
              <a:buChar char="•"/>
            </a:pPr>
            <a:r>
              <a:rPr lang="en-US" sz="2000" dirty="0"/>
              <a:t>More programs to build homes in the flood plain </a:t>
            </a:r>
          </a:p>
          <a:p>
            <a:pPr marL="342900" indent="-342900">
              <a:buFont typeface="Arial" panose="020B0604020202020204" pitchFamily="34" charset="0"/>
              <a:buChar char="•"/>
            </a:pPr>
            <a:r>
              <a:rPr lang="en-US" sz="2000" dirty="0"/>
              <a:t>I am not aware of these programs </a:t>
            </a:r>
          </a:p>
          <a:p>
            <a:pPr marL="342900" indent="-342900">
              <a:buFont typeface="Arial" panose="020B0604020202020204" pitchFamily="34" charset="0"/>
              <a:buChar char="•"/>
            </a:pPr>
            <a:r>
              <a:rPr lang="en-US" sz="2000" dirty="0"/>
              <a:t>Definitely keep that program up! I used the home rehab program a few years back and it was so nice to work with them. </a:t>
            </a:r>
          </a:p>
          <a:p>
            <a:pPr marL="342900" indent="-342900">
              <a:buFont typeface="Arial" panose="020B0604020202020204" pitchFamily="34" charset="0"/>
              <a:buChar char="•"/>
            </a:pPr>
            <a:r>
              <a:rPr lang="en-US" sz="2000" dirty="0"/>
              <a:t>Remove and replace homes. </a:t>
            </a:r>
          </a:p>
          <a:p>
            <a:pPr marL="342900" indent="-342900">
              <a:buFont typeface="Arial" panose="020B0604020202020204" pitchFamily="34" charset="0"/>
              <a:buChar char="•"/>
            </a:pPr>
            <a:r>
              <a:rPr lang="en-US" sz="2000" dirty="0"/>
              <a:t>What about low-income people? </a:t>
            </a:r>
          </a:p>
          <a:p>
            <a:pPr marL="342900" indent="-342900">
              <a:buFont typeface="Arial" panose="020B0604020202020204" pitchFamily="34" charset="0"/>
              <a:buChar char="•"/>
            </a:pPr>
            <a:r>
              <a:rPr lang="en-US" sz="2000" dirty="0"/>
              <a:t>More high quality rental housing </a:t>
            </a:r>
          </a:p>
          <a:p>
            <a:pPr marL="342900" indent="-342900">
              <a:buFont typeface="Arial" panose="020B0604020202020204" pitchFamily="34" charset="0"/>
              <a:buChar char="•"/>
            </a:pPr>
            <a:r>
              <a:rPr lang="en-US" sz="2000" dirty="0"/>
              <a:t>Lighting on George St, all of Clinton St from Rose to George, more lighting at Copeland park on Rose St side </a:t>
            </a:r>
          </a:p>
          <a:p>
            <a:pPr marL="342900" indent="-342900">
              <a:buFont typeface="Arial" panose="020B0604020202020204" pitchFamily="34" charset="0"/>
              <a:buChar char="•"/>
            </a:pPr>
            <a:r>
              <a:rPr lang="en-US" sz="2000" dirty="0"/>
              <a:t>More loans or grants for old homes to get fixed up </a:t>
            </a:r>
          </a:p>
          <a:p>
            <a:pPr marL="342900" indent="-342900">
              <a:buFont typeface="Arial" panose="020B0604020202020204" pitchFamily="34" charset="0"/>
              <a:buChar char="•"/>
            </a:pPr>
            <a:r>
              <a:rPr lang="en-US" sz="2000" dirty="0"/>
              <a:t>More lighting, lighting at Public Housing</a:t>
            </a:r>
          </a:p>
        </p:txBody>
      </p:sp>
    </p:spTree>
    <p:extLst>
      <p:ext uri="{BB962C8B-B14F-4D97-AF65-F5344CB8AC3E}">
        <p14:creationId xmlns:p14="http://schemas.microsoft.com/office/powerpoint/2010/main" val="10692291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4"/>
          <p:cNvSpPr/>
          <p:nvPr/>
        </p:nvSpPr>
        <p:spPr>
          <a:xfrm>
            <a:off x="226242" y="0"/>
            <a:ext cx="8917757" cy="822158"/>
          </a:xfrm>
          <a:prstGeom prst="rect">
            <a:avLst/>
          </a:prstGeom>
          <a:solidFill>
            <a:srgbClr val="692045"/>
          </a:solidFill>
          <a:ln w="25400" cap="flat" cmpd="sng">
            <a:solidFill>
              <a:srgbClr val="69204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7" name="Google Shape;157;p4"/>
          <p:cNvSpPr/>
          <p:nvPr/>
        </p:nvSpPr>
        <p:spPr>
          <a:xfrm rot="5400000">
            <a:off x="4654705" y="-3606308"/>
            <a:ext cx="60827" cy="8917759"/>
          </a:xfrm>
          <a:prstGeom prst="rect">
            <a:avLst/>
          </a:prstGeom>
          <a:solidFill>
            <a:srgbClr val="C6093B"/>
          </a:solidFill>
          <a:ln w="25400" cap="flat" cmpd="sng">
            <a:solidFill>
              <a:srgbClr val="C6093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8" name="Google Shape;158;p4"/>
          <p:cNvSpPr txBox="1"/>
          <p:nvPr/>
        </p:nvSpPr>
        <p:spPr>
          <a:xfrm>
            <a:off x="451106" y="17272"/>
            <a:ext cx="8466652" cy="822158"/>
          </a:xfrm>
          <a:prstGeom prst="rect">
            <a:avLst/>
          </a:prstGeom>
          <a:noFill/>
          <a:ln>
            <a:noFill/>
          </a:ln>
        </p:spPr>
        <p:txBody>
          <a:bodyPr spcFirstLastPara="1" wrap="square" lIns="91425" tIns="45700" rIns="91425" bIns="45700" anchor="ctr" anchorCtr="0">
            <a:normAutofit/>
          </a:bodyPr>
          <a:lstStyle/>
          <a:p>
            <a:pPr marL="0" marR="0" lvl="0" indent="0" algn="l" rtl="0">
              <a:spcBef>
                <a:spcPts val="0"/>
              </a:spcBef>
              <a:spcAft>
                <a:spcPts val="0"/>
              </a:spcAft>
              <a:buClr>
                <a:schemeClr val="lt1"/>
              </a:buClr>
              <a:buSzPts val="2800"/>
              <a:buFont typeface="Gill Sans"/>
              <a:buNone/>
            </a:pPr>
            <a:r>
              <a:rPr lang="en-US" sz="2800" b="0" i="0" u="none" strike="noStrike" cap="none" dirty="0">
                <a:solidFill>
                  <a:schemeClr val="lt1"/>
                </a:solidFill>
                <a:latin typeface="Gill Sans"/>
                <a:ea typeface="Gill Sans"/>
                <a:cs typeface="Gill Sans"/>
                <a:sym typeface="Gill Sans"/>
              </a:rPr>
              <a:t>Comments </a:t>
            </a:r>
            <a:endParaRPr sz="2800" b="0" i="0" u="none" strike="noStrike" cap="none" dirty="0">
              <a:solidFill>
                <a:schemeClr val="lt1"/>
              </a:solidFill>
              <a:latin typeface="Gill Sans"/>
              <a:ea typeface="Gill Sans"/>
              <a:cs typeface="Gill Sans"/>
              <a:sym typeface="Gill Sans"/>
            </a:endParaRPr>
          </a:p>
        </p:txBody>
      </p:sp>
      <p:sp>
        <p:nvSpPr>
          <p:cNvPr id="5" name="Rectangle 4">
            <a:extLst>
              <a:ext uri="{FF2B5EF4-FFF2-40B4-BE49-F238E27FC236}">
                <a16:creationId xmlns:a16="http://schemas.microsoft.com/office/drawing/2014/main" id="{C9DE0D92-6208-49D9-8309-13C2AE0A64F1}"/>
              </a:ext>
            </a:extLst>
          </p:cNvPr>
          <p:cNvSpPr/>
          <p:nvPr/>
        </p:nvSpPr>
        <p:spPr>
          <a:xfrm>
            <a:off x="825941" y="1313509"/>
            <a:ext cx="7716982" cy="3170099"/>
          </a:xfrm>
          <a:prstGeom prst="rect">
            <a:avLst/>
          </a:prstGeom>
        </p:spPr>
        <p:txBody>
          <a:bodyPr wrap="square">
            <a:spAutoFit/>
          </a:bodyPr>
          <a:lstStyle/>
          <a:p>
            <a:pPr marL="285750" indent="-285750">
              <a:buFont typeface="Arial" panose="020B0604020202020204" pitchFamily="34" charset="0"/>
              <a:buChar char="•"/>
            </a:pPr>
            <a:r>
              <a:rPr lang="en-US" sz="2000" dirty="0"/>
              <a:t>Really impressed with what the city is trying to do with housing in </a:t>
            </a:r>
            <a:r>
              <a:rPr lang="en-US" sz="2000" dirty="0" err="1"/>
              <a:t>Poage</a:t>
            </a:r>
            <a:r>
              <a:rPr lang="en-US" sz="2000" dirty="0"/>
              <a:t> Powell area! Getting more people who own their homes and will stay long term is the way to make change.</a:t>
            </a:r>
          </a:p>
          <a:p>
            <a:pPr marL="285750" indent="-285750">
              <a:buFont typeface="Arial" panose="020B0604020202020204" pitchFamily="34" charset="0"/>
              <a:buChar char="•"/>
            </a:pPr>
            <a:r>
              <a:rPr lang="en-US" sz="2000" dirty="0"/>
              <a:t>Excellent use of the money.</a:t>
            </a:r>
          </a:p>
          <a:p>
            <a:pPr marL="285750" indent="-285750">
              <a:buFont typeface="Arial" panose="020B0604020202020204" pitchFamily="34" charset="0"/>
              <a:buChar char="•"/>
            </a:pPr>
            <a:r>
              <a:rPr lang="en-US" sz="2000" dirty="0"/>
              <a:t>I </a:t>
            </a:r>
            <a:r>
              <a:rPr lang="en-US" sz="2000" dirty="0" err="1"/>
              <a:t>dont</a:t>
            </a:r>
            <a:r>
              <a:rPr lang="en-US" sz="2000" dirty="0"/>
              <a:t> care for the fact that you took the ball field out of the park. That was something that brought people to the park. now it is a place for trouble</a:t>
            </a:r>
          </a:p>
          <a:p>
            <a:pPr marL="285750" indent="-285750">
              <a:buFont typeface="Arial" panose="020B0604020202020204" pitchFamily="34" charset="0"/>
              <a:buChar char="•"/>
            </a:pPr>
            <a:r>
              <a:rPr lang="en-US" sz="2000" dirty="0"/>
              <a:t>Most people in these areas cannot buy homes. We need quality family rentals not student housing or apartments in this Powell </a:t>
            </a:r>
            <a:r>
              <a:rPr lang="en-US" sz="2000" dirty="0" err="1"/>
              <a:t>poage</a:t>
            </a:r>
            <a:r>
              <a:rPr lang="en-US" sz="2000" dirty="0"/>
              <a:t> area</a:t>
            </a:r>
          </a:p>
        </p:txBody>
      </p:sp>
    </p:spTree>
    <p:extLst>
      <p:ext uri="{BB962C8B-B14F-4D97-AF65-F5344CB8AC3E}">
        <p14:creationId xmlns:p14="http://schemas.microsoft.com/office/powerpoint/2010/main" val="30478891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4"/>
          <p:cNvSpPr/>
          <p:nvPr/>
        </p:nvSpPr>
        <p:spPr>
          <a:xfrm>
            <a:off x="226242" y="0"/>
            <a:ext cx="8917757" cy="822158"/>
          </a:xfrm>
          <a:prstGeom prst="rect">
            <a:avLst/>
          </a:prstGeom>
          <a:solidFill>
            <a:srgbClr val="692045"/>
          </a:solidFill>
          <a:ln w="25400" cap="flat" cmpd="sng">
            <a:solidFill>
              <a:srgbClr val="69204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7" name="Google Shape;157;p4"/>
          <p:cNvSpPr/>
          <p:nvPr/>
        </p:nvSpPr>
        <p:spPr>
          <a:xfrm rot="5400000">
            <a:off x="4654705" y="-3606308"/>
            <a:ext cx="60827" cy="8917759"/>
          </a:xfrm>
          <a:prstGeom prst="rect">
            <a:avLst/>
          </a:prstGeom>
          <a:solidFill>
            <a:srgbClr val="C6093B"/>
          </a:solidFill>
          <a:ln w="25400" cap="flat" cmpd="sng">
            <a:solidFill>
              <a:srgbClr val="C6093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8" name="Google Shape;158;p4"/>
          <p:cNvSpPr txBox="1"/>
          <p:nvPr/>
        </p:nvSpPr>
        <p:spPr>
          <a:xfrm>
            <a:off x="451106" y="17272"/>
            <a:ext cx="8466652" cy="822158"/>
          </a:xfrm>
          <a:prstGeom prst="rect">
            <a:avLst/>
          </a:prstGeom>
          <a:noFill/>
          <a:ln>
            <a:noFill/>
          </a:ln>
        </p:spPr>
        <p:txBody>
          <a:bodyPr spcFirstLastPara="1" wrap="square" lIns="91425" tIns="45700" rIns="91425" bIns="45700" anchor="ctr" anchorCtr="0">
            <a:normAutofit fontScale="92500" lnSpcReduction="10000"/>
          </a:bodyPr>
          <a:lstStyle/>
          <a:p>
            <a:pPr marL="0" marR="0" lvl="0" indent="0" algn="l" rtl="0">
              <a:spcBef>
                <a:spcPts val="0"/>
              </a:spcBef>
              <a:spcAft>
                <a:spcPts val="0"/>
              </a:spcAft>
              <a:buClr>
                <a:schemeClr val="lt1"/>
              </a:buClr>
              <a:buSzPts val="2800"/>
              <a:buFont typeface="Gill Sans"/>
              <a:buNone/>
            </a:pPr>
            <a:r>
              <a:rPr lang="en-US" sz="2800" b="0" i="0" u="none" strike="noStrike" cap="none" dirty="0">
                <a:solidFill>
                  <a:schemeClr val="lt1"/>
                </a:solidFill>
                <a:latin typeface="Gill Sans"/>
                <a:ea typeface="Gill Sans"/>
                <a:cs typeface="Gill Sans"/>
                <a:sym typeface="Gill Sans"/>
              </a:rPr>
              <a:t>Rate the quality and effectiveness of </a:t>
            </a:r>
            <a:r>
              <a:rPr lang="en-US" sz="2800" dirty="0">
                <a:solidFill>
                  <a:schemeClr val="lt1"/>
                </a:solidFill>
                <a:latin typeface="Gill Sans"/>
                <a:ea typeface="Gill Sans"/>
                <a:cs typeface="Gill Sans"/>
                <a:sym typeface="Gill Sans"/>
              </a:rPr>
              <a:t>programs funded by the City. </a:t>
            </a:r>
            <a:endParaRPr sz="2800" b="0" i="0" u="none" strike="noStrike" cap="none" dirty="0">
              <a:solidFill>
                <a:schemeClr val="lt1"/>
              </a:solidFill>
              <a:latin typeface="Gill Sans"/>
              <a:ea typeface="Gill Sans"/>
              <a:cs typeface="Gill Sans"/>
              <a:sym typeface="Gill Sans"/>
            </a:endParaRPr>
          </a:p>
        </p:txBody>
      </p:sp>
      <p:sp>
        <p:nvSpPr>
          <p:cNvPr id="9" name="TextBox 8">
            <a:extLst>
              <a:ext uri="{FF2B5EF4-FFF2-40B4-BE49-F238E27FC236}">
                <a16:creationId xmlns:a16="http://schemas.microsoft.com/office/drawing/2014/main" id="{AC950C1A-1A2D-4213-8CA2-A0D0203DF145}"/>
              </a:ext>
            </a:extLst>
          </p:cNvPr>
          <p:cNvSpPr txBox="1"/>
          <p:nvPr/>
        </p:nvSpPr>
        <p:spPr>
          <a:xfrm>
            <a:off x="4184072" y="1271531"/>
            <a:ext cx="3371273" cy="307777"/>
          </a:xfrm>
          <a:prstGeom prst="rect">
            <a:avLst/>
          </a:prstGeom>
          <a:noFill/>
        </p:spPr>
        <p:txBody>
          <a:bodyPr wrap="square" rtlCol="0">
            <a:spAutoFit/>
          </a:bodyPr>
          <a:lstStyle/>
          <a:p>
            <a:r>
              <a:rPr lang="en-US" dirty="0"/>
              <a:t>75% rate it as good or excellent </a:t>
            </a:r>
          </a:p>
        </p:txBody>
      </p:sp>
      <p:sp>
        <p:nvSpPr>
          <p:cNvPr id="12" name="TextBox 11">
            <a:extLst>
              <a:ext uri="{FF2B5EF4-FFF2-40B4-BE49-F238E27FC236}">
                <a16:creationId xmlns:a16="http://schemas.microsoft.com/office/drawing/2014/main" id="{CC1728BE-5B2F-456A-A543-35F2649C7310}"/>
              </a:ext>
            </a:extLst>
          </p:cNvPr>
          <p:cNvSpPr txBox="1"/>
          <p:nvPr/>
        </p:nvSpPr>
        <p:spPr>
          <a:xfrm>
            <a:off x="5007365" y="2412351"/>
            <a:ext cx="3371273" cy="307777"/>
          </a:xfrm>
          <a:prstGeom prst="rect">
            <a:avLst/>
          </a:prstGeom>
          <a:noFill/>
        </p:spPr>
        <p:txBody>
          <a:bodyPr wrap="square" rtlCol="0">
            <a:spAutoFit/>
          </a:bodyPr>
          <a:lstStyle/>
          <a:p>
            <a:r>
              <a:rPr lang="en-US" dirty="0"/>
              <a:t>59% rate it as good or excellent </a:t>
            </a:r>
          </a:p>
        </p:txBody>
      </p:sp>
      <p:sp>
        <p:nvSpPr>
          <p:cNvPr id="13" name="TextBox 12">
            <a:extLst>
              <a:ext uri="{FF2B5EF4-FFF2-40B4-BE49-F238E27FC236}">
                <a16:creationId xmlns:a16="http://schemas.microsoft.com/office/drawing/2014/main" id="{B9A74FDC-8063-45E7-98B7-8AD81AB3E01C}"/>
              </a:ext>
            </a:extLst>
          </p:cNvPr>
          <p:cNvSpPr txBox="1"/>
          <p:nvPr/>
        </p:nvSpPr>
        <p:spPr>
          <a:xfrm>
            <a:off x="3148972" y="2319970"/>
            <a:ext cx="1182883" cy="307777"/>
          </a:xfrm>
          <a:prstGeom prst="rect">
            <a:avLst/>
          </a:prstGeom>
          <a:noFill/>
        </p:spPr>
        <p:txBody>
          <a:bodyPr wrap="square" rtlCol="0">
            <a:spAutoFit/>
          </a:bodyPr>
          <a:lstStyle/>
          <a:p>
            <a:r>
              <a:rPr lang="en-US" dirty="0"/>
              <a:t>21% fair </a:t>
            </a:r>
          </a:p>
        </p:txBody>
      </p:sp>
      <p:sp>
        <p:nvSpPr>
          <p:cNvPr id="15" name="TextBox 14">
            <a:extLst>
              <a:ext uri="{FF2B5EF4-FFF2-40B4-BE49-F238E27FC236}">
                <a16:creationId xmlns:a16="http://schemas.microsoft.com/office/drawing/2014/main" id="{921ECC68-0906-4F16-B002-7AD59583373B}"/>
              </a:ext>
            </a:extLst>
          </p:cNvPr>
          <p:cNvSpPr txBox="1"/>
          <p:nvPr/>
        </p:nvSpPr>
        <p:spPr>
          <a:xfrm>
            <a:off x="5260157" y="3514886"/>
            <a:ext cx="3371273" cy="307777"/>
          </a:xfrm>
          <a:prstGeom prst="rect">
            <a:avLst/>
          </a:prstGeom>
          <a:noFill/>
        </p:spPr>
        <p:txBody>
          <a:bodyPr wrap="square" rtlCol="0">
            <a:spAutoFit/>
          </a:bodyPr>
          <a:lstStyle/>
          <a:p>
            <a:r>
              <a:rPr lang="en-US" dirty="0"/>
              <a:t>52% rate it as good or excellent </a:t>
            </a:r>
          </a:p>
        </p:txBody>
      </p:sp>
      <p:sp>
        <p:nvSpPr>
          <p:cNvPr id="16" name="TextBox 15">
            <a:extLst>
              <a:ext uri="{FF2B5EF4-FFF2-40B4-BE49-F238E27FC236}">
                <a16:creationId xmlns:a16="http://schemas.microsoft.com/office/drawing/2014/main" id="{3D4E998B-C267-4AB2-A41A-16AB45BAA859}"/>
              </a:ext>
            </a:extLst>
          </p:cNvPr>
          <p:cNvSpPr txBox="1"/>
          <p:nvPr/>
        </p:nvSpPr>
        <p:spPr>
          <a:xfrm>
            <a:off x="3487393" y="3467806"/>
            <a:ext cx="3371273" cy="307777"/>
          </a:xfrm>
          <a:prstGeom prst="rect">
            <a:avLst/>
          </a:prstGeom>
          <a:noFill/>
        </p:spPr>
        <p:txBody>
          <a:bodyPr wrap="square" rtlCol="0">
            <a:spAutoFit/>
          </a:bodyPr>
          <a:lstStyle/>
          <a:p>
            <a:r>
              <a:rPr lang="en-US" dirty="0"/>
              <a:t>24% fair </a:t>
            </a:r>
          </a:p>
        </p:txBody>
      </p:sp>
      <p:sp>
        <p:nvSpPr>
          <p:cNvPr id="17" name="TextBox 16">
            <a:extLst>
              <a:ext uri="{FF2B5EF4-FFF2-40B4-BE49-F238E27FC236}">
                <a16:creationId xmlns:a16="http://schemas.microsoft.com/office/drawing/2014/main" id="{536ABC6C-5311-49C6-9649-7246CA34CE2D}"/>
              </a:ext>
            </a:extLst>
          </p:cNvPr>
          <p:cNvSpPr txBox="1"/>
          <p:nvPr/>
        </p:nvSpPr>
        <p:spPr>
          <a:xfrm>
            <a:off x="5173029" y="4628010"/>
            <a:ext cx="3371273" cy="307777"/>
          </a:xfrm>
          <a:prstGeom prst="rect">
            <a:avLst/>
          </a:prstGeom>
          <a:noFill/>
        </p:spPr>
        <p:txBody>
          <a:bodyPr wrap="square" rtlCol="0">
            <a:spAutoFit/>
          </a:bodyPr>
          <a:lstStyle/>
          <a:p>
            <a:r>
              <a:rPr lang="en-US" dirty="0"/>
              <a:t>51% rate it as good or excellent</a:t>
            </a:r>
          </a:p>
        </p:txBody>
      </p:sp>
      <p:sp>
        <p:nvSpPr>
          <p:cNvPr id="18" name="TextBox 17">
            <a:extLst>
              <a:ext uri="{FF2B5EF4-FFF2-40B4-BE49-F238E27FC236}">
                <a16:creationId xmlns:a16="http://schemas.microsoft.com/office/drawing/2014/main" id="{CFFBBE69-A1C0-4A0F-AA33-92DB0C3FFCCA}"/>
              </a:ext>
            </a:extLst>
          </p:cNvPr>
          <p:cNvSpPr txBox="1"/>
          <p:nvPr/>
        </p:nvSpPr>
        <p:spPr>
          <a:xfrm>
            <a:off x="2812472" y="4601611"/>
            <a:ext cx="3371273" cy="307777"/>
          </a:xfrm>
          <a:prstGeom prst="rect">
            <a:avLst/>
          </a:prstGeom>
          <a:noFill/>
        </p:spPr>
        <p:txBody>
          <a:bodyPr wrap="square" rtlCol="0">
            <a:spAutoFit/>
          </a:bodyPr>
          <a:lstStyle/>
          <a:p>
            <a:r>
              <a:rPr lang="en-US" dirty="0"/>
              <a:t>34% fair</a:t>
            </a:r>
          </a:p>
        </p:txBody>
      </p:sp>
      <p:sp>
        <p:nvSpPr>
          <p:cNvPr id="19" name="TextBox 18">
            <a:extLst>
              <a:ext uri="{FF2B5EF4-FFF2-40B4-BE49-F238E27FC236}">
                <a16:creationId xmlns:a16="http://schemas.microsoft.com/office/drawing/2014/main" id="{1FC21946-5D0E-4D1F-8446-FFE24CE7E0A1}"/>
              </a:ext>
            </a:extLst>
          </p:cNvPr>
          <p:cNvSpPr txBox="1"/>
          <p:nvPr/>
        </p:nvSpPr>
        <p:spPr>
          <a:xfrm>
            <a:off x="1608384" y="2337936"/>
            <a:ext cx="1182883" cy="307777"/>
          </a:xfrm>
          <a:prstGeom prst="rect">
            <a:avLst/>
          </a:prstGeom>
          <a:noFill/>
        </p:spPr>
        <p:txBody>
          <a:bodyPr wrap="square" rtlCol="0">
            <a:spAutoFit/>
          </a:bodyPr>
          <a:lstStyle/>
          <a:p>
            <a:r>
              <a:rPr lang="en-US" dirty="0"/>
              <a:t>21% poor</a:t>
            </a:r>
          </a:p>
        </p:txBody>
      </p:sp>
      <p:sp>
        <p:nvSpPr>
          <p:cNvPr id="20" name="TextBox 19">
            <a:extLst>
              <a:ext uri="{FF2B5EF4-FFF2-40B4-BE49-F238E27FC236}">
                <a16:creationId xmlns:a16="http://schemas.microsoft.com/office/drawing/2014/main" id="{ADBB4273-F89A-40EA-A748-239A25D5A076}"/>
              </a:ext>
            </a:extLst>
          </p:cNvPr>
          <p:cNvSpPr txBox="1"/>
          <p:nvPr/>
        </p:nvSpPr>
        <p:spPr>
          <a:xfrm>
            <a:off x="1645329" y="3472588"/>
            <a:ext cx="3371273" cy="307777"/>
          </a:xfrm>
          <a:prstGeom prst="rect">
            <a:avLst/>
          </a:prstGeom>
          <a:noFill/>
        </p:spPr>
        <p:txBody>
          <a:bodyPr wrap="square" rtlCol="0">
            <a:spAutoFit/>
          </a:bodyPr>
          <a:lstStyle/>
          <a:p>
            <a:r>
              <a:rPr lang="en-US" dirty="0"/>
              <a:t>24% poor</a:t>
            </a:r>
          </a:p>
        </p:txBody>
      </p:sp>
      <p:pic>
        <p:nvPicPr>
          <p:cNvPr id="2" name="Picture 1">
            <a:extLst>
              <a:ext uri="{FF2B5EF4-FFF2-40B4-BE49-F238E27FC236}">
                <a16:creationId xmlns:a16="http://schemas.microsoft.com/office/drawing/2014/main" id="{D3DAAA81-305E-4535-A262-12764AC4ED1F}"/>
              </a:ext>
            </a:extLst>
          </p:cNvPr>
          <p:cNvPicPr>
            <a:picLocks noChangeAspect="1"/>
          </p:cNvPicPr>
          <p:nvPr/>
        </p:nvPicPr>
        <p:blipFill>
          <a:blip r:embed="rId3"/>
          <a:stretch>
            <a:fillRect/>
          </a:stretch>
        </p:blipFill>
        <p:spPr>
          <a:xfrm>
            <a:off x="226239" y="943025"/>
            <a:ext cx="8818889" cy="5759275"/>
          </a:xfrm>
          <a:prstGeom prst="rect">
            <a:avLst/>
          </a:prstGeom>
        </p:spPr>
      </p:pic>
    </p:spTree>
    <p:extLst>
      <p:ext uri="{BB962C8B-B14F-4D97-AF65-F5344CB8AC3E}">
        <p14:creationId xmlns:p14="http://schemas.microsoft.com/office/powerpoint/2010/main" val="31207673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4"/>
          <p:cNvSpPr/>
          <p:nvPr/>
        </p:nvSpPr>
        <p:spPr>
          <a:xfrm>
            <a:off x="226242" y="0"/>
            <a:ext cx="8917757" cy="822158"/>
          </a:xfrm>
          <a:prstGeom prst="rect">
            <a:avLst/>
          </a:prstGeom>
          <a:solidFill>
            <a:srgbClr val="692045"/>
          </a:solidFill>
          <a:ln w="25400" cap="flat" cmpd="sng">
            <a:solidFill>
              <a:srgbClr val="69204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7" name="Google Shape;157;p4"/>
          <p:cNvSpPr/>
          <p:nvPr/>
        </p:nvSpPr>
        <p:spPr>
          <a:xfrm rot="5400000">
            <a:off x="4654705" y="-3606308"/>
            <a:ext cx="60827" cy="8917759"/>
          </a:xfrm>
          <a:prstGeom prst="rect">
            <a:avLst/>
          </a:prstGeom>
          <a:solidFill>
            <a:srgbClr val="C6093B"/>
          </a:solidFill>
          <a:ln w="25400" cap="flat" cmpd="sng">
            <a:solidFill>
              <a:srgbClr val="C6093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8" name="Google Shape;158;p4"/>
          <p:cNvSpPr txBox="1"/>
          <p:nvPr/>
        </p:nvSpPr>
        <p:spPr>
          <a:xfrm>
            <a:off x="451106" y="17272"/>
            <a:ext cx="8466652" cy="822158"/>
          </a:xfrm>
          <a:prstGeom prst="rect">
            <a:avLst/>
          </a:prstGeom>
          <a:noFill/>
          <a:ln>
            <a:noFill/>
          </a:ln>
        </p:spPr>
        <p:txBody>
          <a:bodyPr spcFirstLastPara="1" wrap="square" lIns="91425" tIns="45700" rIns="91425" bIns="45700" anchor="ctr" anchorCtr="0">
            <a:normAutofit/>
          </a:bodyPr>
          <a:lstStyle/>
          <a:p>
            <a:pPr marL="0" marR="0" lvl="0" indent="0" algn="l" rtl="0">
              <a:spcBef>
                <a:spcPts val="0"/>
              </a:spcBef>
              <a:spcAft>
                <a:spcPts val="0"/>
              </a:spcAft>
              <a:buClr>
                <a:schemeClr val="lt1"/>
              </a:buClr>
              <a:buSzPts val="2800"/>
              <a:buFont typeface="Gill Sans"/>
              <a:buNone/>
            </a:pPr>
            <a:r>
              <a:rPr lang="en-US" sz="2800" b="0" i="0" u="none" strike="noStrike" cap="none" dirty="0">
                <a:solidFill>
                  <a:schemeClr val="lt1"/>
                </a:solidFill>
                <a:latin typeface="Gill Sans"/>
                <a:ea typeface="Gill Sans"/>
                <a:cs typeface="Gill Sans"/>
                <a:sym typeface="Gill Sans"/>
              </a:rPr>
              <a:t>Comments on City-funded projects- Northside  </a:t>
            </a:r>
            <a:endParaRPr sz="2800" b="0" i="0" u="none" strike="noStrike" cap="none" dirty="0">
              <a:solidFill>
                <a:schemeClr val="lt1"/>
              </a:solidFill>
              <a:latin typeface="Gill Sans"/>
              <a:ea typeface="Gill Sans"/>
              <a:cs typeface="Gill Sans"/>
              <a:sym typeface="Gill Sans"/>
            </a:endParaRPr>
          </a:p>
        </p:txBody>
      </p:sp>
      <p:sp>
        <p:nvSpPr>
          <p:cNvPr id="6" name="TextBox 5">
            <a:extLst>
              <a:ext uri="{FF2B5EF4-FFF2-40B4-BE49-F238E27FC236}">
                <a16:creationId xmlns:a16="http://schemas.microsoft.com/office/drawing/2014/main" id="{4B18F3DC-DA38-487A-8BF3-548C6B9D742E}"/>
              </a:ext>
            </a:extLst>
          </p:cNvPr>
          <p:cNvSpPr txBox="1"/>
          <p:nvPr/>
        </p:nvSpPr>
        <p:spPr>
          <a:xfrm>
            <a:off x="451106" y="882985"/>
            <a:ext cx="8692894" cy="5632311"/>
          </a:xfrm>
          <a:prstGeom prst="rect">
            <a:avLst/>
          </a:prstGeom>
          <a:noFill/>
        </p:spPr>
        <p:txBody>
          <a:bodyPr wrap="square" rtlCol="0">
            <a:spAutoFit/>
          </a:bodyPr>
          <a:lstStyle/>
          <a:p>
            <a:pPr marL="342900" indent="-342900">
              <a:buFont typeface="Arial" panose="020B0604020202020204" pitchFamily="34" charset="0"/>
              <a:buChar char="•"/>
            </a:pPr>
            <a:r>
              <a:rPr lang="en-US" sz="2000" dirty="0"/>
              <a:t>I thought we are building affordable housing but I don’t qualify. Single mother of one who crosse $44,000/nets $30,000. Punished for having health insurance with a massive deductible. </a:t>
            </a:r>
          </a:p>
          <a:p>
            <a:pPr marL="342900" indent="-342900">
              <a:buFont typeface="Arial" panose="020B0604020202020204" pitchFamily="34" charset="0"/>
              <a:buChar char="•"/>
            </a:pPr>
            <a:r>
              <a:rPr lang="en-US" sz="2000" dirty="0"/>
              <a:t>Not enough is done in this city for small business and women-owned business. </a:t>
            </a:r>
          </a:p>
          <a:p>
            <a:pPr marL="342900" indent="-342900">
              <a:buFont typeface="Arial" panose="020B0604020202020204" pitchFamily="34" charset="0"/>
              <a:buChar char="•"/>
            </a:pPr>
            <a:r>
              <a:rPr lang="en-US" sz="2000" dirty="0"/>
              <a:t>Define affordable. </a:t>
            </a:r>
          </a:p>
          <a:p>
            <a:pPr marL="342900" indent="-342900">
              <a:buFont typeface="Arial" panose="020B0604020202020204" pitchFamily="34" charset="0"/>
              <a:buChar char="•"/>
            </a:pPr>
            <a:r>
              <a:rPr lang="en-US" sz="2000" dirty="0"/>
              <a:t>We have a serious homeless problem in La Crosse. I hear about the housing programs but they aren’t affordable and the qualifications are impossible. </a:t>
            </a:r>
          </a:p>
          <a:p>
            <a:pPr marL="342900" indent="-342900">
              <a:buFont typeface="Arial" panose="020B0604020202020204" pitchFamily="34" charset="0"/>
              <a:buChar char="•"/>
            </a:pPr>
            <a:r>
              <a:rPr lang="en-US" sz="2000" dirty="0"/>
              <a:t>Too difficult to obtain decent affordable housing. High rents, individuals with prior legal issues disqualified due to past felony convictions even with proven rehabilitation</a:t>
            </a:r>
          </a:p>
          <a:p>
            <a:pPr marL="342900" indent="-342900">
              <a:buFont typeface="Arial" panose="020B0604020202020204" pitchFamily="34" charset="0"/>
              <a:buChar char="•"/>
            </a:pPr>
            <a:r>
              <a:rPr lang="en-US" sz="2000" dirty="0"/>
              <a:t>I live in Roosevelt school and they are amazing apartments and are very affordable.</a:t>
            </a:r>
          </a:p>
          <a:p>
            <a:pPr marL="342900" indent="-342900">
              <a:buFont typeface="Arial" panose="020B0604020202020204" pitchFamily="34" charset="0"/>
              <a:buChar char="•"/>
            </a:pPr>
            <a:r>
              <a:rPr lang="en-US" sz="2000" dirty="0"/>
              <a:t>Do a good job on housing but they end up being to expensive for most</a:t>
            </a:r>
          </a:p>
          <a:p>
            <a:pPr marL="342900" indent="-342900">
              <a:buFont typeface="Arial" panose="020B0604020202020204" pitchFamily="34" charset="0"/>
              <a:buChar char="•"/>
            </a:pPr>
            <a:r>
              <a:rPr lang="en-US" sz="2000" dirty="0"/>
              <a:t>Stop building low-income housing </a:t>
            </a:r>
          </a:p>
          <a:p>
            <a:pPr marL="342900" indent="-342900">
              <a:buFont typeface="Arial" panose="020B0604020202020204" pitchFamily="34" charset="0"/>
              <a:buChar char="•"/>
            </a:pPr>
            <a:r>
              <a:rPr lang="en-US" sz="2000" dirty="0"/>
              <a:t>The apartments next to my house are </a:t>
            </a:r>
            <a:r>
              <a:rPr lang="en-US" sz="2000" dirty="0" err="1"/>
              <a:t>Couleecap</a:t>
            </a:r>
            <a:r>
              <a:rPr lang="en-US" sz="2000" dirty="0"/>
              <a:t> renters. The cops are always there due to problems with them. </a:t>
            </a:r>
          </a:p>
        </p:txBody>
      </p:sp>
    </p:spTree>
    <p:extLst>
      <p:ext uri="{BB962C8B-B14F-4D97-AF65-F5344CB8AC3E}">
        <p14:creationId xmlns:p14="http://schemas.microsoft.com/office/powerpoint/2010/main" val="24446564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4"/>
          <p:cNvSpPr/>
          <p:nvPr/>
        </p:nvSpPr>
        <p:spPr>
          <a:xfrm>
            <a:off x="226242" y="0"/>
            <a:ext cx="8917757" cy="822158"/>
          </a:xfrm>
          <a:prstGeom prst="rect">
            <a:avLst/>
          </a:prstGeom>
          <a:solidFill>
            <a:srgbClr val="692045"/>
          </a:solidFill>
          <a:ln w="25400" cap="flat" cmpd="sng">
            <a:solidFill>
              <a:srgbClr val="69204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7" name="Google Shape;157;p4"/>
          <p:cNvSpPr/>
          <p:nvPr/>
        </p:nvSpPr>
        <p:spPr>
          <a:xfrm rot="5400000">
            <a:off x="4654705" y="-3606308"/>
            <a:ext cx="60827" cy="8917759"/>
          </a:xfrm>
          <a:prstGeom prst="rect">
            <a:avLst/>
          </a:prstGeom>
          <a:solidFill>
            <a:srgbClr val="C6093B"/>
          </a:solidFill>
          <a:ln w="25400" cap="flat" cmpd="sng">
            <a:solidFill>
              <a:srgbClr val="C6093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8" name="Google Shape;158;p4"/>
          <p:cNvSpPr txBox="1"/>
          <p:nvPr/>
        </p:nvSpPr>
        <p:spPr>
          <a:xfrm>
            <a:off x="451106" y="17272"/>
            <a:ext cx="8466652" cy="822158"/>
          </a:xfrm>
          <a:prstGeom prst="rect">
            <a:avLst/>
          </a:prstGeom>
          <a:noFill/>
          <a:ln>
            <a:noFill/>
          </a:ln>
        </p:spPr>
        <p:txBody>
          <a:bodyPr spcFirstLastPara="1" wrap="square" lIns="91425" tIns="45700" rIns="91425" bIns="45700" anchor="ctr" anchorCtr="0">
            <a:normAutofit/>
          </a:bodyPr>
          <a:lstStyle/>
          <a:p>
            <a:pPr marL="0" marR="0" lvl="0" indent="0" algn="l" rtl="0">
              <a:spcBef>
                <a:spcPts val="0"/>
              </a:spcBef>
              <a:spcAft>
                <a:spcPts val="0"/>
              </a:spcAft>
              <a:buClr>
                <a:schemeClr val="lt1"/>
              </a:buClr>
              <a:buSzPts val="2800"/>
              <a:buFont typeface="Gill Sans"/>
              <a:buNone/>
            </a:pPr>
            <a:r>
              <a:rPr lang="en-US" sz="2800" b="0" i="0" u="none" strike="noStrike" cap="none" dirty="0">
                <a:solidFill>
                  <a:schemeClr val="lt1"/>
                </a:solidFill>
                <a:latin typeface="Gill Sans"/>
                <a:ea typeface="Gill Sans"/>
                <a:cs typeface="Gill Sans"/>
                <a:sym typeface="Gill Sans"/>
              </a:rPr>
              <a:t>Comments on City-funded projects- Northside  </a:t>
            </a:r>
            <a:endParaRPr sz="2800" b="0" i="0" u="none" strike="noStrike" cap="none" dirty="0">
              <a:solidFill>
                <a:schemeClr val="lt1"/>
              </a:solidFill>
              <a:latin typeface="Gill Sans"/>
              <a:ea typeface="Gill Sans"/>
              <a:cs typeface="Gill Sans"/>
              <a:sym typeface="Gill Sans"/>
            </a:endParaRPr>
          </a:p>
        </p:txBody>
      </p:sp>
      <p:sp>
        <p:nvSpPr>
          <p:cNvPr id="6" name="TextBox 5">
            <a:extLst>
              <a:ext uri="{FF2B5EF4-FFF2-40B4-BE49-F238E27FC236}">
                <a16:creationId xmlns:a16="http://schemas.microsoft.com/office/drawing/2014/main" id="{4B18F3DC-DA38-487A-8BF3-548C6B9D742E}"/>
              </a:ext>
            </a:extLst>
          </p:cNvPr>
          <p:cNvSpPr txBox="1"/>
          <p:nvPr/>
        </p:nvSpPr>
        <p:spPr>
          <a:xfrm>
            <a:off x="337985" y="917912"/>
            <a:ext cx="8692894" cy="5940088"/>
          </a:xfrm>
          <a:prstGeom prst="rect">
            <a:avLst/>
          </a:prstGeom>
          <a:noFill/>
        </p:spPr>
        <p:txBody>
          <a:bodyPr wrap="square" rtlCol="0">
            <a:spAutoFit/>
          </a:bodyPr>
          <a:lstStyle/>
          <a:p>
            <a:pPr marL="342900" indent="-342900">
              <a:buFont typeface="Arial" panose="020B0604020202020204" pitchFamily="34" charset="0"/>
              <a:buChar char="•"/>
            </a:pPr>
            <a:r>
              <a:rPr lang="en-US" sz="2000" dirty="0"/>
              <a:t>I needed help for rent catholic charities said my rents too high for my wages. I pay less than 800 for a tiny 3 bd rm house. I wont get a 2 bd room apt for that in this area. I was so angry.</a:t>
            </a:r>
          </a:p>
          <a:p>
            <a:pPr marL="342900" indent="-342900">
              <a:buFont typeface="Arial" panose="020B0604020202020204" pitchFamily="34" charset="0"/>
              <a:buChar char="•"/>
            </a:pPr>
            <a:r>
              <a:rPr lang="en-US" sz="2000" dirty="0"/>
              <a:t>In regard to homelessness housing...those needing assistance should be able to receive help, but they should also be capable of following through on the necessities of living and maintaining a home or rental...</a:t>
            </a:r>
          </a:p>
          <a:p>
            <a:pPr marL="342900" indent="-342900">
              <a:buFont typeface="Arial" panose="020B0604020202020204" pitchFamily="34" charset="0"/>
              <a:buChar char="•"/>
            </a:pPr>
            <a:r>
              <a:rPr lang="en-US" sz="2000" dirty="0"/>
              <a:t>There is a need for some apartments but I would not say there necessarily affordable and impose some restrictions on income that are unrealistic.</a:t>
            </a:r>
          </a:p>
          <a:p>
            <a:pPr marL="342900" indent="-342900">
              <a:buFont typeface="Arial" panose="020B0604020202020204" pitchFamily="34" charset="0"/>
              <a:buChar char="•"/>
            </a:pPr>
            <a:r>
              <a:rPr lang="en-US" sz="2000" dirty="0"/>
              <a:t>Your programs are driving out the working class. (They make too much for these programs and make too little to afford a home). </a:t>
            </a:r>
          </a:p>
          <a:p>
            <a:pPr marL="342900" indent="-342900">
              <a:buFont typeface="Arial" panose="020B0604020202020204" pitchFamily="34" charset="0"/>
              <a:buChar char="•"/>
            </a:pPr>
            <a:r>
              <a:rPr lang="en-US" sz="2000" dirty="0"/>
              <a:t>Great programs but you still have slum lords and their many properties.</a:t>
            </a:r>
          </a:p>
          <a:p>
            <a:pPr marL="342900" indent="-342900">
              <a:buFont typeface="Arial" panose="020B0604020202020204" pitchFamily="34" charset="0"/>
              <a:buChar char="•"/>
            </a:pPr>
            <a:r>
              <a:rPr lang="en-US" sz="2000" dirty="0"/>
              <a:t>The requirements to get into the affordable housing are too strict. </a:t>
            </a:r>
          </a:p>
          <a:p>
            <a:pPr marL="342900" indent="-342900">
              <a:buFont typeface="Arial" panose="020B0604020202020204" pitchFamily="34" charset="0"/>
              <a:buChar char="•"/>
            </a:pPr>
            <a:r>
              <a:rPr lang="en-US" sz="2000" dirty="0"/>
              <a:t>Entrepreneur programs are great, more small business. </a:t>
            </a:r>
          </a:p>
          <a:p>
            <a:pPr marL="342900" indent="-342900">
              <a:buFont typeface="Arial" panose="020B0604020202020204" pitchFamily="34" charset="0"/>
              <a:buChar char="•"/>
            </a:pPr>
            <a:r>
              <a:rPr lang="en-US" sz="2000" dirty="0"/>
              <a:t>Not enough help for the middle class </a:t>
            </a:r>
            <a:r>
              <a:rPr lang="en-US" sz="2000" dirty="0" err="1"/>
              <a:t>familys</a:t>
            </a:r>
            <a:r>
              <a:rPr lang="en-US" sz="2000" dirty="0"/>
              <a:t> that will continue to help the Northside. Single family homes need to be affordable and pet friendly. </a:t>
            </a:r>
          </a:p>
          <a:p>
            <a:pPr marL="342900" indent="-342900">
              <a:buFont typeface="Arial" panose="020B0604020202020204" pitchFamily="34" charset="0"/>
              <a:buChar char="•"/>
            </a:pPr>
            <a:r>
              <a:rPr lang="en-US" sz="2000" dirty="0"/>
              <a:t>None of these programs help people in the flood plain. </a:t>
            </a:r>
          </a:p>
          <a:p>
            <a:pPr marL="342900" indent="-342900">
              <a:buFont typeface="Arial" panose="020B0604020202020204" pitchFamily="34" charset="0"/>
              <a:buChar char="•"/>
            </a:pPr>
            <a:r>
              <a:rPr lang="en-US" sz="2000" dirty="0"/>
              <a:t>Homelessness and drug use in this town are becoming horrendous. </a:t>
            </a:r>
          </a:p>
        </p:txBody>
      </p:sp>
    </p:spTree>
    <p:extLst>
      <p:ext uri="{BB962C8B-B14F-4D97-AF65-F5344CB8AC3E}">
        <p14:creationId xmlns:p14="http://schemas.microsoft.com/office/powerpoint/2010/main" val="3546356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4"/>
          <p:cNvSpPr/>
          <p:nvPr/>
        </p:nvSpPr>
        <p:spPr>
          <a:xfrm>
            <a:off x="226242" y="0"/>
            <a:ext cx="8917757" cy="822158"/>
          </a:xfrm>
          <a:prstGeom prst="rect">
            <a:avLst/>
          </a:prstGeom>
          <a:solidFill>
            <a:srgbClr val="692045"/>
          </a:solidFill>
          <a:ln w="25400" cap="flat" cmpd="sng">
            <a:solidFill>
              <a:srgbClr val="69204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7" name="Google Shape;157;p4"/>
          <p:cNvSpPr/>
          <p:nvPr/>
        </p:nvSpPr>
        <p:spPr>
          <a:xfrm rot="5400000">
            <a:off x="4654705" y="-3606308"/>
            <a:ext cx="60827" cy="8917759"/>
          </a:xfrm>
          <a:prstGeom prst="rect">
            <a:avLst/>
          </a:prstGeom>
          <a:solidFill>
            <a:srgbClr val="C6093B"/>
          </a:solidFill>
          <a:ln w="25400" cap="flat" cmpd="sng">
            <a:solidFill>
              <a:srgbClr val="C6093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8" name="Google Shape;158;p4"/>
          <p:cNvSpPr txBox="1"/>
          <p:nvPr/>
        </p:nvSpPr>
        <p:spPr>
          <a:xfrm>
            <a:off x="451106" y="17272"/>
            <a:ext cx="8466652" cy="822158"/>
          </a:xfrm>
          <a:prstGeom prst="rect">
            <a:avLst/>
          </a:prstGeom>
          <a:noFill/>
          <a:ln>
            <a:noFill/>
          </a:ln>
        </p:spPr>
        <p:txBody>
          <a:bodyPr spcFirstLastPara="1" wrap="square" lIns="91425" tIns="45700" rIns="91425" bIns="45700" anchor="ctr" anchorCtr="0">
            <a:normAutofit fontScale="92500" lnSpcReduction="10000"/>
          </a:bodyPr>
          <a:lstStyle/>
          <a:p>
            <a:pPr marL="0" marR="0" lvl="0" indent="0" algn="l" rtl="0">
              <a:spcBef>
                <a:spcPts val="0"/>
              </a:spcBef>
              <a:spcAft>
                <a:spcPts val="0"/>
              </a:spcAft>
              <a:buClr>
                <a:schemeClr val="lt1"/>
              </a:buClr>
              <a:buSzPts val="2800"/>
              <a:buFont typeface="Gill Sans"/>
              <a:buNone/>
            </a:pPr>
            <a:r>
              <a:rPr lang="en-US" sz="2800" dirty="0">
                <a:solidFill>
                  <a:schemeClr val="lt1"/>
                </a:solidFill>
                <a:latin typeface="Gill Sans"/>
                <a:ea typeface="Gill Sans"/>
                <a:cs typeface="Gill Sans"/>
                <a:sym typeface="Gill Sans"/>
              </a:rPr>
              <a:t>Programs that meet City’s homeownership needs </a:t>
            </a:r>
          </a:p>
          <a:p>
            <a:pPr marL="0" marR="0" lvl="0" indent="0" algn="l" rtl="0">
              <a:spcBef>
                <a:spcPts val="0"/>
              </a:spcBef>
              <a:spcAft>
                <a:spcPts val="0"/>
              </a:spcAft>
              <a:buClr>
                <a:schemeClr val="lt1"/>
              </a:buClr>
              <a:buSzPts val="2800"/>
              <a:buFont typeface="Gill Sans"/>
              <a:buNone/>
            </a:pPr>
            <a:r>
              <a:rPr lang="en-US" sz="2800" dirty="0">
                <a:solidFill>
                  <a:schemeClr val="lt1"/>
                </a:solidFill>
                <a:latin typeface="Gill Sans"/>
                <a:ea typeface="Gill Sans"/>
                <a:cs typeface="Gill Sans"/>
                <a:sym typeface="Gill Sans"/>
              </a:rPr>
              <a:t>Washburn PPH </a:t>
            </a:r>
            <a:endParaRPr sz="2800" b="0" i="0" u="none" strike="noStrike" cap="none" dirty="0">
              <a:solidFill>
                <a:schemeClr val="lt1"/>
              </a:solidFill>
              <a:latin typeface="Gill Sans"/>
              <a:ea typeface="Gill Sans"/>
              <a:cs typeface="Gill Sans"/>
              <a:sym typeface="Gill Sans"/>
            </a:endParaRPr>
          </a:p>
        </p:txBody>
      </p:sp>
      <p:sp>
        <p:nvSpPr>
          <p:cNvPr id="10" name="TextBox 9">
            <a:extLst>
              <a:ext uri="{FF2B5EF4-FFF2-40B4-BE49-F238E27FC236}">
                <a16:creationId xmlns:a16="http://schemas.microsoft.com/office/drawing/2014/main" id="{45CFA97A-6189-4EAA-9860-0B8226627AB2}"/>
              </a:ext>
            </a:extLst>
          </p:cNvPr>
          <p:cNvSpPr txBox="1"/>
          <p:nvPr/>
        </p:nvSpPr>
        <p:spPr>
          <a:xfrm>
            <a:off x="4498109" y="2980392"/>
            <a:ext cx="3371273" cy="307777"/>
          </a:xfrm>
          <a:prstGeom prst="rect">
            <a:avLst/>
          </a:prstGeom>
          <a:noFill/>
        </p:spPr>
        <p:txBody>
          <a:bodyPr wrap="square" rtlCol="0">
            <a:spAutoFit/>
          </a:bodyPr>
          <a:lstStyle/>
          <a:p>
            <a:r>
              <a:rPr lang="en-US" dirty="0"/>
              <a:t>76% rate it as good or excellent </a:t>
            </a:r>
          </a:p>
        </p:txBody>
      </p:sp>
      <p:sp>
        <p:nvSpPr>
          <p:cNvPr id="11" name="TextBox 10">
            <a:extLst>
              <a:ext uri="{FF2B5EF4-FFF2-40B4-BE49-F238E27FC236}">
                <a16:creationId xmlns:a16="http://schemas.microsoft.com/office/drawing/2014/main" id="{F87C6F64-C88C-488F-B3D1-C059392F5663}"/>
              </a:ext>
            </a:extLst>
          </p:cNvPr>
          <p:cNvSpPr txBox="1"/>
          <p:nvPr/>
        </p:nvSpPr>
        <p:spPr>
          <a:xfrm>
            <a:off x="4684432" y="3977965"/>
            <a:ext cx="3371273" cy="307777"/>
          </a:xfrm>
          <a:prstGeom prst="rect">
            <a:avLst/>
          </a:prstGeom>
          <a:noFill/>
        </p:spPr>
        <p:txBody>
          <a:bodyPr wrap="square" rtlCol="0">
            <a:spAutoFit/>
          </a:bodyPr>
          <a:lstStyle/>
          <a:p>
            <a:r>
              <a:rPr lang="en-US" dirty="0"/>
              <a:t>67% rate it as good or excellent </a:t>
            </a:r>
          </a:p>
        </p:txBody>
      </p:sp>
      <p:sp>
        <p:nvSpPr>
          <p:cNvPr id="12" name="TextBox 11">
            <a:extLst>
              <a:ext uri="{FF2B5EF4-FFF2-40B4-BE49-F238E27FC236}">
                <a16:creationId xmlns:a16="http://schemas.microsoft.com/office/drawing/2014/main" id="{CC1728BE-5B2F-456A-A543-35F2649C7310}"/>
              </a:ext>
            </a:extLst>
          </p:cNvPr>
          <p:cNvSpPr txBox="1"/>
          <p:nvPr/>
        </p:nvSpPr>
        <p:spPr>
          <a:xfrm>
            <a:off x="4973153" y="2319792"/>
            <a:ext cx="3371273" cy="307777"/>
          </a:xfrm>
          <a:prstGeom prst="rect">
            <a:avLst/>
          </a:prstGeom>
          <a:noFill/>
        </p:spPr>
        <p:txBody>
          <a:bodyPr wrap="square" rtlCol="0">
            <a:spAutoFit/>
          </a:bodyPr>
          <a:lstStyle/>
          <a:p>
            <a:r>
              <a:rPr lang="en-US" dirty="0"/>
              <a:t>56% rate it as good or excellent </a:t>
            </a:r>
          </a:p>
        </p:txBody>
      </p:sp>
      <p:sp>
        <p:nvSpPr>
          <p:cNvPr id="13" name="TextBox 12">
            <a:extLst>
              <a:ext uri="{FF2B5EF4-FFF2-40B4-BE49-F238E27FC236}">
                <a16:creationId xmlns:a16="http://schemas.microsoft.com/office/drawing/2014/main" id="{B9A74FDC-8063-45E7-98B7-8AD81AB3E01C}"/>
              </a:ext>
            </a:extLst>
          </p:cNvPr>
          <p:cNvSpPr txBox="1"/>
          <p:nvPr/>
        </p:nvSpPr>
        <p:spPr>
          <a:xfrm>
            <a:off x="3158208" y="2175506"/>
            <a:ext cx="1182883" cy="307777"/>
          </a:xfrm>
          <a:prstGeom prst="rect">
            <a:avLst/>
          </a:prstGeom>
          <a:noFill/>
        </p:spPr>
        <p:txBody>
          <a:bodyPr wrap="square" rtlCol="0">
            <a:spAutoFit/>
          </a:bodyPr>
          <a:lstStyle/>
          <a:p>
            <a:r>
              <a:rPr lang="en-US" dirty="0"/>
              <a:t>30% fair </a:t>
            </a:r>
          </a:p>
        </p:txBody>
      </p:sp>
      <p:sp>
        <p:nvSpPr>
          <p:cNvPr id="14" name="TextBox 13">
            <a:extLst>
              <a:ext uri="{FF2B5EF4-FFF2-40B4-BE49-F238E27FC236}">
                <a16:creationId xmlns:a16="http://schemas.microsoft.com/office/drawing/2014/main" id="{BF32EBF2-0810-4DBD-AC19-4297D918B52B}"/>
              </a:ext>
            </a:extLst>
          </p:cNvPr>
          <p:cNvSpPr txBox="1"/>
          <p:nvPr/>
        </p:nvSpPr>
        <p:spPr>
          <a:xfrm>
            <a:off x="2109881" y="2202357"/>
            <a:ext cx="1182883" cy="307777"/>
          </a:xfrm>
          <a:prstGeom prst="rect">
            <a:avLst/>
          </a:prstGeom>
          <a:noFill/>
        </p:spPr>
        <p:txBody>
          <a:bodyPr wrap="square" rtlCol="0">
            <a:spAutoFit/>
          </a:bodyPr>
          <a:lstStyle/>
          <a:p>
            <a:r>
              <a:rPr lang="en-US" dirty="0"/>
              <a:t>30% fair </a:t>
            </a:r>
          </a:p>
        </p:txBody>
      </p:sp>
      <p:sp>
        <p:nvSpPr>
          <p:cNvPr id="15" name="TextBox 14">
            <a:extLst>
              <a:ext uri="{FF2B5EF4-FFF2-40B4-BE49-F238E27FC236}">
                <a16:creationId xmlns:a16="http://schemas.microsoft.com/office/drawing/2014/main" id="{921ECC68-0906-4F16-B002-7AD59583373B}"/>
              </a:ext>
            </a:extLst>
          </p:cNvPr>
          <p:cNvSpPr txBox="1"/>
          <p:nvPr/>
        </p:nvSpPr>
        <p:spPr>
          <a:xfrm>
            <a:off x="5254862" y="3338200"/>
            <a:ext cx="3371273" cy="307777"/>
          </a:xfrm>
          <a:prstGeom prst="rect">
            <a:avLst/>
          </a:prstGeom>
          <a:noFill/>
        </p:spPr>
        <p:txBody>
          <a:bodyPr wrap="square" rtlCol="0">
            <a:spAutoFit/>
          </a:bodyPr>
          <a:lstStyle/>
          <a:p>
            <a:r>
              <a:rPr lang="en-US" dirty="0"/>
              <a:t>47% rate it as good or excellent </a:t>
            </a:r>
          </a:p>
        </p:txBody>
      </p:sp>
      <p:sp>
        <p:nvSpPr>
          <p:cNvPr id="16" name="TextBox 15">
            <a:extLst>
              <a:ext uri="{FF2B5EF4-FFF2-40B4-BE49-F238E27FC236}">
                <a16:creationId xmlns:a16="http://schemas.microsoft.com/office/drawing/2014/main" id="{3D4E998B-C267-4AB2-A41A-16AB45BAA859}"/>
              </a:ext>
            </a:extLst>
          </p:cNvPr>
          <p:cNvSpPr txBox="1"/>
          <p:nvPr/>
        </p:nvSpPr>
        <p:spPr>
          <a:xfrm>
            <a:off x="3434355" y="3327243"/>
            <a:ext cx="3371273" cy="307777"/>
          </a:xfrm>
          <a:prstGeom prst="rect">
            <a:avLst/>
          </a:prstGeom>
          <a:noFill/>
        </p:spPr>
        <p:txBody>
          <a:bodyPr wrap="square" rtlCol="0">
            <a:spAutoFit/>
          </a:bodyPr>
          <a:lstStyle/>
          <a:p>
            <a:r>
              <a:rPr lang="en-US" dirty="0"/>
              <a:t>31% fair </a:t>
            </a:r>
          </a:p>
        </p:txBody>
      </p:sp>
      <p:sp>
        <p:nvSpPr>
          <p:cNvPr id="17" name="TextBox 16">
            <a:extLst>
              <a:ext uri="{FF2B5EF4-FFF2-40B4-BE49-F238E27FC236}">
                <a16:creationId xmlns:a16="http://schemas.microsoft.com/office/drawing/2014/main" id="{536ABC6C-5311-49C6-9649-7246CA34CE2D}"/>
              </a:ext>
            </a:extLst>
          </p:cNvPr>
          <p:cNvSpPr txBox="1"/>
          <p:nvPr/>
        </p:nvSpPr>
        <p:spPr>
          <a:xfrm>
            <a:off x="5119991" y="4334306"/>
            <a:ext cx="3371273" cy="307777"/>
          </a:xfrm>
          <a:prstGeom prst="rect">
            <a:avLst/>
          </a:prstGeom>
          <a:noFill/>
        </p:spPr>
        <p:txBody>
          <a:bodyPr wrap="square" rtlCol="0">
            <a:spAutoFit/>
          </a:bodyPr>
          <a:lstStyle/>
          <a:p>
            <a:r>
              <a:rPr lang="en-US" dirty="0"/>
              <a:t>55.8% rate it as good or excellent </a:t>
            </a:r>
          </a:p>
        </p:txBody>
      </p:sp>
      <p:sp>
        <p:nvSpPr>
          <p:cNvPr id="19" name="TextBox 18">
            <a:extLst>
              <a:ext uri="{FF2B5EF4-FFF2-40B4-BE49-F238E27FC236}">
                <a16:creationId xmlns:a16="http://schemas.microsoft.com/office/drawing/2014/main" id="{C5903C08-E697-476B-BCFC-5FB3811B2663}"/>
              </a:ext>
            </a:extLst>
          </p:cNvPr>
          <p:cNvSpPr txBox="1"/>
          <p:nvPr/>
        </p:nvSpPr>
        <p:spPr>
          <a:xfrm>
            <a:off x="548028" y="6090268"/>
            <a:ext cx="7900162" cy="738664"/>
          </a:xfrm>
          <a:prstGeom prst="rect">
            <a:avLst/>
          </a:prstGeom>
          <a:noFill/>
        </p:spPr>
        <p:txBody>
          <a:bodyPr wrap="square" rtlCol="0">
            <a:spAutoFit/>
          </a:bodyPr>
          <a:lstStyle/>
          <a:p>
            <a:r>
              <a:rPr lang="en-US" dirty="0"/>
              <a:t>Majority of respondents think these programs are very important or moderately important. Helping individuals fix up their home was ranked number one, followed closely by replacing homes. This is the same as 5-years ago.  </a:t>
            </a:r>
          </a:p>
        </p:txBody>
      </p:sp>
      <p:sp>
        <p:nvSpPr>
          <p:cNvPr id="18" name="TextBox 17">
            <a:extLst>
              <a:ext uri="{FF2B5EF4-FFF2-40B4-BE49-F238E27FC236}">
                <a16:creationId xmlns:a16="http://schemas.microsoft.com/office/drawing/2014/main" id="{1FC58CAB-647E-4688-94A2-5A8D80E49857}"/>
              </a:ext>
            </a:extLst>
          </p:cNvPr>
          <p:cNvSpPr txBox="1"/>
          <p:nvPr/>
        </p:nvSpPr>
        <p:spPr>
          <a:xfrm>
            <a:off x="1726572" y="2118512"/>
            <a:ext cx="591755" cy="307777"/>
          </a:xfrm>
          <a:prstGeom prst="rect">
            <a:avLst/>
          </a:prstGeom>
          <a:noFill/>
        </p:spPr>
        <p:txBody>
          <a:bodyPr wrap="square" rtlCol="0">
            <a:spAutoFit/>
          </a:bodyPr>
          <a:lstStyle/>
          <a:p>
            <a:r>
              <a:rPr lang="en-US" dirty="0"/>
              <a:t>55%</a:t>
            </a:r>
          </a:p>
        </p:txBody>
      </p:sp>
      <p:sp>
        <p:nvSpPr>
          <p:cNvPr id="20" name="TextBox 19">
            <a:extLst>
              <a:ext uri="{FF2B5EF4-FFF2-40B4-BE49-F238E27FC236}">
                <a16:creationId xmlns:a16="http://schemas.microsoft.com/office/drawing/2014/main" id="{F7772876-D9C5-40DD-9E61-3E932ED87594}"/>
              </a:ext>
            </a:extLst>
          </p:cNvPr>
          <p:cNvSpPr txBox="1"/>
          <p:nvPr/>
        </p:nvSpPr>
        <p:spPr>
          <a:xfrm>
            <a:off x="3183717" y="2021617"/>
            <a:ext cx="591755" cy="307777"/>
          </a:xfrm>
          <a:prstGeom prst="rect">
            <a:avLst/>
          </a:prstGeom>
          <a:noFill/>
        </p:spPr>
        <p:txBody>
          <a:bodyPr wrap="square" rtlCol="0">
            <a:spAutoFit/>
          </a:bodyPr>
          <a:lstStyle/>
          <a:p>
            <a:r>
              <a:rPr lang="en-US" dirty="0"/>
              <a:t>50%</a:t>
            </a:r>
          </a:p>
        </p:txBody>
      </p:sp>
      <p:sp>
        <p:nvSpPr>
          <p:cNvPr id="21" name="TextBox 20">
            <a:extLst>
              <a:ext uri="{FF2B5EF4-FFF2-40B4-BE49-F238E27FC236}">
                <a16:creationId xmlns:a16="http://schemas.microsoft.com/office/drawing/2014/main" id="{94353646-5407-45E1-BB28-24F441D7CC9F}"/>
              </a:ext>
            </a:extLst>
          </p:cNvPr>
          <p:cNvSpPr txBox="1"/>
          <p:nvPr/>
        </p:nvSpPr>
        <p:spPr>
          <a:xfrm>
            <a:off x="4684432" y="1683390"/>
            <a:ext cx="591755" cy="307777"/>
          </a:xfrm>
          <a:prstGeom prst="rect">
            <a:avLst/>
          </a:prstGeom>
          <a:noFill/>
        </p:spPr>
        <p:txBody>
          <a:bodyPr wrap="square" rtlCol="0">
            <a:spAutoFit/>
          </a:bodyPr>
          <a:lstStyle/>
          <a:p>
            <a:r>
              <a:rPr lang="en-US" dirty="0"/>
              <a:t>41%</a:t>
            </a:r>
          </a:p>
        </p:txBody>
      </p:sp>
      <p:sp>
        <p:nvSpPr>
          <p:cNvPr id="22" name="TextBox 21">
            <a:extLst>
              <a:ext uri="{FF2B5EF4-FFF2-40B4-BE49-F238E27FC236}">
                <a16:creationId xmlns:a16="http://schemas.microsoft.com/office/drawing/2014/main" id="{0148029C-1C10-44E5-8DF9-EB4AA50854D5}"/>
              </a:ext>
            </a:extLst>
          </p:cNvPr>
          <p:cNvSpPr txBox="1"/>
          <p:nvPr/>
        </p:nvSpPr>
        <p:spPr>
          <a:xfrm>
            <a:off x="6074190" y="1529808"/>
            <a:ext cx="591755" cy="307777"/>
          </a:xfrm>
          <a:prstGeom prst="rect">
            <a:avLst/>
          </a:prstGeom>
          <a:noFill/>
        </p:spPr>
        <p:txBody>
          <a:bodyPr wrap="square" rtlCol="0">
            <a:spAutoFit/>
          </a:bodyPr>
          <a:lstStyle/>
          <a:p>
            <a:r>
              <a:rPr lang="en-US" dirty="0"/>
              <a:t>40%</a:t>
            </a:r>
          </a:p>
        </p:txBody>
      </p:sp>
      <p:sp>
        <p:nvSpPr>
          <p:cNvPr id="23" name="TextBox 22">
            <a:extLst>
              <a:ext uri="{FF2B5EF4-FFF2-40B4-BE49-F238E27FC236}">
                <a16:creationId xmlns:a16="http://schemas.microsoft.com/office/drawing/2014/main" id="{5046184D-4C9E-4E84-A238-527AD0C63FE1}"/>
              </a:ext>
            </a:extLst>
          </p:cNvPr>
          <p:cNvSpPr txBox="1"/>
          <p:nvPr/>
        </p:nvSpPr>
        <p:spPr>
          <a:xfrm>
            <a:off x="7463948" y="1487505"/>
            <a:ext cx="591755" cy="307777"/>
          </a:xfrm>
          <a:prstGeom prst="rect">
            <a:avLst/>
          </a:prstGeom>
          <a:noFill/>
        </p:spPr>
        <p:txBody>
          <a:bodyPr wrap="square" rtlCol="0">
            <a:spAutoFit/>
          </a:bodyPr>
          <a:lstStyle/>
          <a:p>
            <a:r>
              <a:rPr lang="en-US" dirty="0"/>
              <a:t>35%</a:t>
            </a:r>
          </a:p>
        </p:txBody>
      </p:sp>
      <p:pic>
        <p:nvPicPr>
          <p:cNvPr id="4" name="Picture 3">
            <a:extLst>
              <a:ext uri="{FF2B5EF4-FFF2-40B4-BE49-F238E27FC236}">
                <a16:creationId xmlns:a16="http://schemas.microsoft.com/office/drawing/2014/main" id="{F70E047D-989D-4CFB-A593-5E46B08F59B3}"/>
              </a:ext>
            </a:extLst>
          </p:cNvPr>
          <p:cNvPicPr>
            <a:picLocks noChangeAspect="1"/>
          </p:cNvPicPr>
          <p:nvPr/>
        </p:nvPicPr>
        <p:blipFill>
          <a:blip r:embed="rId3"/>
          <a:stretch>
            <a:fillRect/>
          </a:stretch>
        </p:blipFill>
        <p:spPr>
          <a:xfrm>
            <a:off x="60854" y="912498"/>
            <a:ext cx="9083146" cy="5271584"/>
          </a:xfrm>
          <a:prstGeom prst="rect">
            <a:avLst/>
          </a:prstGeom>
        </p:spPr>
      </p:pic>
    </p:spTree>
    <p:extLst>
      <p:ext uri="{BB962C8B-B14F-4D97-AF65-F5344CB8AC3E}">
        <p14:creationId xmlns:p14="http://schemas.microsoft.com/office/powerpoint/2010/main" val="26757603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4"/>
          <p:cNvSpPr/>
          <p:nvPr/>
        </p:nvSpPr>
        <p:spPr>
          <a:xfrm>
            <a:off x="226242" y="0"/>
            <a:ext cx="8917757" cy="822158"/>
          </a:xfrm>
          <a:prstGeom prst="rect">
            <a:avLst/>
          </a:prstGeom>
          <a:solidFill>
            <a:srgbClr val="692045"/>
          </a:solidFill>
          <a:ln w="25400" cap="flat" cmpd="sng">
            <a:solidFill>
              <a:srgbClr val="69204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7" name="Google Shape;157;p4"/>
          <p:cNvSpPr/>
          <p:nvPr/>
        </p:nvSpPr>
        <p:spPr>
          <a:xfrm rot="5400000">
            <a:off x="4654705" y="-3606308"/>
            <a:ext cx="60827" cy="8917759"/>
          </a:xfrm>
          <a:prstGeom prst="rect">
            <a:avLst/>
          </a:prstGeom>
          <a:solidFill>
            <a:srgbClr val="C6093B"/>
          </a:solidFill>
          <a:ln w="25400" cap="flat" cmpd="sng">
            <a:solidFill>
              <a:srgbClr val="C6093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8" name="Google Shape;158;p4"/>
          <p:cNvSpPr txBox="1"/>
          <p:nvPr/>
        </p:nvSpPr>
        <p:spPr>
          <a:xfrm>
            <a:off x="451106" y="17272"/>
            <a:ext cx="8466652" cy="822158"/>
          </a:xfrm>
          <a:prstGeom prst="rect">
            <a:avLst/>
          </a:prstGeom>
          <a:noFill/>
          <a:ln>
            <a:noFill/>
          </a:ln>
        </p:spPr>
        <p:txBody>
          <a:bodyPr spcFirstLastPara="1" wrap="square" lIns="91425" tIns="45700" rIns="91425" bIns="45700" anchor="ctr" anchorCtr="0">
            <a:normAutofit/>
          </a:bodyPr>
          <a:lstStyle/>
          <a:p>
            <a:pPr marL="0" marR="0" lvl="0" indent="0" algn="l" rtl="0">
              <a:spcBef>
                <a:spcPts val="0"/>
              </a:spcBef>
              <a:spcAft>
                <a:spcPts val="0"/>
              </a:spcAft>
              <a:buClr>
                <a:schemeClr val="lt1"/>
              </a:buClr>
              <a:buSzPts val="2800"/>
              <a:buFont typeface="Gill Sans"/>
              <a:buNone/>
            </a:pPr>
            <a:r>
              <a:rPr lang="en-US" sz="2800" dirty="0">
                <a:solidFill>
                  <a:schemeClr val="lt1"/>
                </a:solidFill>
                <a:latin typeface="Gill Sans"/>
                <a:ea typeface="Gill Sans"/>
                <a:cs typeface="Gill Sans"/>
                <a:sym typeface="Gill Sans"/>
              </a:rPr>
              <a:t>Northside </a:t>
            </a:r>
            <a:endParaRPr sz="2800" b="0" i="0" u="none" strike="noStrike" cap="none" dirty="0">
              <a:solidFill>
                <a:schemeClr val="lt1"/>
              </a:solidFill>
              <a:latin typeface="Gill Sans"/>
              <a:ea typeface="Gill Sans"/>
              <a:cs typeface="Gill Sans"/>
              <a:sym typeface="Gill Sans"/>
            </a:endParaRPr>
          </a:p>
        </p:txBody>
      </p:sp>
      <p:sp>
        <p:nvSpPr>
          <p:cNvPr id="10" name="TextBox 9">
            <a:extLst>
              <a:ext uri="{FF2B5EF4-FFF2-40B4-BE49-F238E27FC236}">
                <a16:creationId xmlns:a16="http://schemas.microsoft.com/office/drawing/2014/main" id="{45CFA97A-6189-4EAA-9860-0B8226627AB2}"/>
              </a:ext>
            </a:extLst>
          </p:cNvPr>
          <p:cNvSpPr txBox="1"/>
          <p:nvPr/>
        </p:nvSpPr>
        <p:spPr>
          <a:xfrm>
            <a:off x="4498109" y="2980392"/>
            <a:ext cx="3371273" cy="307777"/>
          </a:xfrm>
          <a:prstGeom prst="rect">
            <a:avLst/>
          </a:prstGeom>
          <a:noFill/>
        </p:spPr>
        <p:txBody>
          <a:bodyPr wrap="square" rtlCol="0">
            <a:spAutoFit/>
          </a:bodyPr>
          <a:lstStyle/>
          <a:p>
            <a:r>
              <a:rPr lang="en-US" dirty="0"/>
              <a:t>76% rate it as good or excellent </a:t>
            </a:r>
          </a:p>
        </p:txBody>
      </p:sp>
      <p:sp>
        <p:nvSpPr>
          <p:cNvPr id="11" name="TextBox 10">
            <a:extLst>
              <a:ext uri="{FF2B5EF4-FFF2-40B4-BE49-F238E27FC236}">
                <a16:creationId xmlns:a16="http://schemas.microsoft.com/office/drawing/2014/main" id="{F87C6F64-C88C-488F-B3D1-C059392F5663}"/>
              </a:ext>
            </a:extLst>
          </p:cNvPr>
          <p:cNvSpPr txBox="1"/>
          <p:nvPr/>
        </p:nvSpPr>
        <p:spPr>
          <a:xfrm>
            <a:off x="4684432" y="3977965"/>
            <a:ext cx="3371273" cy="307777"/>
          </a:xfrm>
          <a:prstGeom prst="rect">
            <a:avLst/>
          </a:prstGeom>
          <a:noFill/>
        </p:spPr>
        <p:txBody>
          <a:bodyPr wrap="square" rtlCol="0">
            <a:spAutoFit/>
          </a:bodyPr>
          <a:lstStyle/>
          <a:p>
            <a:r>
              <a:rPr lang="en-US" dirty="0"/>
              <a:t>67% rate it as good or excellent </a:t>
            </a:r>
          </a:p>
        </p:txBody>
      </p:sp>
      <p:sp>
        <p:nvSpPr>
          <p:cNvPr id="12" name="TextBox 11">
            <a:extLst>
              <a:ext uri="{FF2B5EF4-FFF2-40B4-BE49-F238E27FC236}">
                <a16:creationId xmlns:a16="http://schemas.microsoft.com/office/drawing/2014/main" id="{CC1728BE-5B2F-456A-A543-35F2649C7310}"/>
              </a:ext>
            </a:extLst>
          </p:cNvPr>
          <p:cNvSpPr txBox="1"/>
          <p:nvPr/>
        </p:nvSpPr>
        <p:spPr>
          <a:xfrm>
            <a:off x="4973153" y="2319792"/>
            <a:ext cx="3371273" cy="307777"/>
          </a:xfrm>
          <a:prstGeom prst="rect">
            <a:avLst/>
          </a:prstGeom>
          <a:noFill/>
        </p:spPr>
        <p:txBody>
          <a:bodyPr wrap="square" rtlCol="0">
            <a:spAutoFit/>
          </a:bodyPr>
          <a:lstStyle/>
          <a:p>
            <a:r>
              <a:rPr lang="en-US" dirty="0"/>
              <a:t>56% rate it as good or excellent </a:t>
            </a:r>
          </a:p>
        </p:txBody>
      </p:sp>
      <p:sp>
        <p:nvSpPr>
          <p:cNvPr id="13" name="TextBox 12">
            <a:extLst>
              <a:ext uri="{FF2B5EF4-FFF2-40B4-BE49-F238E27FC236}">
                <a16:creationId xmlns:a16="http://schemas.microsoft.com/office/drawing/2014/main" id="{B9A74FDC-8063-45E7-98B7-8AD81AB3E01C}"/>
              </a:ext>
            </a:extLst>
          </p:cNvPr>
          <p:cNvSpPr txBox="1"/>
          <p:nvPr/>
        </p:nvSpPr>
        <p:spPr>
          <a:xfrm>
            <a:off x="3158208" y="2175506"/>
            <a:ext cx="1182883" cy="307777"/>
          </a:xfrm>
          <a:prstGeom prst="rect">
            <a:avLst/>
          </a:prstGeom>
          <a:noFill/>
        </p:spPr>
        <p:txBody>
          <a:bodyPr wrap="square" rtlCol="0">
            <a:spAutoFit/>
          </a:bodyPr>
          <a:lstStyle/>
          <a:p>
            <a:r>
              <a:rPr lang="en-US" dirty="0"/>
              <a:t>30% fair </a:t>
            </a:r>
          </a:p>
        </p:txBody>
      </p:sp>
      <p:sp>
        <p:nvSpPr>
          <p:cNvPr id="14" name="TextBox 13">
            <a:extLst>
              <a:ext uri="{FF2B5EF4-FFF2-40B4-BE49-F238E27FC236}">
                <a16:creationId xmlns:a16="http://schemas.microsoft.com/office/drawing/2014/main" id="{BF32EBF2-0810-4DBD-AC19-4297D918B52B}"/>
              </a:ext>
            </a:extLst>
          </p:cNvPr>
          <p:cNvSpPr txBox="1"/>
          <p:nvPr/>
        </p:nvSpPr>
        <p:spPr>
          <a:xfrm>
            <a:off x="2109881" y="2202357"/>
            <a:ext cx="1182883" cy="307777"/>
          </a:xfrm>
          <a:prstGeom prst="rect">
            <a:avLst/>
          </a:prstGeom>
          <a:noFill/>
        </p:spPr>
        <p:txBody>
          <a:bodyPr wrap="square" rtlCol="0">
            <a:spAutoFit/>
          </a:bodyPr>
          <a:lstStyle/>
          <a:p>
            <a:r>
              <a:rPr lang="en-US" dirty="0"/>
              <a:t>30% fair </a:t>
            </a:r>
          </a:p>
        </p:txBody>
      </p:sp>
      <p:sp>
        <p:nvSpPr>
          <p:cNvPr id="15" name="TextBox 14">
            <a:extLst>
              <a:ext uri="{FF2B5EF4-FFF2-40B4-BE49-F238E27FC236}">
                <a16:creationId xmlns:a16="http://schemas.microsoft.com/office/drawing/2014/main" id="{921ECC68-0906-4F16-B002-7AD59583373B}"/>
              </a:ext>
            </a:extLst>
          </p:cNvPr>
          <p:cNvSpPr txBox="1"/>
          <p:nvPr/>
        </p:nvSpPr>
        <p:spPr>
          <a:xfrm>
            <a:off x="5254862" y="3338200"/>
            <a:ext cx="3371273" cy="307777"/>
          </a:xfrm>
          <a:prstGeom prst="rect">
            <a:avLst/>
          </a:prstGeom>
          <a:noFill/>
        </p:spPr>
        <p:txBody>
          <a:bodyPr wrap="square" rtlCol="0">
            <a:spAutoFit/>
          </a:bodyPr>
          <a:lstStyle/>
          <a:p>
            <a:r>
              <a:rPr lang="en-US" dirty="0"/>
              <a:t>47% rate it as good or excellent </a:t>
            </a:r>
          </a:p>
        </p:txBody>
      </p:sp>
      <p:sp>
        <p:nvSpPr>
          <p:cNvPr id="16" name="TextBox 15">
            <a:extLst>
              <a:ext uri="{FF2B5EF4-FFF2-40B4-BE49-F238E27FC236}">
                <a16:creationId xmlns:a16="http://schemas.microsoft.com/office/drawing/2014/main" id="{3D4E998B-C267-4AB2-A41A-16AB45BAA859}"/>
              </a:ext>
            </a:extLst>
          </p:cNvPr>
          <p:cNvSpPr txBox="1"/>
          <p:nvPr/>
        </p:nvSpPr>
        <p:spPr>
          <a:xfrm>
            <a:off x="3434355" y="3327243"/>
            <a:ext cx="3371273" cy="307777"/>
          </a:xfrm>
          <a:prstGeom prst="rect">
            <a:avLst/>
          </a:prstGeom>
          <a:noFill/>
        </p:spPr>
        <p:txBody>
          <a:bodyPr wrap="square" rtlCol="0">
            <a:spAutoFit/>
          </a:bodyPr>
          <a:lstStyle/>
          <a:p>
            <a:r>
              <a:rPr lang="en-US" dirty="0"/>
              <a:t>31% fair </a:t>
            </a:r>
          </a:p>
        </p:txBody>
      </p:sp>
      <p:sp>
        <p:nvSpPr>
          <p:cNvPr id="17" name="TextBox 16">
            <a:extLst>
              <a:ext uri="{FF2B5EF4-FFF2-40B4-BE49-F238E27FC236}">
                <a16:creationId xmlns:a16="http://schemas.microsoft.com/office/drawing/2014/main" id="{536ABC6C-5311-49C6-9649-7246CA34CE2D}"/>
              </a:ext>
            </a:extLst>
          </p:cNvPr>
          <p:cNvSpPr txBox="1"/>
          <p:nvPr/>
        </p:nvSpPr>
        <p:spPr>
          <a:xfrm>
            <a:off x="5119991" y="4334306"/>
            <a:ext cx="3371273" cy="307777"/>
          </a:xfrm>
          <a:prstGeom prst="rect">
            <a:avLst/>
          </a:prstGeom>
          <a:noFill/>
        </p:spPr>
        <p:txBody>
          <a:bodyPr wrap="square" rtlCol="0">
            <a:spAutoFit/>
          </a:bodyPr>
          <a:lstStyle/>
          <a:p>
            <a:r>
              <a:rPr lang="en-US" dirty="0"/>
              <a:t>55.8% rate it as good or excellent </a:t>
            </a:r>
          </a:p>
        </p:txBody>
      </p:sp>
      <p:sp>
        <p:nvSpPr>
          <p:cNvPr id="19" name="TextBox 18">
            <a:extLst>
              <a:ext uri="{FF2B5EF4-FFF2-40B4-BE49-F238E27FC236}">
                <a16:creationId xmlns:a16="http://schemas.microsoft.com/office/drawing/2014/main" id="{C5903C08-E697-476B-BCFC-5FB3811B2663}"/>
              </a:ext>
            </a:extLst>
          </p:cNvPr>
          <p:cNvSpPr txBox="1"/>
          <p:nvPr/>
        </p:nvSpPr>
        <p:spPr>
          <a:xfrm>
            <a:off x="905163" y="6147078"/>
            <a:ext cx="8012595" cy="584775"/>
          </a:xfrm>
          <a:prstGeom prst="rect">
            <a:avLst/>
          </a:prstGeom>
          <a:noFill/>
        </p:spPr>
        <p:txBody>
          <a:bodyPr wrap="square" rtlCol="0">
            <a:spAutoFit/>
          </a:bodyPr>
          <a:lstStyle/>
          <a:p>
            <a:r>
              <a:rPr lang="en-US" sz="1600" b="1" dirty="0"/>
              <a:t>Much larger percentage of people interested in programs that help people fix up their existing homes and help for people with homes in the flood plain. </a:t>
            </a:r>
          </a:p>
        </p:txBody>
      </p:sp>
      <p:sp>
        <p:nvSpPr>
          <p:cNvPr id="18" name="TextBox 17">
            <a:extLst>
              <a:ext uri="{FF2B5EF4-FFF2-40B4-BE49-F238E27FC236}">
                <a16:creationId xmlns:a16="http://schemas.microsoft.com/office/drawing/2014/main" id="{1FC58CAB-647E-4688-94A2-5A8D80E49857}"/>
              </a:ext>
            </a:extLst>
          </p:cNvPr>
          <p:cNvSpPr txBox="1"/>
          <p:nvPr/>
        </p:nvSpPr>
        <p:spPr>
          <a:xfrm>
            <a:off x="1726572" y="2118512"/>
            <a:ext cx="591755" cy="307777"/>
          </a:xfrm>
          <a:prstGeom prst="rect">
            <a:avLst/>
          </a:prstGeom>
          <a:noFill/>
        </p:spPr>
        <p:txBody>
          <a:bodyPr wrap="square" rtlCol="0">
            <a:spAutoFit/>
          </a:bodyPr>
          <a:lstStyle/>
          <a:p>
            <a:r>
              <a:rPr lang="en-US" dirty="0"/>
              <a:t>55%</a:t>
            </a:r>
          </a:p>
        </p:txBody>
      </p:sp>
      <p:sp>
        <p:nvSpPr>
          <p:cNvPr id="20" name="TextBox 19">
            <a:extLst>
              <a:ext uri="{FF2B5EF4-FFF2-40B4-BE49-F238E27FC236}">
                <a16:creationId xmlns:a16="http://schemas.microsoft.com/office/drawing/2014/main" id="{F7772876-D9C5-40DD-9E61-3E932ED87594}"/>
              </a:ext>
            </a:extLst>
          </p:cNvPr>
          <p:cNvSpPr txBox="1"/>
          <p:nvPr/>
        </p:nvSpPr>
        <p:spPr>
          <a:xfrm>
            <a:off x="3183717" y="2021617"/>
            <a:ext cx="591755" cy="307777"/>
          </a:xfrm>
          <a:prstGeom prst="rect">
            <a:avLst/>
          </a:prstGeom>
          <a:noFill/>
        </p:spPr>
        <p:txBody>
          <a:bodyPr wrap="square" rtlCol="0">
            <a:spAutoFit/>
          </a:bodyPr>
          <a:lstStyle/>
          <a:p>
            <a:r>
              <a:rPr lang="en-US" dirty="0"/>
              <a:t>50%</a:t>
            </a:r>
          </a:p>
        </p:txBody>
      </p:sp>
      <p:sp>
        <p:nvSpPr>
          <p:cNvPr id="21" name="TextBox 20">
            <a:extLst>
              <a:ext uri="{FF2B5EF4-FFF2-40B4-BE49-F238E27FC236}">
                <a16:creationId xmlns:a16="http://schemas.microsoft.com/office/drawing/2014/main" id="{94353646-5407-45E1-BB28-24F441D7CC9F}"/>
              </a:ext>
            </a:extLst>
          </p:cNvPr>
          <p:cNvSpPr txBox="1"/>
          <p:nvPr/>
        </p:nvSpPr>
        <p:spPr>
          <a:xfrm>
            <a:off x="4684432" y="1683390"/>
            <a:ext cx="591755" cy="307777"/>
          </a:xfrm>
          <a:prstGeom prst="rect">
            <a:avLst/>
          </a:prstGeom>
          <a:noFill/>
        </p:spPr>
        <p:txBody>
          <a:bodyPr wrap="square" rtlCol="0">
            <a:spAutoFit/>
          </a:bodyPr>
          <a:lstStyle/>
          <a:p>
            <a:r>
              <a:rPr lang="en-US" dirty="0"/>
              <a:t>41%</a:t>
            </a:r>
          </a:p>
        </p:txBody>
      </p:sp>
      <p:sp>
        <p:nvSpPr>
          <p:cNvPr id="22" name="TextBox 21">
            <a:extLst>
              <a:ext uri="{FF2B5EF4-FFF2-40B4-BE49-F238E27FC236}">
                <a16:creationId xmlns:a16="http://schemas.microsoft.com/office/drawing/2014/main" id="{0148029C-1C10-44E5-8DF9-EB4AA50854D5}"/>
              </a:ext>
            </a:extLst>
          </p:cNvPr>
          <p:cNvSpPr txBox="1"/>
          <p:nvPr/>
        </p:nvSpPr>
        <p:spPr>
          <a:xfrm>
            <a:off x="6074190" y="1529808"/>
            <a:ext cx="591755" cy="307777"/>
          </a:xfrm>
          <a:prstGeom prst="rect">
            <a:avLst/>
          </a:prstGeom>
          <a:noFill/>
        </p:spPr>
        <p:txBody>
          <a:bodyPr wrap="square" rtlCol="0">
            <a:spAutoFit/>
          </a:bodyPr>
          <a:lstStyle/>
          <a:p>
            <a:r>
              <a:rPr lang="en-US" dirty="0"/>
              <a:t>40%</a:t>
            </a:r>
          </a:p>
        </p:txBody>
      </p:sp>
      <p:sp>
        <p:nvSpPr>
          <p:cNvPr id="23" name="TextBox 22">
            <a:extLst>
              <a:ext uri="{FF2B5EF4-FFF2-40B4-BE49-F238E27FC236}">
                <a16:creationId xmlns:a16="http://schemas.microsoft.com/office/drawing/2014/main" id="{5046184D-4C9E-4E84-A238-527AD0C63FE1}"/>
              </a:ext>
            </a:extLst>
          </p:cNvPr>
          <p:cNvSpPr txBox="1"/>
          <p:nvPr/>
        </p:nvSpPr>
        <p:spPr>
          <a:xfrm>
            <a:off x="7463948" y="1487505"/>
            <a:ext cx="591755" cy="307777"/>
          </a:xfrm>
          <a:prstGeom prst="rect">
            <a:avLst/>
          </a:prstGeom>
          <a:noFill/>
        </p:spPr>
        <p:txBody>
          <a:bodyPr wrap="square" rtlCol="0">
            <a:spAutoFit/>
          </a:bodyPr>
          <a:lstStyle/>
          <a:p>
            <a:r>
              <a:rPr lang="en-US" dirty="0"/>
              <a:t>35%</a:t>
            </a:r>
          </a:p>
        </p:txBody>
      </p:sp>
      <p:pic>
        <p:nvPicPr>
          <p:cNvPr id="4" name="Picture 3">
            <a:extLst>
              <a:ext uri="{FF2B5EF4-FFF2-40B4-BE49-F238E27FC236}">
                <a16:creationId xmlns:a16="http://schemas.microsoft.com/office/drawing/2014/main" id="{7123FEA7-2E31-4893-8F1D-AA0A0B9FB5FC}"/>
              </a:ext>
            </a:extLst>
          </p:cNvPr>
          <p:cNvPicPr>
            <a:picLocks noChangeAspect="1"/>
          </p:cNvPicPr>
          <p:nvPr/>
        </p:nvPicPr>
        <p:blipFill rotWithShape="1">
          <a:blip r:embed="rId3"/>
          <a:srcRect r="6494" b="4820"/>
          <a:stretch/>
        </p:blipFill>
        <p:spPr>
          <a:xfrm>
            <a:off x="14789" y="905617"/>
            <a:ext cx="8902969" cy="5177019"/>
          </a:xfrm>
          <a:prstGeom prst="rect">
            <a:avLst/>
          </a:prstGeom>
        </p:spPr>
      </p:pic>
    </p:spTree>
    <p:extLst>
      <p:ext uri="{BB962C8B-B14F-4D97-AF65-F5344CB8AC3E}">
        <p14:creationId xmlns:p14="http://schemas.microsoft.com/office/powerpoint/2010/main" val="5266497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4"/>
          <p:cNvSpPr/>
          <p:nvPr/>
        </p:nvSpPr>
        <p:spPr>
          <a:xfrm>
            <a:off x="226242" y="0"/>
            <a:ext cx="8917757" cy="822158"/>
          </a:xfrm>
          <a:prstGeom prst="rect">
            <a:avLst/>
          </a:prstGeom>
          <a:solidFill>
            <a:srgbClr val="692045"/>
          </a:solidFill>
          <a:ln w="25400" cap="flat" cmpd="sng">
            <a:solidFill>
              <a:srgbClr val="69204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7" name="Google Shape;157;p4"/>
          <p:cNvSpPr/>
          <p:nvPr/>
        </p:nvSpPr>
        <p:spPr>
          <a:xfrm rot="5400000">
            <a:off x="4654705" y="-3606308"/>
            <a:ext cx="60827" cy="8917759"/>
          </a:xfrm>
          <a:prstGeom prst="rect">
            <a:avLst/>
          </a:prstGeom>
          <a:solidFill>
            <a:srgbClr val="C6093B"/>
          </a:solidFill>
          <a:ln w="25400" cap="flat" cmpd="sng">
            <a:solidFill>
              <a:srgbClr val="C6093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8" name="Google Shape;158;p4"/>
          <p:cNvSpPr txBox="1"/>
          <p:nvPr/>
        </p:nvSpPr>
        <p:spPr>
          <a:xfrm>
            <a:off x="451106" y="17272"/>
            <a:ext cx="8466652" cy="822158"/>
          </a:xfrm>
          <a:prstGeom prst="rect">
            <a:avLst/>
          </a:prstGeom>
          <a:noFill/>
          <a:ln>
            <a:noFill/>
          </a:ln>
        </p:spPr>
        <p:txBody>
          <a:bodyPr spcFirstLastPara="1" wrap="square" lIns="91425" tIns="45700" rIns="91425" bIns="45700" anchor="ctr" anchorCtr="0">
            <a:normAutofit/>
          </a:bodyPr>
          <a:lstStyle/>
          <a:p>
            <a:pPr marL="0" marR="0" lvl="0" indent="0" algn="l" rtl="0">
              <a:spcBef>
                <a:spcPts val="0"/>
              </a:spcBef>
              <a:spcAft>
                <a:spcPts val="0"/>
              </a:spcAft>
              <a:buClr>
                <a:schemeClr val="lt1"/>
              </a:buClr>
              <a:buSzPts val="2800"/>
              <a:buFont typeface="Gill Sans"/>
              <a:buNone/>
            </a:pPr>
            <a:r>
              <a:rPr lang="en-US" sz="2800" dirty="0">
                <a:solidFill>
                  <a:schemeClr val="lt1"/>
                </a:solidFill>
                <a:latin typeface="Gill Sans"/>
                <a:ea typeface="Gill Sans"/>
                <a:cs typeface="Gill Sans"/>
                <a:sym typeface="Gill Sans"/>
              </a:rPr>
              <a:t>Programs that meet City’s rental needs – PPH/Washburn</a:t>
            </a:r>
            <a:endParaRPr sz="2800" b="0" i="0" u="none" strike="noStrike" cap="none" dirty="0">
              <a:solidFill>
                <a:schemeClr val="lt1"/>
              </a:solidFill>
              <a:latin typeface="Gill Sans"/>
              <a:ea typeface="Gill Sans"/>
              <a:cs typeface="Gill Sans"/>
              <a:sym typeface="Gill Sans"/>
            </a:endParaRPr>
          </a:p>
        </p:txBody>
      </p:sp>
      <p:sp>
        <p:nvSpPr>
          <p:cNvPr id="14" name="TextBox 13">
            <a:extLst>
              <a:ext uri="{FF2B5EF4-FFF2-40B4-BE49-F238E27FC236}">
                <a16:creationId xmlns:a16="http://schemas.microsoft.com/office/drawing/2014/main" id="{BF32EBF2-0810-4DBD-AC19-4297D918B52B}"/>
              </a:ext>
            </a:extLst>
          </p:cNvPr>
          <p:cNvSpPr txBox="1"/>
          <p:nvPr/>
        </p:nvSpPr>
        <p:spPr>
          <a:xfrm>
            <a:off x="1521157" y="2319791"/>
            <a:ext cx="1182883" cy="307777"/>
          </a:xfrm>
          <a:prstGeom prst="rect">
            <a:avLst/>
          </a:prstGeom>
          <a:noFill/>
        </p:spPr>
        <p:txBody>
          <a:bodyPr wrap="square" rtlCol="0">
            <a:spAutoFit/>
          </a:bodyPr>
          <a:lstStyle/>
          <a:p>
            <a:r>
              <a:rPr lang="en-US" dirty="0"/>
              <a:t>60%</a:t>
            </a:r>
          </a:p>
        </p:txBody>
      </p:sp>
      <p:sp>
        <p:nvSpPr>
          <p:cNvPr id="17" name="TextBox 16">
            <a:extLst>
              <a:ext uri="{FF2B5EF4-FFF2-40B4-BE49-F238E27FC236}">
                <a16:creationId xmlns:a16="http://schemas.microsoft.com/office/drawing/2014/main" id="{536ABC6C-5311-49C6-9649-7246CA34CE2D}"/>
              </a:ext>
            </a:extLst>
          </p:cNvPr>
          <p:cNvSpPr txBox="1"/>
          <p:nvPr/>
        </p:nvSpPr>
        <p:spPr>
          <a:xfrm>
            <a:off x="6170037" y="1938170"/>
            <a:ext cx="626689" cy="307777"/>
          </a:xfrm>
          <a:prstGeom prst="rect">
            <a:avLst/>
          </a:prstGeom>
          <a:noFill/>
        </p:spPr>
        <p:txBody>
          <a:bodyPr wrap="square" rtlCol="0">
            <a:spAutoFit/>
          </a:bodyPr>
          <a:lstStyle/>
          <a:p>
            <a:r>
              <a:rPr lang="en-US" dirty="0"/>
              <a:t>48%</a:t>
            </a:r>
          </a:p>
        </p:txBody>
      </p:sp>
      <p:sp>
        <p:nvSpPr>
          <p:cNvPr id="18" name="TextBox 17">
            <a:extLst>
              <a:ext uri="{FF2B5EF4-FFF2-40B4-BE49-F238E27FC236}">
                <a16:creationId xmlns:a16="http://schemas.microsoft.com/office/drawing/2014/main" id="{BE1B1AD6-08CA-4E86-92BF-E84E574E3FDB}"/>
              </a:ext>
            </a:extLst>
          </p:cNvPr>
          <p:cNvSpPr txBox="1"/>
          <p:nvPr/>
        </p:nvSpPr>
        <p:spPr>
          <a:xfrm>
            <a:off x="3198827" y="2245947"/>
            <a:ext cx="1182883" cy="307777"/>
          </a:xfrm>
          <a:prstGeom prst="rect">
            <a:avLst/>
          </a:prstGeom>
          <a:noFill/>
        </p:spPr>
        <p:txBody>
          <a:bodyPr wrap="square" rtlCol="0">
            <a:spAutoFit/>
          </a:bodyPr>
          <a:lstStyle/>
          <a:p>
            <a:r>
              <a:rPr lang="en-US" dirty="0"/>
              <a:t>52%</a:t>
            </a:r>
          </a:p>
        </p:txBody>
      </p:sp>
      <p:sp>
        <p:nvSpPr>
          <p:cNvPr id="20" name="TextBox 19">
            <a:extLst>
              <a:ext uri="{FF2B5EF4-FFF2-40B4-BE49-F238E27FC236}">
                <a16:creationId xmlns:a16="http://schemas.microsoft.com/office/drawing/2014/main" id="{091714F8-19E2-49E6-9687-3DE618C3F59B}"/>
              </a:ext>
            </a:extLst>
          </p:cNvPr>
          <p:cNvSpPr txBox="1"/>
          <p:nvPr/>
        </p:nvSpPr>
        <p:spPr>
          <a:xfrm>
            <a:off x="4684432" y="2017441"/>
            <a:ext cx="1182883" cy="307777"/>
          </a:xfrm>
          <a:prstGeom prst="rect">
            <a:avLst/>
          </a:prstGeom>
          <a:noFill/>
        </p:spPr>
        <p:txBody>
          <a:bodyPr wrap="square" rtlCol="0">
            <a:spAutoFit/>
          </a:bodyPr>
          <a:lstStyle/>
          <a:p>
            <a:r>
              <a:rPr lang="en-US" dirty="0"/>
              <a:t>51%</a:t>
            </a:r>
          </a:p>
        </p:txBody>
      </p:sp>
      <p:sp>
        <p:nvSpPr>
          <p:cNvPr id="21" name="TextBox 20">
            <a:extLst>
              <a:ext uri="{FF2B5EF4-FFF2-40B4-BE49-F238E27FC236}">
                <a16:creationId xmlns:a16="http://schemas.microsoft.com/office/drawing/2014/main" id="{189D54D6-25ED-403D-B1F7-8167307C6582}"/>
              </a:ext>
            </a:extLst>
          </p:cNvPr>
          <p:cNvSpPr txBox="1"/>
          <p:nvPr/>
        </p:nvSpPr>
        <p:spPr>
          <a:xfrm>
            <a:off x="7755311" y="1863552"/>
            <a:ext cx="626689" cy="307777"/>
          </a:xfrm>
          <a:prstGeom prst="rect">
            <a:avLst/>
          </a:prstGeom>
          <a:noFill/>
        </p:spPr>
        <p:txBody>
          <a:bodyPr wrap="square" rtlCol="0">
            <a:spAutoFit/>
          </a:bodyPr>
          <a:lstStyle/>
          <a:p>
            <a:r>
              <a:rPr lang="en-US" dirty="0"/>
              <a:t>47%</a:t>
            </a:r>
          </a:p>
        </p:txBody>
      </p:sp>
      <p:pic>
        <p:nvPicPr>
          <p:cNvPr id="3" name="Picture 2">
            <a:extLst>
              <a:ext uri="{FF2B5EF4-FFF2-40B4-BE49-F238E27FC236}">
                <a16:creationId xmlns:a16="http://schemas.microsoft.com/office/drawing/2014/main" id="{E4727355-7477-4C36-BA49-58AC3A9A5BD3}"/>
              </a:ext>
            </a:extLst>
          </p:cNvPr>
          <p:cNvPicPr>
            <a:picLocks noChangeAspect="1"/>
          </p:cNvPicPr>
          <p:nvPr/>
        </p:nvPicPr>
        <p:blipFill>
          <a:blip r:embed="rId3"/>
          <a:stretch>
            <a:fillRect/>
          </a:stretch>
        </p:blipFill>
        <p:spPr>
          <a:xfrm>
            <a:off x="226239" y="1148609"/>
            <a:ext cx="8832484" cy="5346319"/>
          </a:xfrm>
          <a:prstGeom prst="rect">
            <a:avLst/>
          </a:prstGeom>
        </p:spPr>
      </p:pic>
    </p:spTree>
    <p:extLst>
      <p:ext uri="{BB962C8B-B14F-4D97-AF65-F5344CB8AC3E}">
        <p14:creationId xmlns:p14="http://schemas.microsoft.com/office/powerpoint/2010/main" val="38084531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5" name="Google Shape;145;p3"/>
          <p:cNvSpPr/>
          <p:nvPr/>
        </p:nvSpPr>
        <p:spPr>
          <a:xfrm>
            <a:off x="226242" y="0"/>
            <a:ext cx="8917757" cy="822158"/>
          </a:xfrm>
          <a:prstGeom prst="rect">
            <a:avLst/>
          </a:prstGeom>
          <a:solidFill>
            <a:srgbClr val="692045"/>
          </a:solidFill>
          <a:ln w="25400" cap="flat" cmpd="sng">
            <a:solidFill>
              <a:srgbClr val="69204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6" name="Google Shape;146;p3"/>
          <p:cNvSpPr/>
          <p:nvPr/>
        </p:nvSpPr>
        <p:spPr>
          <a:xfrm rot="5400000">
            <a:off x="4654705" y="-3606308"/>
            <a:ext cx="60827" cy="8917759"/>
          </a:xfrm>
          <a:prstGeom prst="rect">
            <a:avLst/>
          </a:prstGeom>
          <a:solidFill>
            <a:srgbClr val="C6093B"/>
          </a:solidFill>
          <a:ln w="25400" cap="flat" cmpd="sng">
            <a:solidFill>
              <a:srgbClr val="C6093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7" name="Google Shape;147;p3"/>
          <p:cNvSpPr txBox="1"/>
          <p:nvPr/>
        </p:nvSpPr>
        <p:spPr>
          <a:xfrm>
            <a:off x="451106" y="17272"/>
            <a:ext cx="8466652" cy="822158"/>
          </a:xfrm>
          <a:prstGeom prst="rect">
            <a:avLst/>
          </a:prstGeom>
          <a:noFill/>
          <a:ln>
            <a:noFill/>
          </a:ln>
        </p:spPr>
        <p:txBody>
          <a:bodyPr spcFirstLastPara="1" wrap="square" lIns="91425" tIns="45700" rIns="91425" bIns="45700" anchor="ctr" anchorCtr="0">
            <a:normAutofit/>
          </a:bodyPr>
          <a:lstStyle/>
          <a:p>
            <a:pPr marL="0" marR="0" lvl="0" indent="0" algn="l" rtl="0">
              <a:spcBef>
                <a:spcPts val="0"/>
              </a:spcBef>
              <a:spcAft>
                <a:spcPts val="0"/>
              </a:spcAft>
              <a:buClr>
                <a:schemeClr val="lt1"/>
              </a:buClr>
              <a:buSzPts val="2800"/>
              <a:buFont typeface="Gill Sans"/>
              <a:buNone/>
            </a:pPr>
            <a:r>
              <a:rPr lang="en-US" sz="4400" dirty="0">
                <a:solidFill>
                  <a:schemeClr val="lt1"/>
                </a:solidFill>
                <a:latin typeface="Gill Sans"/>
                <a:ea typeface="Gill Sans"/>
                <a:cs typeface="Gill Sans"/>
                <a:sym typeface="Gill Sans"/>
              </a:rPr>
              <a:t>Engagement</a:t>
            </a:r>
            <a:r>
              <a:rPr lang="en-US" sz="2800" dirty="0">
                <a:solidFill>
                  <a:schemeClr val="lt1"/>
                </a:solidFill>
                <a:latin typeface="Gill Sans"/>
                <a:ea typeface="Gill Sans"/>
                <a:cs typeface="Gill Sans"/>
                <a:sym typeface="Gill Sans"/>
              </a:rPr>
              <a:t> </a:t>
            </a:r>
            <a:endParaRPr sz="2800" b="0" i="0" u="none" strike="noStrike" cap="none" dirty="0">
              <a:solidFill>
                <a:schemeClr val="lt1"/>
              </a:solidFill>
              <a:latin typeface="Gill Sans"/>
              <a:ea typeface="Gill Sans"/>
              <a:cs typeface="Gill Sans"/>
              <a:sym typeface="Gill Sans"/>
            </a:endParaRPr>
          </a:p>
        </p:txBody>
      </p:sp>
      <p:sp>
        <p:nvSpPr>
          <p:cNvPr id="3" name="TextBox 2">
            <a:extLst>
              <a:ext uri="{FF2B5EF4-FFF2-40B4-BE49-F238E27FC236}">
                <a16:creationId xmlns:a16="http://schemas.microsoft.com/office/drawing/2014/main" id="{9A57E6F6-658F-489E-9013-B3CFF7850A1D}"/>
              </a:ext>
            </a:extLst>
          </p:cNvPr>
          <p:cNvSpPr txBox="1"/>
          <p:nvPr/>
        </p:nvSpPr>
        <p:spPr>
          <a:xfrm>
            <a:off x="451106" y="1369580"/>
            <a:ext cx="8466652" cy="4524315"/>
          </a:xfrm>
          <a:prstGeom prst="rect">
            <a:avLst/>
          </a:prstGeom>
          <a:noFill/>
        </p:spPr>
        <p:txBody>
          <a:bodyPr wrap="square" rtlCol="0">
            <a:spAutoFit/>
          </a:bodyPr>
          <a:lstStyle/>
          <a:p>
            <a:pPr marL="457200" indent="-457200">
              <a:buFont typeface="Arial" panose="020B0604020202020204" pitchFamily="34" charset="0"/>
              <a:buChar char="•"/>
            </a:pPr>
            <a:r>
              <a:rPr lang="en-US" sz="2800" dirty="0">
                <a:latin typeface="Gill Sans" panose="020B0604020202020204" charset="0"/>
              </a:rPr>
              <a:t>Door to door surveying in PPH/Washburn </a:t>
            </a:r>
          </a:p>
          <a:p>
            <a:pPr marL="457200" indent="-457200">
              <a:buFont typeface="Arial" panose="020B0604020202020204" pitchFamily="34" charset="0"/>
              <a:buChar char="•"/>
            </a:pPr>
            <a:r>
              <a:rPr lang="en-US" sz="2800" dirty="0">
                <a:latin typeface="Gill Sans" panose="020B0604020202020204" charset="0"/>
              </a:rPr>
              <a:t>School Open House and Parent-Teacher Conferences </a:t>
            </a:r>
          </a:p>
          <a:p>
            <a:pPr marL="457200" indent="-457200">
              <a:buFont typeface="Arial" panose="020B0604020202020204" pitchFamily="34" charset="0"/>
              <a:buChar char="•"/>
            </a:pPr>
            <a:r>
              <a:rPr lang="en-US" sz="2800" dirty="0">
                <a:latin typeface="Gill Sans" panose="020B0604020202020204" charset="0"/>
              </a:rPr>
              <a:t>Neighborhood Associations </a:t>
            </a:r>
          </a:p>
          <a:p>
            <a:pPr marL="457200" indent="-457200">
              <a:buFont typeface="Arial" panose="020B0604020202020204" pitchFamily="34" charset="0"/>
              <a:buChar char="•"/>
            </a:pPr>
            <a:r>
              <a:rPr lang="en-US" sz="2800" dirty="0">
                <a:latin typeface="Gill Sans" panose="020B0604020202020204" charset="0"/>
              </a:rPr>
              <a:t>Facebook Advertising </a:t>
            </a:r>
          </a:p>
          <a:p>
            <a:pPr marL="457200" indent="-457200">
              <a:buFont typeface="Arial" panose="020B0604020202020204" pitchFamily="34" charset="0"/>
              <a:buChar char="•"/>
            </a:pPr>
            <a:r>
              <a:rPr lang="en-US" sz="2800" dirty="0">
                <a:latin typeface="Gill Sans" panose="020B0604020202020204" charset="0"/>
              </a:rPr>
              <a:t>Field of Screams (Halloween Event) </a:t>
            </a:r>
          </a:p>
          <a:p>
            <a:pPr marL="457200" indent="-457200">
              <a:buFont typeface="Arial" panose="020B0604020202020204" pitchFamily="34" charset="0"/>
              <a:buChar char="•"/>
            </a:pPr>
            <a:r>
              <a:rPr lang="en-US" sz="2800" dirty="0">
                <a:latin typeface="Gill Sans" panose="020B0604020202020204" charset="0"/>
              </a:rPr>
              <a:t>Eagle Crest South </a:t>
            </a:r>
          </a:p>
          <a:p>
            <a:pPr marL="457200" indent="-457200">
              <a:buFont typeface="Arial" panose="020B0604020202020204" pitchFamily="34" charset="0"/>
              <a:buChar char="•"/>
            </a:pPr>
            <a:r>
              <a:rPr lang="en-US" sz="2800" dirty="0">
                <a:latin typeface="Gill Sans" panose="020B0604020202020204" charset="0"/>
              </a:rPr>
              <a:t>Landlord Association Meeting </a:t>
            </a:r>
          </a:p>
          <a:p>
            <a:pPr marL="457200" indent="-457200">
              <a:buFont typeface="Arial" panose="020B0604020202020204" pitchFamily="34" charset="0"/>
              <a:buChar char="•"/>
            </a:pPr>
            <a:r>
              <a:rPr lang="en-US" sz="2800" dirty="0">
                <a:latin typeface="Gill Sans" panose="020B0604020202020204" charset="0"/>
              </a:rPr>
              <a:t>Public Housing in Washburn and Northside  </a:t>
            </a:r>
          </a:p>
          <a:p>
            <a:pPr marL="457200" indent="-457200">
              <a:buFont typeface="Arial" panose="020B0604020202020204" pitchFamily="34" charset="0"/>
              <a:buChar char="•"/>
            </a:pPr>
            <a:endParaRPr lang="en-US" sz="3600" dirty="0">
              <a:latin typeface="Gill Sans" panose="020B0604020202020204" charset="0"/>
            </a:endParaRPr>
          </a:p>
          <a:p>
            <a:endParaRPr lang="en-US" sz="2800" dirty="0">
              <a:latin typeface="Gill Sans" panose="020B0604020202020204" charset="0"/>
            </a:endParaRPr>
          </a:p>
        </p:txBody>
      </p:sp>
    </p:spTree>
    <p:extLst>
      <p:ext uri="{BB962C8B-B14F-4D97-AF65-F5344CB8AC3E}">
        <p14:creationId xmlns:p14="http://schemas.microsoft.com/office/powerpoint/2010/main" val="1484814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4"/>
          <p:cNvSpPr/>
          <p:nvPr/>
        </p:nvSpPr>
        <p:spPr>
          <a:xfrm>
            <a:off x="226242" y="0"/>
            <a:ext cx="8917757" cy="822158"/>
          </a:xfrm>
          <a:prstGeom prst="rect">
            <a:avLst/>
          </a:prstGeom>
          <a:solidFill>
            <a:srgbClr val="692045"/>
          </a:solidFill>
          <a:ln w="25400" cap="flat" cmpd="sng">
            <a:solidFill>
              <a:srgbClr val="69204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7" name="Google Shape;157;p4"/>
          <p:cNvSpPr/>
          <p:nvPr/>
        </p:nvSpPr>
        <p:spPr>
          <a:xfrm rot="5400000">
            <a:off x="4654705" y="-3606308"/>
            <a:ext cx="60827" cy="8917759"/>
          </a:xfrm>
          <a:prstGeom prst="rect">
            <a:avLst/>
          </a:prstGeom>
          <a:solidFill>
            <a:srgbClr val="C6093B"/>
          </a:solidFill>
          <a:ln w="25400" cap="flat" cmpd="sng">
            <a:solidFill>
              <a:srgbClr val="C6093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8" name="Google Shape;158;p4"/>
          <p:cNvSpPr txBox="1"/>
          <p:nvPr/>
        </p:nvSpPr>
        <p:spPr>
          <a:xfrm>
            <a:off x="451106" y="17272"/>
            <a:ext cx="8466652" cy="822158"/>
          </a:xfrm>
          <a:prstGeom prst="rect">
            <a:avLst/>
          </a:prstGeom>
          <a:noFill/>
          <a:ln>
            <a:noFill/>
          </a:ln>
        </p:spPr>
        <p:txBody>
          <a:bodyPr spcFirstLastPara="1" wrap="square" lIns="91425" tIns="45700" rIns="91425" bIns="45700" anchor="ctr" anchorCtr="0">
            <a:normAutofit/>
          </a:bodyPr>
          <a:lstStyle/>
          <a:p>
            <a:pPr marL="0" marR="0" lvl="0" indent="0" algn="l" rtl="0">
              <a:spcBef>
                <a:spcPts val="0"/>
              </a:spcBef>
              <a:spcAft>
                <a:spcPts val="0"/>
              </a:spcAft>
              <a:buClr>
                <a:schemeClr val="lt1"/>
              </a:buClr>
              <a:buSzPts val="2800"/>
              <a:buFont typeface="Gill Sans"/>
              <a:buNone/>
            </a:pPr>
            <a:r>
              <a:rPr lang="en-US" sz="2800" dirty="0">
                <a:solidFill>
                  <a:schemeClr val="lt1"/>
                </a:solidFill>
                <a:latin typeface="Gill Sans"/>
                <a:ea typeface="Gill Sans"/>
                <a:cs typeface="Gill Sans"/>
                <a:sym typeface="Gill Sans"/>
              </a:rPr>
              <a:t>Programs that meet City’s rental needs- Northside  </a:t>
            </a:r>
            <a:endParaRPr sz="2800" b="0" i="0" u="none" strike="noStrike" cap="none" dirty="0">
              <a:solidFill>
                <a:schemeClr val="lt1"/>
              </a:solidFill>
              <a:latin typeface="Gill Sans"/>
              <a:ea typeface="Gill Sans"/>
              <a:cs typeface="Gill Sans"/>
              <a:sym typeface="Gill Sans"/>
            </a:endParaRPr>
          </a:p>
        </p:txBody>
      </p:sp>
      <p:sp>
        <p:nvSpPr>
          <p:cNvPr id="14" name="TextBox 13">
            <a:extLst>
              <a:ext uri="{FF2B5EF4-FFF2-40B4-BE49-F238E27FC236}">
                <a16:creationId xmlns:a16="http://schemas.microsoft.com/office/drawing/2014/main" id="{BF32EBF2-0810-4DBD-AC19-4297D918B52B}"/>
              </a:ext>
            </a:extLst>
          </p:cNvPr>
          <p:cNvSpPr txBox="1"/>
          <p:nvPr/>
        </p:nvSpPr>
        <p:spPr>
          <a:xfrm>
            <a:off x="1521157" y="2319791"/>
            <a:ext cx="1182883" cy="307777"/>
          </a:xfrm>
          <a:prstGeom prst="rect">
            <a:avLst/>
          </a:prstGeom>
          <a:noFill/>
        </p:spPr>
        <p:txBody>
          <a:bodyPr wrap="square" rtlCol="0">
            <a:spAutoFit/>
          </a:bodyPr>
          <a:lstStyle/>
          <a:p>
            <a:r>
              <a:rPr lang="en-US" dirty="0"/>
              <a:t>60%</a:t>
            </a:r>
          </a:p>
        </p:txBody>
      </p:sp>
      <p:sp>
        <p:nvSpPr>
          <p:cNvPr id="17" name="TextBox 16">
            <a:extLst>
              <a:ext uri="{FF2B5EF4-FFF2-40B4-BE49-F238E27FC236}">
                <a16:creationId xmlns:a16="http://schemas.microsoft.com/office/drawing/2014/main" id="{536ABC6C-5311-49C6-9649-7246CA34CE2D}"/>
              </a:ext>
            </a:extLst>
          </p:cNvPr>
          <p:cNvSpPr txBox="1"/>
          <p:nvPr/>
        </p:nvSpPr>
        <p:spPr>
          <a:xfrm>
            <a:off x="6170037" y="1938170"/>
            <a:ext cx="626689" cy="307777"/>
          </a:xfrm>
          <a:prstGeom prst="rect">
            <a:avLst/>
          </a:prstGeom>
          <a:noFill/>
        </p:spPr>
        <p:txBody>
          <a:bodyPr wrap="square" rtlCol="0">
            <a:spAutoFit/>
          </a:bodyPr>
          <a:lstStyle/>
          <a:p>
            <a:r>
              <a:rPr lang="en-US" dirty="0"/>
              <a:t>48%</a:t>
            </a:r>
          </a:p>
        </p:txBody>
      </p:sp>
      <p:sp>
        <p:nvSpPr>
          <p:cNvPr id="18" name="TextBox 17">
            <a:extLst>
              <a:ext uri="{FF2B5EF4-FFF2-40B4-BE49-F238E27FC236}">
                <a16:creationId xmlns:a16="http://schemas.microsoft.com/office/drawing/2014/main" id="{BE1B1AD6-08CA-4E86-92BF-E84E574E3FDB}"/>
              </a:ext>
            </a:extLst>
          </p:cNvPr>
          <p:cNvSpPr txBox="1"/>
          <p:nvPr/>
        </p:nvSpPr>
        <p:spPr>
          <a:xfrm>
            <a:off x="3198827" y="2245947"/>
            <a:ext cx="1182883" cy="307777"/>
          </a:xfrm>
          <a:prstGeom prst="rect">
            <a:avLst/>
          </a:prstGeom>
          <a:noFill/>
        </p:spPr>
        <p:txBody>
          <a:bodyPr wrap="square" rtlCol="0">
            <a:spAutoFit/>
          </a:bodyPr>
          <a:lstStyle/>
          <a:p>
            <a:r>
              <a:rPr lang="en-US" dirty="0"/>
              <a:t>52%</a:t>
            </a:r>
          </a:p>
        </p:txBody>
      </p:sp>
      <p:sp>
        <p:nvSpPr>
          <p:cNvPr id="20" name="TextBox 19">
            <a:extLst>
              <a:ext uri="{FF2B5EF4-FFF2-40B4-BE49-F238E27FC236}">
                <a16:creationId xmlns:a16="http://schemas.microsoft.com/office/drawing/2014/main" id="{091714F8-19E2-49E6-9687-3DE618C3F59B}"/>
              </a:ext>
            </a:extLst>
          </p:cNvPr>
          <p:cNvSpPr txBox="1"/>
          <p:nvPr/>
        </p:nvSpPr>
        <p:spPr>
          <a:xfrm>
            <a:off x="4684432" y="2017441"/>
            <a:ext cx="1182883" cy="307777"/>
          </a:xfrm>
          <a:prstGeom prst="rect">
            <a:avLst/>
          </a:prstGeom>
          <a:noFill/>
        </p:spPr>
        <p:txBody>
          <a:bodyPr wrap="square" rtlCol="0">
            <a:spAutoFit/>
          </a:bodyPr>
          <a:lstStyle/>
          <a:p>
            <a:r>
              <a:rPr lang="en-US" dirty="0"/>
              <a:t>51%</a:t>
            </a:r>
          </a:p>
        </p:txBody>
      </p:sp>
      <p:sp>
        <p:nvSpPr>
          <p:cNvPr id="21" name="TextBox 20">
            <a:extLst>
              <a:ext uri="{FF2B5EF4-FFF2-40B4-BE49-F238E27FC236}">
                <a16:creationId xmlns:a16="http://schemas.microsoft.com/office/drawing/2014/main" id="{189D54D6-25ED-403D-B1F7-8167307C6582}"/>
              </a:ext>
            </a:extLst>
          </p:cNvPr>
          <p:cNvSpPr txBox="1"/>
          <p:nvPr/>
        </p:nvSpPr>
        <p:spPr>
          <a:xfrm>
            <a:off x="7755311" y="1863552"/>
            <a:ext cx="626689" cy="307777"/>
          </a:xfrm>
          <a:prstGeom prst="rect">
            <a:avLst/>
          </a:prstGeom>
          <a:noFill/>
        </p:spPr>
        <p:txBody>
          <a:bodyPr wrap="square" rtlCol="0">
            <a:spAutoFit/>
          </a:bodyPr>
          <a:lstStyle/>
          <a:p>
            <a:r>
              <a:rPr lang="en-US" dirty="0"/>
              <a:t>47%</a:t>
            </a:r>
          </a:p>
        </p:txBody>
      </p:sp>
      <p:pic>
        <p:nvPicPr>
          <p:cNvPr id="3" name="Picture 2">
            <a:extLst>
              <a:ext uri="{FF2B5EF4-FFF2-40B4-BE49-F238E27FC236}">
                <a16:creationId xmlns:a16="http://schemas.microsoft.com/office/drawing/2014/main" id="{C45F4134-EB0B-46B4-874E-B225534F561C}"/>
              </a:ext>
            </a:extLst>
          </p:cNvPr>
          <p:cNvPicPr>
            <a:picLocks noChangeAspect="1"/>
          </p:cNvPicPr>
          <p:nvPr/>
        </p:nvPicPr>
        <p:blipFill rotWithShape="1">
          <a:blip r:embed="rId3"/>
          <a:srcRect l="4875" r="9086"/>
          <a:stretch/>
        </p:blipFill>
        <p:spPr>
          <a:xfrm>
            <a:off x="252158" y="882985"/>
            <a:ext cx="8639683" cy="5391350"/>
          </a:xfrm>
          <a:prstGeom prst="rect">
            <a:avLst/>
          </a:prstGeom>
        </p:spPr>
      </p:pic>
      <p:sp>
        <p:nvSpPr>
          <p:cNvPr id="12" name="TextBox 11">
            <a:extLst>
              <a:ext uri="{FF2B5EF4-FFF2-40B4-BE49-F238E27FC236}">
                <a16:creationId xmlns:a16="http://schemas.microsoft.com/office/drawing/2014/main" id="{220FB5FD-A4D5-4FC9-90F4-34ECE640F251}"/>
              </a:ext>
            </a:extLst>
          </p:cNvPr>
          <p:cNvSpPr txBox="1"/>
          <p:nvPr/>
        </p:nvSpPr>
        <p:spPr>
          <a:xfrm>
            <a:off x="782681" y="6048255"/>
            <a:ext cx="8438571" cy="584775"/>
          </a:xfrm>
          <a:prstGeom prst="rect">
            <a:avLst/>
          </a:prstGeom>
          <a:noFill/>
        </p:spPr>
        <p:txBody>
          <a:bodyPr wrap="square" rtlCol="0">
            <a:spAutoFit/>
          </a:bodyPr>
          <a:lstStyle/>
          <a:p>
            <a:r>
              <a:rPr lang="en-US" sz="1600" b="1" dirty="0"/>
              <a:t>Improving the quality of rental properties and permanent housing for the homeless very important. Rental assistance for low-income families also important. </a:t>
            </a:r>
          </a:p>
        </p:txBody>
      </p:sp>
    </p:spTree>
    <p:extLst>
      <p:ext uri="{BB962C8B-B14F-4D97-AF65-F5344CB8AC3E}">
        <p14:creationId xmlns:p14="http://schemas.microsoft.com/office/powerpoint/2010/main" val="26720213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846959A-6C8B-47BA-BB94-5E07803BE7AF}"/>
              </a:ext>
            </a:extLst>
          </p:cNvPr>
          <p:cNvSpPr txBox="1"/>
          <p:nvPr/>
        </p:nvSpPr>
        <p:spPr>
          <a:xfrm>
            <a:off x="1218470" y="1826739"/>
            <a:ext cx="603316" cy="307777"/>
          </a:xfrm>
          <a:prstGeom prst="rect">
            <a:avLst/>
          </a:prstGeom>
          <a:noFill/>
        </p:spPr>
        <p:txBody>
          <a:bodyPr wrap="square" rtlCol="0">
            <a:spAutoFit/>
          </a:bodyPr>
          <a:lstStyle/>
          <a:p>
            <a:r>
              <a:rPr lang="en-US" b="1" dirty="0"/>
              <a:t>79% </a:t>
            </a:r>
          </a:p>
        </p:txBody>
      </p:sp>
      <p:sp>
        <p:nvSpPr>
          <p:cNvPr id="5" name="TextBox 4">
            <a:extLst>
              <a:ext uri="{FF2B5EF4-FFF2-40B4-BE49-F238E27FC236}">
                <a16:creationId xmlns:a16="http://schemas.microsoft.com/office/drawing/2014/main" id="{A16D3703-5371-4DBF-A51B-B87D67FBB8AD}"/>
              </a:ext>
            </a:extLst>
          </p:cNvPr>
          <p:cNvSpPr txBox="1"/>
          <p:nvPr/>
        </p:nvSpPr>
        <p:spPr>
          <a:xfrm>
            <a:off x="2119439" y="1826739"/>
            <a:ext cx="603316" cy="307777"/>
          </a:xfrm>
          <a:prstGeom prst="rect">
            <a:avLst/>
          </a:prstGeom>
          <a:noFill/>
        </p:spPr>
        <p:txBody>
          <a:bodyPr wrap="square" rtlCol="0">
            <a:spAutoFit/>
          </a:bodyPr>
          <a:lstStyle/>
          <a:p>
            <a:r>
              <a:rPr lang="en-US" b="1" dirty="0"/>
              <a:t>55% </a:t>
            </a:r>
          </a:p>
        </p:txBody>
      </p:sp>
      <p:sp>
        <p:nvSpPr>
          <p:cNvPr id="6" name="TextBox 5">
            <a:extLst>
              <a:ext uri="{FF2B5EF4-FFF2-40B4-BE49-F238E27FC236}">
                <a16:creationId xmlns:a16="http://schemas.microsoft.com/office/drawing/2014/main" id="{2F4EB67D-4E9A-4A4A-BAE9-34345A37F235}"/>
              </a:ext>
            </a:extLst>
          </p:cNvPr>
          <p:cNvSpPr txBox="1"/>
          <p:nvPr/>
        </p:nvSpPr>
        <p:spPr>
          <a:xfrm>
            <a:off x="3813926" y="1698492"/>
            <a:ext cx="603316" cy="307777"/>
          </a:xfrm>
          <a:prstGeom prst="rect">
            <a:avLst/>
          </a:prstGeom>
          <a:noFill/>
        </p:spPr>
        <p:txBody>
          <a:bodyPr wrap="square" rtlCol="0">
            <a:spAutoFit/>
          </a:bodyPr>
          <a:lstStyle/>
          <a:p>
            <a:r>
              <a:rPr lang="en-US" b="1" dirty="0"/>
              <a:t>49% </a:t>
            </a:r>
          </a:p>
        </p:txBody>
      </p:sp>
      <p:sp>
        <p:nvSpPr>
          <p:cNvPr id="7" name="TextBox 6">
            <a:extLst>
              <a:ext uri="{FF2B5EF4-FFF2-40B4-BE49-F238E27FC236}">
                <a16:creationId xmlns:a16="http://schemas.microsoft.com/office/drawing/2014/main" id="{14F5332D-C9C9-40ED-962C-03456DC6925E}"/>
              </a:ext>
            </a:extLst>
          </p:cNvPr>
          <p:cNvSpPr txBox="1"/>
          <p:nvPr/>
        </p:nvSpPr>
        <p:spPr>
          <a:xfrm>
            <a:off x="5557770" y="1614524"/>
            <a:ext cx="603316" cy="307777"/>
          </a:xfrm>
          <a:prstGeom prst="rect">
            <a:avLst/>
          </a:prstGeom>
          <a:noFill/>
        </p:spPr>
        <p:txBody>
          <a:bodyPr wrap="square" rtlCol="0">
            <a:spAutoFit/>
          </a:bodyPr>
          <a:lstStyle/>
          <a:p>
            <a:r>
              <a:rPr lang="en-US" b="1" dirty="0"/>
              <a:t>42% </a:t>
            </a:r>
          </a:p>
        </p:txBody>
      </p:sp>
      <p:sp>
        <p:nvSpPr>
          <p:cNvPr id="8" name="TextBox 7">
            <a:extLst>
              <a:ext uri="{FF2B5EF4-FFF2-40B4-BE49-F238E27FC236}">
                <a16:creationId xmlns:a16="http://schemas.microsoft.com/office/drawing/2014/main" id="{24502F70-9554-4ACE-BEC9-B446B3DE3399}"/>
              </a:ext>
            </a:extLst>
          </p:cNvPr>
          <p:cNvSpPr txBox="1"/>
          <p:nvPr/>
        </p:nvSpPr>
        <p:spPr>
          <a:xfrm>
            <a:off x="7322214" y="1672850"/>
            <a:ext cx="603316" cy="307777"/>
          </a:xfrm>
          <a:prstGeom prst="rect">
            <a:avLst/>
          </a:prstGeom>
          <a:noFill/>
        </p:spPr>
        <p:txBody>
          <a:bodyPr wrap="square" rtlCol="0">
            <a:spAutoFit/>
          </a:bodyPr>
          <a:lstStyle/>
          <a:p>
            <a:r>
              <a:rPr lang="en-US" b="1" dirty="0"/>
              <a:t>41% </a:t>
            </a:r>
          </a:p>
        </p:txBody>
      </p:sp>
      <p:sp>
        <p:nvSpPr>
          <p:cNvPr id="10" name="Google Shape;158;p4">
            <a:extLst>
              <a:ext uri="{FF2B5EF4-FFF2-40B4-BE49-F238E27FC236}">
                <a16:creationId xmlns:a16="http://schemas.microsoft.com/office/drawing/2014/main" id="{520B1BDC-7917-45B7-A2DC-31F1E8D6C728}"/>
              </a:ext>
            </a:extLst>
          </p:cNvPr>
          <p:cNvSpPr txBox="1"/>
          <p:nvPr/>
        </p:nvSpPr>
        <p:spPr>
          <a:xfrm>
            <a:off x="739358" y="191504"/>
            <a:ext cx="8065639" cy="822158"/>
          </a:xfrm>
          <a:prstGeom prst="rect">
            <a:avLst/>
          </a:prstGeom>
          <a:noFill/>
          <a:ln>
            <a:noFill/>
          </a:ln>
        </p:spPr>
        <p:txBody>
          <a:bodyPr spcFirstLastPara="1" wrap="square" lIns="91425" tIns="45700" rIns="91425" bIns="45700" anchor="ctr" anchorCtr="0">
            <a:normAutofit fontScale="92500" lnSpcReduction="10000"/>
          </a:bodyPr>
          <a:lstStyle/>
          <a:p>
            <a:pPr marL="0" marR="0" lvl="0" indent="0" algn="l" rtl="0">
              <a:spcBef>
                <a:spcPts val="0"/>
              </a:spcBef>
              <a:spcAft>
                <a:spcPts val="0"/>
              </a:spcAft>
              <a:buClr>
                <a:schemeClr val="lt1"/>
              </a:buClr>
              <a:buSzPts val="2800"/>
              <a:buFont typeface="Gill Sans"/>
              <a:buNone/>
            </a:pPr>
            <a:r>
              <a:rPr lang="en-US" sz="2800" b="0" i="0" u="none" strike="noStrike" cap="none" dirty="0">
                <a:solidFill>
                  <a:schemeClr val="tx1"/>
                </a:solidFill>
                <a:latin typeface="Gill Sans"/>
                <a:ea typeface="Gill Sans"/>
                <a:cs typeface="Gill Sans"/>
                <a:sym typeface="Gill Sans"/>
              </a:rPr>
              <a:t>How important are the following capital improvements? PPH and Washburn  </a:t>
            </a:r>
            <a:endParaRPr sz="2800" b="0" i="0" u="none" strike="noStrike" cap="none" dirty="0">
              <a:solidFill>
                <a:schemeClr val="lt1"/>
              </a:solidFill>
              <a:latin typeface="Gill Sans"/>
              <a:ea typeface="Gill Sans"/>
              <a:cs typeface="Gill Sans"/>
              <a:sym typeface="Gill Sans"/>
            </a:endParaRPr>
          </a:p>
        </p:txBody>
      </p:sp>
      <p:sp>
        <p:nvSpPr>
          <p:cNvPr id="11" name="TextBox 10">
            <a:extLst>
              <a:ext uri="{FF2B5EF4-FFF2-40B4-BE49-F238E27FC236}">
                <a16:creationId xmlns:a16="http://schemas.microsoft.com/office/drawing/2014/main" id="{4DE146EF-6452-4FED-95BC-77ABE88BB3B0}"/>
              </a:ext>
            </a:extLst>
          </p:cNvPr>
          <p:cNvSpPr txBox="1"/>
          <p:nvPr/>
        </p:nvSpPr>
        <p:spPr>
          <a:xfrm>
            <a:off x="2973981" y="1768412"/>
            <a:ext cx="603316" cy="307777"/>
          </a:xfrm>
          <a:prstGeom prst="rect">
            <a:avLst/>
          </a:prstGeom>
          <a:noFill/>
        </p:spPr>
        <p:txBody>
          <a:bodyPr wrap="square" rtlCol="0">
            <a:spAutoFit/>
          </a:bodyPr>
          <a:lstStyle/>
          <a:p>
            <a:r>
              <a:rPr lang="en-US" b="1" dirty="0"/>
              <a:t>55% </a:t>
            </a:r>
          </a:p>
        </p:txBody>
      </p:sp>
      <p:sp>
        <p:nvSpPr>
          <p:cNvPr id="13" name="TextBox 12">
            <a:extLst>
              <a:ext uri="{FF2B5EF4-FFF2-40B4-BE49-F238E27FC236}">
                <a16:creationId xmlns:a16="http://schemas.microsoft.com/office/drawing/2014/main" id="{3E29AFCD-7FCA-4CB6-B793-54B0C2740097}"/>
              </a:ext>
            </a:extLst>
          </p:cNvPr>
          <p:cNvSpPr txBox="1"/>
          <p:nvPr/>
        </p:nvSpPr>
        <p:spPr>
          <a:xfrm>
            <a:off x="4668468" y="1642143"/>
            <a:ext cx="603316" cy="307777"/>
          </a:xfrm>
          <a:prstGeom prst="rect">
            <a:avLst/>
          </a:prstGeom>
          <a:noFill/>
        </p:spPr>
        <p:txBody>
          <a:bodyPr wrap="square" rtlCol="0">
            <a:spAutoFit/>
          </a:bodyPr>
          <a:lstStyle/>
          <a:p>
            <a:r>
              <a:rPr lang="en-US" b="1" dirty="0"/>
              <a:t>47% </a:t>
            </a:r>
          </a:p>
        </p:txBody>
      </p:sp>
      <p:sp>
        <p:nvSpPr>
          <p:cNvPr id="14" name="TextBox 13">
            <a:extLst>
              <a:ext uri="{FF2B5EF4-FFF2-40B4-BE49-F238E27FC236}">
                <a16:creationId xmlns:a16="http://schemas.microsoft.com/office/drawing/2014/main" id="{56899148-A6D4-40AB-B6E4-5B57D594FA4C}"/>
              </a:ext>
            </a:extLst>
          </p:cNvPr>
          <p:cNvSpPr txBox="1"/>
          <p:nvPr/>
        </p:nvSpPr>
        <p:spPr>
          <a:xfrm>
            <a:off x="6503984" y="1614524"/>
            <a:ext cx="603316" cy="307777"/>
          </a:xfrm>
          <a:prstGeom prst="rect">
            <a:avLst/>
          </a:prstGeom>
          <a:noFill/>
        </p:spPr>
        <p:txBody>
          <a:bodyPr wrap="square" rtlCol="0">
            <a:spAutoFit/>
          </a:bodyPr>
          <a:lstStyle/>
          <a:p>
            <a:r>
              <a:rPr lang="en-US" b="1" dirty="0"/>
              <a:t>42% </a:t>
            </a:r>
          </a:p>
        </p:txBody>
      </p:sp>
      <p:sp>
        <p:nvSpPr>
          <p:cNvPr id="15" name="TextBox 14">
            <a:extLst>
              <a:ext uri="{FF2B5EF4-FFF2-40B4-BE49-F238E27FC236}">
                <a16:creationId xmlns:a16="http://schemas.microsoft.com/office/drawing/2014/main" id="{37934867-6590-462B-B731-BE8390FEC679}"/>
              </a:ext>
            </a:extLst>
          </p:cNvPr>
          <p:cNvSpPr txBox="1"/>
          <p:nvPr/>
        </p:nvSpPr>
        <p:spPr>
          <a:xfrm>
            <a:off x="8140444" y="1614523"/>
            <a:ext cx="603316" cy="307777"/>
          </a:xfrm>
          <a:prstGeom prst="rect">
            <a:avLst/>
          </a:prstGeom>
          <a:noFill/>
        </p:spPr>
        <p:txBody>
          <a:bodyPr wrap="square" rtlCol="0">
            <a:spAutoFit/>
          </a:bodyPr>
          <a:lstStyle/>
          <a:p>
            <a:r>
              <a:rPr lang="en-US" b="1" dirty="0"/>
              <a:t>32% </a:t>
            </a:r>
          </a:p>
        </p:txBody>
      </p:sp>
      <p:sp>
        <p:nvSpPr>
          <p:cNvPr id="16" name="TextBox 15">
            <a:extLst>
              <a:ext uri="{FF2B5EF4-FFF2-40B4-BE49-F238E27FC236}">
                <a16:creationId xmlns:a16="http://schemas.microsoft.com/office/drawing/2014/main" id="{2E72F15F-93E8-4017-AEF3-90D3B5239245}"/>
              </a:ext>
            </a:extLst>
          </p:cNvPr>
          <p:cNvSpPr txBox="1"/>
          <p:nvPr/>
        </p:nvSpPr>
        <p:spPr>
          <a:xfrm>
            <a:off x="520428" y="5380093"/>
            <a:ext cx="8503500" cy="584775"/>
          </a:xfrm>
          <a:prstGeom prst="rect">
            <a:avLst/>
          </a:prstGeom>
          <a:solidFill>
            <a:schemeClr val="bg1"/>
          </a:solidFill>
        </p:spPr>
        <p:txBody>
          <a:bodyPr wrap="square" rtlCol="0">
            <a:spAutoFit/>
          </a:bodyPr>
          <a:lstStyle/>
          <a:p>
            <a:r>
              <a:rPr lang="en-US" sz="1600" dirty="0"/>
              <a:t>Streets and street lighting very important. But addressing housing quality and housing affordability still seen as slightly more important than other capital improvements. </a:t>
            </a:r>
          </a:p>
        </p:txBody>
      </p:sp>
      <p:pic>
        <p:nvPicPr>
          <p:cNvPr id="4" name="Picture 3">
            <a:extLst>
              <a:ext uri="{FF2B5EF4-FFF2-40B4-BE49-F238E27FC236}">
                <a16:creationId xmlns:a16="http://schemas.microsoft.com/office/drawing/2014/main" id="{4328F706-27DE-41DC-8E6C-40FFE9C54651}"/>
              </a:ext>
            </a:extLst>
          </p:cNvPr>
          <p:cNvPicPr>
            <a:picLocks noChangeAspect="1"/>
          </p:cNvPicPr>
          <p:nvPr/>
        </p:nvPicPr>
        <p:blipFill rotWithShape="1">
          <a:blip r:embed="rId3"/>
          <a:srcRect b="3566"/>
          <a:stretch/>
        </p:blipFill>
        <p:spPr>
          <a:xfrm>
            <a:off x="116389" y="1013595"/>
            <a:ext cx="9104158" cy="5252734"/>
          </a:xfrm>
          <a:prstGeom prst="rect">
            <a:avLst/>
          </a:prstGeom>
        </p:spPr>
      </p:pic>
    </p:spTree>
    <p:extLst>
      <p:ext uri="{BB962C8B-B14F-4D97-AF65-F5344CB8AC3E}">
        <p14:creationId xmlns:p14="http://schemas.microsoft.com/office/powerpoint/2010/main" val="252085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8D3351D-4720-450A-B4C9-32D9BF7061D6}"/>
              </a:ext>
            </a:extLst>
          </p:cNvPr>
          <p:cNvPicPr>
            <a:picLocks noChangeAspect="1"/>
          </p:cNvPicPr>
          <p:nvPr/>
        </p:nvPicPr>
        <p:blipFill>
          <a:blip r:embed="rId3"/>
          <a:stretch>
            <a:fillRect/>
          </a:stretch>
        </p:blipFill>
        <p:spPr>
          <a:xfrm>
            <a:off x="400239" y="682016"/>
            <a:ext cx="8343520" cy="5194791"/>
          </a:xfrm>
          <a:prstGeom prst="rect">
            <a:avLst/>
          </a:prstGeom>
        </p:spPr>
      </p:pic>
      <p:sp>
        <p:nvSpPr>
          <p:cNvPr id="10" name="Google Shape;158;p4">
            <a:extLst>
              <a:ext uri="{FF2B5EF4-FFF2-40B4-BE49-F238E27FC236}">
                <a16:creationId xmlns:a16="http://schemas.microsoft.com/office/drawing/2014/main" id="{520B1BDC-7917-45B7-A2DC-31F1E8D6C728}"/>
              </a:ext>
            </a:extLst>
          </p:cNvPr>
          <p:cNvSpPr txBox="1"/>
          <p:nvPr/>
        </p:nvSpPr>
        <p:spPr>
          <a:xfrm>
            <a:off x="315882" y="87136"/>
            <a:ext cx="8512235" cy="822158"/>
          </a:xfrm>
          <a:prstGeom prst="rect">
            <a:avLst/>
          </a:prstGeom>
          <a:noFill/>
          <a:ln>
            <a:noFill/>
          </a:ln>
        </p:spPr>
        <p:txBody>
          <a:bodyPr spcFirstLastPara="1" wrap="square" lIns="91425" tIns="45700" rIns="91425" bIns="45700" anchor="ctr" anchorCtr="0">
            <a:normAutofit fontScale="92500"/>
          </a:bodyPr>
          <a:lstStyle/>
          <a:p>
            <a:pPr marL="0" marR="0" lvl="0" indent="0" algn="l" rtl="0">
              <a:spcBef>
                <a:spcPts val="0"/>
              </a:spcBef>
              <a:spcAft>
                <a:spcPts val="0"/>
              </a:spcAft>
              <a:buClr>
                <a:schemeClr val="lt1"/>
              </a:buClr>
              <a:buSzPts val="2800"/>
              <a:buFont typeface="Gill Sans"/>
              <a:buNone/>
            </a:pPr>
            <a:r>
              <a:rPr lang="en-US" sz="2800" b="0" i="0" u="none" strike="noStrike" cap="none" dirty="0">
                <a:solidFill>
                  <a:schemeClr val="tx1"/>
                </a:solidFill>
                <a:latin typeface="Gill Sans"/>
                <a:ea typeface="Gill Sans"/>
                <a:cs typeface="Gill Sans"/>
                <a:sym typeface="Gill Sans"/>
              </a:rPr>
              <a:t>How important are these Economic Development programs? </a:t>
            </a:r>
            <a:endParaRPr sz="2800" b="0" i="0" u="none" strike="noStrike" cap="none" dirty="0">
              <a:solidFill>
                <a:schemeClr val="lt1"/>
              </a:solidFill>
              <a:latin typeface="Gill Sans"/>
              <a:ea typeface="Gill Sans"/>
              <a:cs typeface="Gill Sans"/>
              <a:sym typeface="Gill Sans"/>
            </a:endParaRPr>
          </a:p>
        </p:txBody>
      </p:sp>
      <p:sp>
        <p:nvSpPr>
          <p:cNvPr id="5" name="TextBox 4">
            <a:extLst>
              <a:ext uri="{FF2B5EF4-FFF2-40B4-BE49-F238E27FC236}">
                <a16:creationId xmlns:a16="http://schemas.microsoft.com/office/drawing/2014/main" id="{A78DF5E7-A0A4-4C22-ACA5-34E98BC6B0A3}"/>
              </a:ext>
            </a:extLst>
          </p:cNvPr>
          <p:cNvSpPr txBox="1"/>
          <p:nvPr/>
        </p:nvSpPr>
        <p:spPr>
          <a:xfrm>
            <a:off x="640500" y="5728889"/>
            <a:ext cx="8503500" cy="584775"/>
          </a:xfrm>
          <a:prstGeom prst="rect">
            <a:avLst/>
          </a:prstGeom>
          <a:solidFill>
            <a:schemeClr val="bg1"/>
          </a:solidFill>
        </p:spPr>
        <p:txBody>
          <a:bodyPr wrap="square" rtlCol="0">
            <a:spAutoFit/>
          </a:bodyPr>
          <a:lstStyle/>
          <a:p>
            <a:r>
              <a:rPr lang="en-US" sz="1600" dirty="0"/>
              <a:t>New restaurants and retail, child care more important that City-wide survey </a:t>
            </a:r>
          </a:p>
          <a:p>
            <a:r>
              <a:rPr lang="en-US" sz="1600" dirty="0"/>
              <a:t>Significantly lower on the Northside (33%, 35%, 22%, 20%) </a:t>
            </a:r>
          </a:p>
        </p:txBody>
      </p:sp>
    </p:spTree>
    <p:extLst>
      <p:ext uri="{BB962C8B-B14F-4D97-AF65-F5344CB8AC3E}">
        <p14:creationId xmlns:p14="http://schemas.microsoft.com/office/powerpoint/2010/main" val="37704427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4"/>
          <p:cNvSpPr/>
          <p:nvPr/>
        </p:nvSpPr>
        <p:spPr>
          <a:xfrm>
            <a:off x="226242" y="0"/>
            <a:ext cx="8917757" cy="822158"/>
          </a:xfrm>
          <a:prstGeom prst="rect">
            <a:avLst/>
          </a:prstGeom>
          <a:solidFill>
            <a:srgbClr val="692045"/>
          </a:solidFill>
          <a:ln w="25400" cap="flat" cmpd="sng">
            <a:solidFill>
              <a:srgbClr val="69204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7" name="Google Shape;157;p4"/>
          <p:cNvSpPr/>
          <p:nvPr/>
        </p:nvSpPr>
        <p:spPr>
          <a:xfrm rot="5400000">
            <a:off x="4654705" y="-3606308"/>
            <a:ext cx="60827" cy="8917759"/>
          </a:xfrm>
          <a:prstGeom prst="rect">
            <a:avLst/>
          </a:prstGeom>
          <a:solidFill>
            <a:srgbClr val="C6093B"/>
          </a:solidFill>
          <a:ln w="25400" cap="flat" cmpd="sng">
            <a:solidFill>
              <a:srgbClr val="C6093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8" name="Google Shape;158;p4"/>
          <p:cNvSpPr txBox="1"/>
          <p:nvPr/>
        </p:nvSpPr>
        <p:spPr>
          <a:xfrm>
            <a:off x="451106" y="17272"/>
            <a:ext cx="8466652" cy="822158"/>
          </a:xfrm>
          <a:prstGeom prst="rect">
            <a:avLst/>
          </a:prstGeom>
          <a:noFill/>
          <a:ln>
            <a:noFill/>
          </a:ln>
        </p:spPr>
        <p:txBody>
          <a:bodyPr spcFirstLastPara="1" wrap="square" lIns="91425" tIns="45700" rIns="91425" bIns="45700" anchor="ctr" anchorCtr="0">
            <a:normAutofit/>
          </a:bodyPr>
          <a:lstStyle/>
          <a:p>
            <a:pPr marL="0" marR="0" lvl="0" indent="0" algn="l" rtl="0">
              <a:spcBef>
                <a:spcPts val="0"/>
              </a:spcBef>
              <a:spcAft>
                <a:spcPts val="0"/>
              </a:spcAft>
              <a:buClr>
                <a:schemeClr val="lt1"/>
              </a:buClr>
              <a:buSzPts val="2800"/>
              <a:buFont typeface="Gill Sans"/>
              <a:buNone/>
            </a:pPr>
            <a:r>
              <a:rPr lang="en-US" sz="2800" b="0" i="0" u="none" strike="noStrike" cap="none" dirty="0">
                <a:solidFill>
                  <a:schemeClr val="lt1"/>
                </a:solidFill>
                <a:latin typeface="Gill Sans"/>
                <a:ea typeface="Gill Sans"/>
                <a:cs typeface="Gill Sans"/>
                <a:sym typeface="Gill Sans"/>
              </a:rPr>
              <a:t>All programs – Rank Ordered  </a:t>
            </a:r>
            <a:endParaRPr sz="2800" b="0" i="0" u="none" strike="noStrike" cap="none" dirty="0">
              <a:solidFill>
                <a:schemeClr val="lt1"/>
              </a:solidFill>
              <a:latin typeface="Gill Sans"/>
              <a:ea typeface="Gill Sans"/>
              <a:cs typeface="Gill Sans"/>
              <a:sym typeface="Gill Sans"/>
            </a:endParaRPr>
          </a:p>
        </p:txBody>
      </p:sp>
      <p:sp>
        <p:nvSpPr>
          <p:cNvPr id="5" name="Rectangle 4">
            <a:extLst>
              <a:ext uri="{FF2B5EF4-FFF2-40B4-BE49-F238E27FC236}">
                <a16:creationId xmlns:a16="http://schemas.microsoft.com/office/drawing/2014/main" id="{C9DE0D92-6208-49D9-8309-13C2AE0A64F1}"/>
              </a:ext>
            </a:extLst>
          </p:cNvPr>
          <p:cNvSpPr/>
          <p:nvPr/>
        </p:nvSpPr>
        <p:spPr>
          <a:xfrm>
            <a:off x="451106" y="946913"/>
            <a:ext cx="8692892" cy="5062924"/>
          </a:xfrm>
          <a:prstGeom prst="rect">
            <a:avLst/>
          </a:prstGeom>
        </p:spPr>
        <p:txBody>
          <a:bodyPr wrap="square">
            <a:spAutoFit/>
          </a:bodyPr>
          <a:lstStyle/>
          <a:p>
            <a:r>
              <a:rPr lang="en-US" sz="1700" b="1" dirty="0">
                <a:solidFill>
                  <a:schemeClr val="accent3">
                    <a:lumMod val="50000"/>
                  </a:schemeClr>
                </a:solidFill>
              </a:rPr>
              <a:t>PPH/Washburn </a:t>
            </a:r>
          </a:p>
          <a:p>
            <a:pPr marL="457200" indent="-457200">
              <a:buFont typeface="+mj-lt"/>
              <a:buAutoNum type="arabicPeriod"/>
            </a:pPr>
            <a:r>
              <a:rPr lang="en-US" sz="1700" dirty="0">
                <a:solidFill>
                  <a:schemeClr val="accent3">
                    <a:lumMod val="50000"/>
                  </a:schemeClr>
                </a:solidFill>
              </a:rPr>
              <a:t>Streets (79%)</a:t>
            </a:r>
          </a:p>
          <a:p>
            <a:pPr marL="457200" indent="-457200">
              <a:buFont typeface="+mj-lt"/>
              <a:buAutoNum type="arabicPeriod"/>
            </a:pPr>
            <a:r>
              <a:rPr lang="en-US" sz="1700" dirty="0">
                <a:solidFill>
                  <a:schemeClr val="accent3">
                    <a:lumMod val="50000"/>
                  </a:schemeClr>
                </a:solidFill>
              </a:rPr>
              <a:t>Fixing up deteriorating rental properties (72%)</a:t>
            </a:r>
          </a:p>
          <a:p>
            <a:pPr marL="457200" indent="-457200">
              <a:buFont typeface="+mj-lt"/>
              <a:buAutoNum type="arabicPeriod"/>
            </a:pPr>
            <a:r>
              <a:rPr lang="en-US" sz="1700" dirty="0">
                <a:solidFill>
                  <a:schemeClr val="accent3">
                    <a:lumMod val="50000"/>
                  </a:schemeClr>
                </a:solidFill>
              </a:rPr>
              <a:t>Help for individuals to fix up their homes (65%)</a:t>
            </a:r>
          </a:p>
          <a:p>
            <a:pPr marL="457200" indent="-457200">
              <a:buFont typeface="+mj-lt"/>
              <a:buAutoNum type="arabicPeriod"/>
            </a:pPr>
            <a:r>
              <a:rPr lang="en-US" sz="1700" dirty="0">
                <a:solidFill>
                  <a:schemeClr val="accent3">
                    <a:lumMod val="50000"/>
                  </a:schemeClr>
                </a:solidFill>
              </a:rPr>
              <a:t>Street lighting (62% PPH/W)</a:t>
            </a:r>
          </a:p>
          <a:p>
            <a:pPr marL="457200" indent="-457200">
              <a:buFont typeface="+mj-lt"/>
              <a:buAutoNum type="arabicPeriod"/>
            </a:pPr>
            <a:r>
              <a:rPr lang="en-US" sz="1700" dirty="0"/>
              <a:t>Replacement housing (62%) </a:t>
            </a:r>
          </a:p>
          <a:p>
            <a:pPr marL="457200" indent="-457200">
              <a:buFont typeface="+mj-lt"/>
              <a:buAutoNum type="arabicPeriod"/>
            </a:pPr>
            <a:r>
              <a:rPr lang="en-US" sz="1700" dirty="0"/>
              <a:t>Permanent housing for people experiencing homelessness (61%)</a:t>
            </a:r>
          </a:p>
          <a:p>
            <a:pPr marL="457200" indent="-457200">
              <a:buFont typeface="+mj-lt"/>
              <a:buAutoNum type="arabicPeriod"/>
            </a:pPr>
            <a:r>
              <a:rPr lang="en-US" sz="1700" dirty="0"/>
              <a:t>Removal of lead-based paint hazards (60%) </a:t>
            </a:r>
          </a:p>
          <a:p>
            <a:pPr marL="457200" indent="-457200">
              <a:buFont typeface="+mj-lt"/>
              <a:buAutoNum type="arabicPeriod"/>
            </a:pPr>
            <a:r>
              <a:rPr lang="en-US" sz="1700" dirty="0"/>
              <a:t>Rental assistance for low-moderate income families (57%)</a:t>
            </a:r>
          </a:p>
          <a:p>
            <a:endParaRPr lang="en-US" sz="1700" dirty="0"/>
          </a:p>
          <a:p>
            <a:r>
              <a:rPr lang="en-US" sz="1700" b="1" dirty="0"/>
              <a:t>Northside </a:t>
            </a:r>
          </a:p>
          <a:p>
            <a:pPr marL="342900" indent="-342900">
              <a:buFont typeface="+mj-lt"/>
              <a:buAutoNum type="arabicPeriod"/>
            </a:pPr>
            <a:r>
              <a:rPr lang="en-US" sz="1700" dirty="0"/>
              <a:t>Streets (77%)</a:t>
            </a:r>
          </a:p>
          <a:p>
            <a:pPr marL="342900" indent="-342900">
              <a:buFont typeface="+mj-lt"/>
              <a:buAutoNum type="arabicPeriod"/>
            </a:pPr>
            <a:r>
              <a:rPr lang="en-US" sz="1700" dirty="0"/>
              <a:t>Street Lighting (62%) </a:t>
            </a:r>
          </a:p>
          <a:p>
            <a:pPr marL="342900" indent="-342900">
              <a:buFont typeface="+mj-lt"/>
              <a:buAutoNum type="arabicPeriod"/>
            </a:pPr>
            <a:r>
              <a:rPr lang="en-US" sz="1700" dirty="0"/>
              <a:t>Stormwater/Flooding (57%)</a:t>
            </a:r>
          </a:p>
          <a:p>
            <a:pPr marL="342900" indent="-342900">
              <a:buFont typeface="+mj-lt"/>
              <a:buAutoNum type="arabicPeriod"/>
            </a:pPr>
            <a:r>
              <a:rPr lang="en-US" sz="1700" dirty="0"/>
              <a:t>Fixing up deteriorating rental properties (57%) </a:t>
            </a:r>
          </a:p>
          <a:p>
            <a:pPr marL="342900" indent="-342900">
              <a:buFont typeface="+mj-lt"/>
              <a:buAutoNum type="arabicPeriod"/>
            </a:pPr>
            <a:r>
              <a:rPr lang="en-US" sz="1700" dirty="0"/>
              <a:t>Help for individuals to fix up their homes (57%) </a:t>
            </a:r>
          </a:p>
          <a:p>
            <a:pPr marL="342900" indent="-342900">
              <a:buFont typeface="+mj-lt"/>
              <a:buAutoNum type="arabicPeriod"/>
            </a:pPr>
            <a:r>
              <a:rPr lang="en-US" sz="1700" dirty="0"/>
              <a:t>Permanent housing for people experiencing homelessness (50%)</a:t>
            </a:r>
          </a:p>
          <a:p>
            <a:pPr marL="342900" indent="-342900">
              <a:buFont typeface="+mj-lt"/>
              <a:buAutoNum type="arabicPeriod"/>
            </a:pPr>
            <a:r>
              <a:rPr lang="en-US" sz="1700" dirty="0"/>
              <a:t>Help for people with homes in the flood plain (50%) </a:t>
            </a:r>
          </a:p>
          <a:p>
            <a:pPr marL="342900" indent="-342900">
              <a:buFont typeface="+mj-lt"/>
              <a:buAutoNum type="arabicPeriod"/>
            </a:pPr>
            <a:r>
              <a:rPr lang="en-US" sz="1700" dirty="0"/>
              <a:t>Help for people to buy a home (48%)  </a:t>
            </a:r>
          </a:p>
        </p:txBody>
      </p:sp>
    </p:spTree>
    <p:extLst>
      <p:ext uri="{BB962C8B-B14F-4D97-AF65-F5344CB8AC3E}">
        <p14:creationId xmlns:p14="http://schemas.microsoft.com/office/powerpoint/2010/main" val="39090762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158;p4">
            <a:extLst>
              <a:ext uri="{FF2B5EF4-FFF2-40B4-BE49-F238E27FC236}">
                <a16:creationId xmlns:a16="http://schemas.microsoft.com/office/drawing/2014/main" id="{520B1BDC-7917-45B7-A2DC-31F1E8D6C728}"/>
              </a:ext>
            </a:extLst>
          </p:cNvPr>
          <p:cNvSpPr txBox="1"/>
          <p:nvPr/>
        </p:nvSpPr>
        <p:spPr>
          <a:xfrm>
            <a:off x="315882" y="659566"/>
            <a:ext cx="8512235" cy="822158"/>
          </a:xfrm>
          <a:prstGeom prst="rect">
            <a:avLst/>
          </a:prstGeom>
          <a:noFill/>
          <a:ln>
            <a:noFill/>
          </a:ln>
        </p:spPr>
        <p:txBody>
          <a:bodyPr spcFirstLastPara="1" wrap="square" lIns="91425" tIns="45700" rIns="91425" bIns="45700" anchor="ctr" anchorCtr="0">
            <a:normAutofit/>
          </a:bodyPr>
          <a:lstStyle/>
          <a:p>
            <a:pPr marL="0" marR="0" lvl="0" indent="0" algn="l" rtl="0">
              <a:spcBef>
                <a:spcPts val="0"/>
              </a:spcBef>
              <a:spcAft>
                <a:spcPts val="0"/>
              </a:spcAft>
              <a:buClr>
                <a:schemeClr val="lt1"/>
              </a:buClr>
              <a:buSzPts val="2800"/>
              <a:buFont typeface="Gill Sans"/>
              <a:buNone/>
            </a:pPr>
            <a:r>
              <a:rPr lang="en-US" sz="2800" b="0" i="0" u="none" strike="noStrike" cap="none" dirty="0">
                <a:solidFill>
                  <a:schemeClr val="tx1"/>
                </a:solidFill>
                <a:latin typeface="Gill Sans"/>
                <a:ea typeface="Gill Sans"/>
                <a:cs typeface="Gill Sans"/>
                <a:sym typeface="Gill Sans"/>
              </a:rPr>
              <a:t>Four (4) types of services that City should prioritize </a:t>
            </a:r>
            <a:endParaRPr sz="2800" b="0" i="0" u="none" strike="noStrike" cap="none" dirty="0">
              <a:solidFill>
                <a:schemeClr val="lt1"/>
              </a:solidFill>
              <a:latin typeface="Gill Sans"/>
              <a:ea typeface="Gill Sans"/>
              <a:cs typeface="Gill Sans"/>
              <a:sym typeface="Gill Sans"/>
            </a:endParaRPr>
          </a:p>
        </p:txBody>
      </p:sp>
      <p:pic>
        <p:nvPicPr>
          <p:cNvPr id="3" name="Picture 2">
            <a:extLst>
              <a:ext uri="{FF2B5EF4-FFF2-40B4-BE49-F238E27FC236}">
                <a16:creationId xmlns:a16="http://schemas.microsoft.com/office/drawing/2014/main" id="{2B50C52C-EA6B-4EEF-AE3A-4FAD29E35B30}"/>
              </a:ext>
            </a:extLst>
          </p:cNvPr>
          <p:cNvPicPr>
            <a:picLocks noChangeAspect="1"/>
          </p:cNvPicPr>
          <p:nvPr/>
        </p:nvPicPr>
        <p:blipFill rotWithShape="1">
          <a:blip r:embed="rId3"/>
          <a:srcRect l="1323" r="58638"/>
          <a:stretch/>
        </p:blipFill>
        <p:spPr>
          <a:xfrm>
            <a:off x="866653" y="1481724"/>
            <a:ext cx="4858841" cy="5099678"/>
          </a:xfrm>
          <a:prstGeom prst="rect">
            <a:avLst/>
          </a:prstGeom>
        </p:spPr>
      </p:pic>
      <p:pic>
        <p:nvPicPr>
          <p:cNvPr id="4" name="Picture 3">
            <a:extLst>
              <a:ext uri="{FF2B5EF4-FFF2-40B4-BE49-F238E27FC236}">
                <a16:creationId xmlns:a16="http://schemas.microsoft.com/office/drawing/2014/main" id="{78A0BEE0-4528-4D2E-80D1-CA9213279FF8}"/>
              </a:ext>
            </a:extLst>
          </p:cNvPr>
          <p:cNvPicPr>
            <a:picLocks noChangeAspect="1"/>
          </p:cNvPicPr>
          <p:nvPr/>
        </p:nvPicPr>
        <p:blipFill rotWithShape="1">
          <a:blip r:embed="rId3"/>
          <a:srcRect l="92941"/>
          <a:stretch/>
        </p:blipFill>
        <p:spPr>
          <a:xfrm>
            <a:off x="5836980" y="1416365"/>
            <a:ext cx="878570" cy="5230395"/>
          </a:xfrm>
          <a:prstGeom prst="rect">
            <a:avLst/>
          </a:prstGeom>
        </p:spPr>
      </p:pic>
      <p:sp>
        <p:nvSpPr>
          <p:cNvPr id="5" name="TextBox 4">
            <a:extLst>
              <a:ext uri="{FF2B5EF4-FFF2-40B4-BE49-F238E27FC236}">
                <a16:creationId xmlns:a16="http://schemas.microsoft.com/office/drawing/2014/main" id="{1A259256-18A0-4F8E-BEEE-73E8A2CA4339}"/>
              </a:ext>
            </a:extLst>
          </p:cNvPr>
          <p:cNvSpPr txBox="1"/>
          <p:nvPr/>
        </p:nvSpPr>
        <p:spPr>
          <a:xfrm>
            <a:off x="640500" y="276598"/>
            <a:ext cx="8503500" cy="461665"/>
          </a:xfrm>
          <a:prstGeom prst="rect">
            <a:avLst/>
          </a:prstGeom>
          <a:solidFill>
            <a:schemeClr val="bg1"/>
          </a:solidFill>
        </p:spPr>
        <p:txBody>
          <a:bodyPr wrap="square" rtlCol="0">
            <a:spAutoFit/>
          </a:bodyPr>
          <a:lstStyle/>
          <a:p>
            <a:r>
              <a:rPr lang="en-US" sz="2400" b="1" dirty="0"/>
              <a:t>PPH and Washburn </a:t>
            </a:r>
          </a:p>
        </p:txBody>
      </p:sp>
    </p:spTree>
    <p:extLst>
      <p:ext uri="{BB962C8B-B14F-4D97-AF65-F5344CB8AC3E}">
        <p14:creationId xmlns:p14="http://schemas.microsoft.com/office/powerpoint/2010/main" val="39007980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158;p4">
            <a:extLst>
              <a:ext uri="{FF2B5EF4-FFF2-40B4-BE49-F238E27FC236}">
                <a16:creationId xmlns:a16="http://schemas.microsoft.com/office/drawing/2014/main" id="{520B1BDC-7917-45B7-A2DC-31F1E8D6C728}"/>
              </a:ext>
            </a:extLst>
          </p:cNvPr>
          <p:cNvSpPr txBox="1"/>
          <p:nvPr/>
        </p:nvSpPr>
        <p:spPr>
          <a:xfrm>
            <a:off x="222288" y="183129"/>
            <a:ext cx="8512235" cy="822158"/>
          </a:xfrm>
          <a:prstGeom prst="rect">
            <a:avLst/>
          </a:prstGeom>
          <a:noFill/>
          <a:ln>
            <a:noFill/>
          </a:ln>
        </p:spPr>
        <p:txBody>
          <a:bodyPr spcFirstLastPara="1" wrap="square" lIns="91425" tIns="45700" rIns="91425" bIns="45700" anchor="ctr" anchorCtr="0">
            <a:normAutofit/>
          </a:bodyPr>
          <a:lstStyle/>
          <a:p>
            <a:pPr marL="0" marR="0" lvl="0" indent="0" algn="l" rtl="0">
              <a:spcBef>
                <a:spcPts val="0"/>
              </a:spcBef>
              <a:spcAft>
                <a:spcPts val="0"/>
              </a:spcAft>
              <a:buClr>
                <a:schemeClr val="lt1"/>
              </a:buClr>
              <a:buSzPts val="2800"/>
              <a:buFont typeface="Gill Sans"/>
              <a:buNone/>
            </a:pPr>
            <a:r>
              <a:rPr lang="en-US" sz="2800" b="1" i="0" u="none" strike="noStrike" cap="none" dirty="0">
                <a:solidFill>
                  <a:schemeClr val="tx1"/>
                </a:solidFill>
                <a:latin typeface="Gill Sans"/>
                <a:ea typeface="Gill Sans"/>
                <a:cs typeface="Gill Sans"/>
                <a:sym typeface="Gill Sans"/>
              </a:rPr>
              <a:t>Northside </a:t>
            </a:r>
            <a:endParaRPr sz="2800" b="1" i="0" u="none" strike="noStrike" cap="none" dirty="0">
              <a:solidFill>
                <a:schemeClr val="lt1"/>
              </a:solidFill>
              <a:latin typeface="Gill Sans"/>
              <a:ea typeface="Gill Sans"/>
              <a:cs typeface="Gill Sans"/>
              <a:sym typeface="Gill Sans"/>
            </a:endParaRPr>
          </a:p>
        </p:txBody>
      </p:sp>
      <p:pic>
        <p:nvPicPr>
          <p:cNvPr id="4" name="Picture 3">
            <a:extLst>
              <a:ext uri="{FF2B5EF4-FFF2-40B4-BE49-F238E27FC236}">
                <a16:creationId xmlns:a16="http://schemas.microsoft.com/office/drawing/2014/main" id="{CDDA232D-6024-4E0F-A1B1-16866E609C7B}"/>
              </a:ext>
            </a:extLst>
          </p:cNvPr>
          <p:cNvPicPr>
            <a:picLocks noChangeAspect="1"/>
          </p:cNvPicPr>
          <p:nvPr/>
        </p:nvPicPr>
        <p:blipFill>
          <a:blip r:embed="rId3"/>
          <a:stretch>
            <a:fillRect/>
          </a:stretch>
        </p:blipFill>
        <p:spPr>
          <a:xfrm>
            <a:off x="285152" y="1075996"/>
            <a:ext cx="8573696" cy="4706007"/>
          </a:xfrm>
          <a:prstGeom prst="rect">
            <a:avLst/>
          </a:prstGeom>
        </p:spPr>
      </p:pic>
    </p:spTree>
    <p:extLst>
      <p:ext uri="{BB962C8B-B14F-4D97-AF65-F5344CB8AC3E}">
        <p14:creationId xmlns:p14="http://schemas.microsoft.com/office/powerpoint/2010/main" val="5453269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33D7A0E-F95D-4BC6-A5A4-DAA65EEB4D4A}"/>
              </a:ext>
            </a:extLst>
          </p:cNvPr>
          <p:cNvPicPr>
            <a:picLocks noChangeAspect="1"/>
          </p:cNvPicPr>
          <p:nvPr/>
        </p:nvPicPr>
        <p:blipFill>
          <a:blip r:embed="rId3"/>
          <a:stretch>
            <a:fillRect/>
          </a:stretch>
        </p:blipFill>
        <p:spPr>
          <a:xfrm>
            <a:off x="2171687" y="1219543"/>
            <a:ext cx="5681395" cy="4979552"/>
          </a:xfrm>
          <a:prstGeom prst="rect">
            <a:avLst/>
          </a:prstGeom>
        </p:spPr>
      </p:pic>
      <p:sp>
        <p:nvSpPr>
          <p:cNvPr id="10" name="Google Shape;158;p4">
            <a:extLst>
              <a:ext uri="{FF2B5EF4-FFF2-40B4-BE49-F238E27FC236}">
                <a16:creationId xmlns:a16="http://schemas.microsoft.com/office/drawing/2014/main" id="{520B1BDC-7917-45B7-A2DC-31F1E8D6C728}"/>
              </a:ext>
            </a:extLst>
          </p:cNvPr>
          <p:cNvSpPr txBox="1"/>
          <p:nvPr/>
        </p:nvSpPr>
        <p:spPr>
          <a:xfrm>
            <a:off x="631765" y="397385"/>
            <a:ext cx="8512235" cy="822158"/>
          </a:xfrm>
          <a:prstGeom prst="rect">
            <a:avLst/>
          </a:prstGeom>
          <a:noFill/>
          <a:ln>
            <a:noFill/>
          </a:ln>
        </p:spPr>
        <p:txBody>
          <a:bodyPr spcFirstLastPara="1" wrap="square" lIns="91425" tIns="45700" rIns="91425" bIns="45700" anchor="ctr" anchorCtr="0">
            <a:normAutofit fontScale="92500" lnSpcReduction="10000"/>
          </a:bodyPr>
          <a:lstStyle/>
          <a:p>
            <a:pPr marL="0" marR="0" lvl="0" indent="0" algn="l" rtl="0">
              <a:spcBef>
                <a:spcPts val="0"/>
              </a:spcBef>
              <a:spcAft>
                <a:spcPts val="0"/>
              </a:spcAft>
              <a:buClr>
                <a:schemeClr val="lt1"/>
              </a:buClr>
              <a:buSzPts val="2800"/>
              <a:buFont typeface="Gill Sans"/>
              <a:buNone/>
            </a:pPr>
            <a:r>
              <a:rPr lang="en-US" sz="2800" b="0" i="0" u="none" strike="noStrike" cap="none" dirty="0">
                <a:solidFill>
                  <a:schemeClr val="tx1"/>
                </a:solidFill>
                <a:latin typeface="Gill Sans"/>
                <a:ea typeface="Gill Sans"/>
                <a:cs typeface="Gill Sans"/>
                <a:sym typeface="Gill Sans"/>
              </a:rPr>
              <a:t>Would you support a strategy that targets resources to specific neighborhoods ? </a:t>
            </a:r>
            <a:endParaRPr sz="2800" b="0" i="0" u="none" strike="noStrike" cap="none" dirty="0">
              <a:solidFill>
                <a:schemeClr val="lt1"/>
              </a:solidFill>
              <a:latin typeface="Gill Sans"/>
              <a:ea typeface="Gill Sans"/>
              <a:cs typeface="Gill Sans"/>
              <a:sym typeface="Gill Sans"/>
            </a:endParaRPr>
          </a:p>
        </p:txBody>
      </p:sp>
      <p:sp>
        <p:nvSpPr>
          <p:cNvPr id="3" name="TextBox 2">
            <a:extLst>
              <a:ext uri="{FF2B5EF4-FFF2-40B4-BE49-F238E27FC236}">
                <a16:creationId xmlns:a16="http://schemas.microsoft.com/office/drawing/2014/main" id="{32AB51AA-BF06-4BC9-9341-EEFC3BC3CE73}"/>
              </a:ext>
            </a:extLst>
          </p:cNvPr>
          <p:cNvSpPr txBox="1"/>
          <p:nvPr/>
        </p:nvSpPr>
        <p:spPr>
          <a:xfrm>
            <a:off x="631765" y="5330681"/>
            <a:ext cx="4202349" cy="307777"/>
          </a:xfrm>
          <a:prstGeom prst="rect">
            <a:avLst/>
          </a:prstGeom>
          <a:noFill/>
        </p:spPr>
        <p:txBody>
          <a:bodyPr wrap="square" rtlCol="0">
            <a:spAutoFit/>
          </a:bodyPr>
          <a:lstStyle/>
          <a:p>
            <a:r>
              <a:rPr lang="en-US" dirty="0"/>
              <a:t>City-wide 75% said yes </a:t>
            </a:r>
          </a:p>
        </p:txBody>
      </p:sp>
    </p:spTree>
    <p:extLst>
      <p:ext uri="{BB962C8B-B14F-4D97-AF65-F5344CB8AC3E}">
        <p14:creationId xmlns:p14="http://schemas.microsoft.com/office/powerpoint/2010/main" val="36588677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58;p4">
            <a:extLst>
              <a:ext uri="{FF2B5EF4-FFF2-40B4-BE49-F238E27FC236}">
                <a16:creationId xmlns:a16="http://schemas.microsoft.com/office/drawing/2014/main" id="{BF740678-EE36-4EC0-A564-1F5BB7223D6C}"/>
              </a:ext>
            </a:extLst>
          </p:cNvPr>
          <p:cNvSpPr txBox="1"/>
          <p:nvPr/>
        </p:nvSpPr>
        <p:spPr>
          <a:xfrm>
            <a:off x="399731" y="127634"/>
            <a:ext cx="5485504" cy="822158"/>
          </a:xfrm>
          <a:prstGeom prst="rect">
            <a:avLst/>
          </a:prstGeom>
          <a:noFill/>
          <a:ln>
            <a:noFill/>
          </a:ln>
        </p:spPr>
        <p:txBody>
          <a:bodyPr spcFirstLastPara="1" wrap="square" lIns="91425" tIns="45700" rIns="91425" bIns="45700" anchor="ctr" anchorCtr="0">
            <a:normAutofit fontScale="92500" lnSpcReduction="10000"/>
          </a:bodyPr>
          <a:lstStyle/>
          <a:p>
            <a:pPr marL="0" marR="0" lvl="0" indent="0" algn="l" rtl="0">
              <a:spcBef>
                <a:spcPts val="0"/>
              </a:spcBef>
              <a:spcAft>
                <a:spcPts val="0"/>
              </a:spcAft>
              <a:buClr>
                <a:schemeClr val="lt1"/>
              </a:buClr>
              <a:buSzPts val="2800"/>
              <a:buFont typeface="Gill Sans"/>
              <a:buNone/>
            </a:pPr>
            <a:r>
              <a:rPr lang="en-US" sz="2800" b="1" i="0" u="none" strike="noStrike" cap="none" dirty="0">
                <a:solidFill>
                  <a:schemeClr val="tx1"/>
                </a:solidFill>
                <a:latin typeface="Gill Sans"/>
                <a:ea typeface="Gill Sans"/>
                <a:cs typeface="Gill Sans"/>
                <a:sym typeface="Gill Sans"/>
              </a:rPr>
              <a:t>Any final Comments?- PPH Washburn </a:t>
            </a:r>
            <a:r>
              <a:rPr lang="en-US" sz="2800" b="0" i="0" u="none" strike="noStrike" cap="none" dirty="0">
                <a:solidFill>
                  <a:schemeClr val="tx1"/>
                </a:solidFill>
                <a:latin typeface="Gill Sans"/>
                <a:ea typeface="Gill Sans"/>
                <a:cs typeface="Gill Sans"/>
                <a:sym typeface="Gill Sans"/>
              </a:rPr>
              <a:t> </a:t>
            </a:r>
            <a:endParaRPr sz="2800" b="0" i="0" u="none" strike="noStrike" cap="none" dirty="0">
              <a:solidFill>
                <a:schemeClr val="lt1"/>
              </a:solidFill>
              <a:latin typeface="Gill Sans"/>
              <a:ea typeface="Gill Sans"/>
              <a:cs typeface="Gill Sans"/>
              <a:sym typeface="Gill Sans"/>
            </a:endParaRPr>
          </a:p>
        </p:txBody>
      </p:sp>
      <p:sp>
        <p:nvSpPr>
          <p:cNvPr id="3" name="Google Shape;158;p4">
            <a:extLst>
              <a:ext uri="{FF2B5EF4-FFF2-40B4-BE49-F238E27FC236}">
                <a16:creationId xmlns:a16="http://schemas.microsoft.com/office/drawing/2014/main" id="{856FABFE-9AB7-45A1-94F3-8138DFC691D4}"/>
              </a:ext>
            </a:extLst>
          </p:cNvPr>
          <p:cNvSpPr txBox="1"/>
          <p:nvPr/>
        </p:nvSpPr>
        <p:spPr>
          <a:xfrm>
            <a:off x="277092" y="2520934"/>
            <a:ext cx="7887854" cy="822158"/>
          </a:xfrm>
          <a:prstGeom prst="rect">
            <a:avLst/>
          </a:prstGeom>
          <a:noFill/>
          <a:ln>
            <a:noFill/>
          </a:ln>
        </p:spPr>
        <p:txBody>
          <a:bodyPr spcFirstLastPara="1" wrap="square" lIns="91425" tIns="45700" rIns="91425" bIns="45700" anchor="ctr" anchorCtr="0">
            <a:noAutofit/>
          </a:bodyPr>
          <a:lstStyle/>
          <a:p>
            <a:pPr lvl="0">
              <a:buClr>
                <a:schemeClr val="lt1"/>
              </a:buClr>
              <a:buSzPts val="2800"/>
            </a:pPr>
            <a:endParaRPr sz="3500" b="0" i="0" u="none" strike="noStrike" cap="none" dirty="0">
              <a:solidFill>
                <a:schemeClr val="lt1"/>
              </a:solidFill>
              <a:latin typeface="Gill Sans"/>
              <a:ea typeface="Gill Sans"/>
              <a:cs typeface="Gill Sans"/>
              <a:sym typeface="Gill Sans"/>
            </a:endParaRPr>
          </a:p>
        </p:txBody>
      </p:sp>
      <p:sp>
        <p:nvSpPr>
          <p:cNvPr id="4" name="TextBox 3">
            <a:extLst>
              <a:ext uri="{FF2B5EF4-FFF2-40B4-BE49-F238E27FC236}">
                <a16:creationId xmlns:a16="http://schemas.microsoft.com/office/drawing/2014/main" id="{88B25C1A-B711-44F2-9878-004088AF2C77}"/>
              </a:ext>
            </a:extLst>
          </p:cNvPr>
          <p:cNvSpPr txBox="1"/>
          <p:nvPr/>
        </p:nvSpPr>
        <p:spPr>
          <a:xfrm>
            <a:off x="510702" y="949792"/>
            <a:ext cx="8122596" cy="4616648"/>
          </a:xfrm>
          <a:prstGeom prst="rect">
            <a:avLst/>
          </a:prstGeom>
          <a:noFill/>
        </p:spPr>
        <p:txBody>
          <a:bodyPr wrap="square" rtlCol="0">
            <a:spAutoFit/>
          </a:bodyPr>
          <a:lstStyle/>
          <a:p>
            <a:pPr marL="285750" indent="-285750">
              <a:buFont typeface="Arial" panose="020B0604020202020204" pitchFamily="34" charset="0"/>
              <a:buChar char="•"/>
            </a:pPr>
            <a:r>
              <a:rPr lang="en-US" dirty="0"/>
              <a:t>Thank you </a:t>
            </a:r>
          </a:p>
          <a:p>
            <a:pPr marL="285750" indent="-285750">
              <a:buFont typeface="Arial" panose="020B0604020202020204" pitchFamily="34" charset="0"/>
              <a:buChar char="•"/>
            </a:pPr>
            <a:r>
              <a:rPr lang="en-US" dirty="0"/>
              <a:t>Do not redevelop the wasteful off-street parking lots which only serve the people from Holmen or Onalaska and don’t benefit the people of La Crosse </a:t>
            </a:r>
          </a:p>
          <a:p>
            <a:pPr marL="285750" indent="-285750">
              <a:buFont typeface="Arial" panose="020B0604020202020204" pitchFamily="34" charset="0"/>
              <a:buChar char="•"/>
            </a:pPr>
            <a:r>
              <a:rPr lang="en-US" dirty="0"/>
              <a:t>I feel disgusted when the City pours money into expanding places like the La Crosse Center and makes excuses for not taking care of streets, water issues, and the needs of children and poor families. I am also concerned about the drug trafficking in my neighborhood and in the 6 years I've lived here, have not noticed a change except for an increase. </a:t>
            </a:r>
          </a:p>
          <a:p>
            <a:pPr marL="285750" indent="-285750">
              <a:buFont typeface="Arial" panose="020B0604020202020204" pitchFamily="34" charset="0"/>
              <a:buChar char="•"/>
            </a:pPr>
            <a:r>
              <a:rPr lang="en-US" dirty="0"/>
              <a:t>STOP trying to separate AODA and Mental Health issues. They cannot be! </a:t>
            </a:r>
          </a:p>
          <a:p>
            <a:pPr marL="285750" indent="-285750">
              <a:buFont typeface="Arial" panose="020B0604020202020204" pitchFamily="34" charset="0"/>
              <a:buChar char="•"/>
            </a:pPr>
            <a:r>
              <a:rPr lang="en-US" dirty="0"/>
              <a:t>Better senior centers </a:t>
            </a:r>
          </a:p>
          <a:p>
            <a:pPr marL="285750" indent="-285750">
              <a:buFont typeface="Arial" panose="020B0604020202020204" pitchFamily="34" charset="0"/>
              <a:buChar char="•"/>
            </a:pPr>
            <a:r>
              <a:rPr lang="en-US" dirty="0"/>
              <a:t>Bicycle Lanes </a:t>
            </a:r>
          </a:p>
          <a:p>
            <a:pPr marL="285750" indent="-285750">
              <a:buFont typeface="Arial" panose="020B0604020202020204" pitchFamily="34" charset="0"/>
              <a:buChar char="•"/>
            </a:pPr>
            <a:r>
              <a:rPr lang="en-US" dirty="0"/>
              <a:t>Improved food access </a:t>
            </a:r>
          </a:p>
          <a:p>
            <a:pPr marL="285750" indent="-285750">
              <a:buFont typeface="Arial" panose="020B0604020202020204" pitchFamily="34" charset="0"/>
              <a:buChar char="•"/>
            </a:pPr>
            <a:r>
              <a:rPr lang="en-US" dirty="0"/>
              <a:t>Thank you </a:t>
            </a:r>
          </a:p>
          <a:p>
            <a:pPr marL="285750" indent="-285750">
              <a:buFont typeface="Arial" panose="020B0604020202020204" pitchFamily="34" charset="0"/>
              <a:buChar char="•"/>
            </a:pPr>
            <a:r>
              <a:rPr lang="en-US" dirty="0"/>
              <a:t>Thanks for fixing up my neighborhood. I live there so I can walk to work. It's great.</a:t>
            </a:r>
          </a:p>
          <a:p>
            <a:pPr marL="285750" indent="-285750">
              <a:buFont typeface="Arial" panose="020B0604020202020204" pitchFamily="34" charset="0"/>
              <a:buChar char="•"/>
            </a:pPr>
            <a:r>
              <a:rPr lang="en-US" dirty="0"/>
              <a:t>We need real bike paths not bikes printed on roads. </a:t>
            </a:r>
          </a:p>
          <a:p>
            <a:pPr marL="285750" indent="-285750">
              <a:buFont typeface="Arial" panose="020B0604020202020204" pitchFamily="34" charset="0"/>
              <a:buChar char="•"/>
            </a:pPr>
            <a:r>
              <a:rPr lang="en-US" dirty="0"/>
              <a:t>lighting, new roads, get rid of the bicycles &amp; put them in their own lane</a:t>
            </a:r>
          </a:p>
          <a:p>
            <a:pPr marL="285750" indent="-285750">
              <a:buFont typeface="Arial" panose="020B0604020202020204" pitchFamily="34" charset="0"/>
              <a:buChar char="•"/>
            </a:pPr>
            <a:r>
              <a:rPr lang="en-US" dirty="0"/>
              <a:t>We need to crack down on absentee landlords. Many of these properties are devaluing our neighborhoods. We also need to enforce current housing ordinances.</a:t>
            </a:r>
          </a:p>
          <a:p>
            <a:pPr marL="285750" indent="-285750">
              <a:buFont typeface="Arial" panose="020B0604020202020204" pitchFamily="34" charset="0"/>
              <a:buChar char="•"/>
            </a:pPr>
            <a:r>
              <a:rPr lang="en-US" dirty="0"/>
              <a:t>Would like to see the alley paved.</a:t>
            </a:r>
          </a:p>
          <a:p>
            <a:pPr marL="285750" indent="-285750">
              <a:buFont typeface="Arial" panose="020B0604020202020204" pitchFamily="34" charset="0"/>
              <a:buChar char="•"/>
            </a:pPr>
            <a:r>
              <a:rPr lang="en-US" dirty="0"/>
              <a:t>need lighting hood street 6th and 7th. small grocery store on </a:t>
            </a:r>
            <a:r>
              <a:rPr lang="en-US" dirty="0" err="1"/>
              <a:t>farnam</a:t>
            </a:r>
            <a:r>
              <a:rPr lang="en-US" dirty="0"/>
              <a:t> and hood.</a:t>
            </a:r>
          </a:p>
          <a:p>
            <a:pPr marL="285750" indent="-285750">
              <a:buFont typeface="Arial" panose="020B0604020202020204" pitchFamily="34" charset="0"/>
              <a:buChar char="•"/>
            </a:pPr>
            <a:r>
              <a:rPr lang="en-US" dirty="0"/>
              <a:t>More infrastructure services like housing stock improvement / affordability, public transportation expansion, and promotion of neighborhood grocery stores, dog parks, and community kiosks.</a:t>
            </a:r>
          </a:p>
        </p:txBody>
      </p:sp>
    </p:spTree>
    <p:extLst>
      <p:ext uri="{BB962C8B-B14F-4D97-AF65-F5344CB8AC3E}">
        <p14:creationId xmlns:p14="http://schemas.microsoft.com/office/powerpoint/2010/main" val="33393424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58;p4">
            <a:extLst>
              <a:ext uri="{FF2B5EF4-FFF2-40B4-BE49-F238E27FC236}">
                <a16:creationId xmlns:a16="http://schemas.microsoft.com/office/drawing/2014/main" id="{BF740678-EE36-4EC0-A564-1F5BB7223D6C}"/>
              </a:ext>
            </a:extLst>
          </p:cNvPr>
          <p:cNvSpPr txBox="1"/>
          <p:nvPr/>
        </p:nvSpPr>
        <p:spPr>
          <a:xfrm>
            <a:off x="399730" y="1175"/>
            <a:ext cx="7117175" cy="822158"/>
          </a:xfrm>
          <a:prstGeom prst="rect">
            <a:avLst/>
          </a:prstGeom>
          <a:noFill/>
          <a:ln>
            <a:noFill/>
          </a:ln>
        </p:spPr>
        <p:txBody>
          <a:bodyPr spcFirstLastPara="1" wrap="square" lIns="91425" tIns="45700" rIns="91425" bIns="45700" anchor="ctr" anchorCtr="0">
            <a:normAutofit/>
          </a:bodyPr>
          <a:lstStyle/>
          <a:p>
            <a:pPr marL="0" marR="0" lvl="0" indent="0" algn="l" rtl="0">
              <a:spcBef>
                <a:spcPts val="0"/>
              </a:spcBef>
              <a:spcAft>
                <a:spcPts val="0"/>
              </a:spcAft>
              <a:buClr>
                <a:schemeClr val="lt1"/>
              </a:buClr>
              <a:buSzPts val="2800"/>
              <a:buFont typeface="Gill Sans"/>
              <a:buNone/>
            </a:pPr>
            <a:r>
              <a:rPr lang="en-US" sz="2800" b="1" i="0" u="none" strike="noStrike" cap="none" dirty="0">
                <a:solidFill>
                  <a:schemeClr val="tx1"/>
                </a:solidFill>
                <a:latin typeface="Gill Sans"/>
                <a:ea typeface="Gill Sans"/>
                <a:cs typeface="Gill Sans"/>
                <a:sym typeface="Gill Sans"/>
              </a:rPr>
              <a:t>Any final Comments?- PPH Washburn </a:t>
            </a:r>
            <a:r>
              <a:rPr lang="en-US" sz="2800" b="0" i="0" u="none" strike="noStrike" cap="none" dirty="0">
                <a:solidFill>
                  <a:schemeClr val="tx1"/>
                </a:solidFill>
                <a:latin typeface="Gill Sans"/>
                <a:ea typeface="Gill Sans"/>
                <a:cs typeface="Gill Sans"/>
                <a:sym typeface="Gill Sans"/>
              </a:rPr>
              <a:t> </a:t>
            </a:r>
            <a:endParaRPr sz="2800" b="0" i="0" u="none" strike="noStrike" cap="none" dirty="0">
              <a:solidFill>
                <a:schemeClr val="lt1"/>
              </a:solidFill>
              <a:latin typeface="Gill Sans"/>
              <a:ea typeface="Gill Sans"/>
              <a:cs typeface="Gill Sans"/>
              <a:sym typeface="Gill Sans"/>
            </a:endParaRPr>
          </a:p>
        </p:txBody>
      </p:sp>
      <p:sp>
        <p:nvSpPr>
          <p:cNvPr id="3" name="Google Shape;158;p4">
            <a:extLst>
              <a:ext uri="{FF2B5EF4-FFF2-40B4-BE49-F238E27FC236}">
                <a16:creationId xmlns:a16="http://schemas.microsoft.com/office/drawing/2014/main" id="{856FABFE-9AB7-45A1-94F3-8138DFC691D4}"/>
              </a:ext>
            </a:extLst>
          </p:cNvPr>
          <p:cNvSpPr txBox="1"/>
          <p:nvPr/>
        </p:nvSpPr>
        <p:spPr>
          <a:xfrm>
            <a:off x="277092" y="2520934"/>
            <a:ext cx="7887854" cy="822158"/>
          </a:xfrm>
          <a:prstGeom prst="rect">
            <a:avLst/>
          </a:prstGeom>
          <a:noFill/>
          <a:ln>
            <a:noFill/>
          </a:ln>
        </p:spPr>
        <p:txBody>
          <a:bodyPr spcFirstLastPara="1" wrap="square" lIns="91425" tIns="45700" rIns="91425" bIns="45700" anchor="ctr" anchorCtr="0">
            <a:noAutofit/>
          </a:bodyPr>
          <a:lstStyle/>
          <a:p>
            <a:pPr lvl="0">
              <a:buClr>
                <a:schemeClr val="lt1"/>
              </a:buClr>
              <a:buSzPts val="2800"/>
            </a:pPr>
            <a:endParaRPr sz="3500" b="0" i="0" u="none" strike="noStrike" cap="none" dirty="0">
              <a:solidFill>
                <a:schemeClr val="lt1"/>
              </a:solidFill>
              <a:latin typeface="Gill Sans"/>
              <a:ea typeface="Gill Sans"/>
              <a:cs typeface="Gill Sans"/>
              <a:sym typeface="Gill Sans"/>
            </a:endParaRPr>
          </a:p>
        </p:txBody>
      </p:sp>
      <p:sp>
        <p:nvSpPr>
          <p:cNvPr id="5" name="TextBox 4">
            <a:extLst>
              <a:ext uri="{FF2B5EF4-FFF2-40B4-BE49-F238E27FC236}">
                <a16:creationId xmlns:a16="http://schemas.microsoft.com/office/drawing/2014/main" id="{CA57C56E-605A-46D2-977E-F4850C6C28CD}"/>
              </a:ext>
            </a:extLst>
          </p:cNvPr>
          <p:cNvSpPr txBox="1"/>
          <p:nvPr/>
        </p:nvSpPr>
        <p:spPr>
          <a:xfrm>
            <a:off x="496971" y="667976"/>
            <a:ext cx="8150057" cy="5693866"/>
          </a:xfrm>
          <a:prstGeom prst="rect">
            <a:avLst/>
          </a:prstGeom>
          <a:noFill/>
        </p:spPr>
        <p:txBody>
          <a:bodyPr wrap="square" rtlCol="0">
            <a:spAutoFit/>
          </a:bodyPr>
          <a:lstStyle/>
          <a:p>
            <a:pPr marL="285750" indent="-285750">
              <a:buFont typeface="Arial" panose="020B0604020202020204" pitchFamily="34" charset="0"/>
              <a:buChar char="•"/>
            </a:pPr>
            <a:r>
              <a:rPr lang="en-US" dirty="0"/>
              <a:t>I think the city is doing a great job as a whole. Moving forward I think looking at specific programs that deal with section 8 housing, homelessness, and drug prevention (the needle exchange) and figuring out which programs are actually helping individuals or if they are enabling people to continue their ways that make our community an unsafe and unappealing place to live is important. (</a:t>
            </a:r>
            <a:r>
              <a:rPr lang="en-US" dirty="0" err="1"/>
              <a:t>i</a:t>
            </a:r>
            <a:r>
              <a:rPr lang="en-US" dirty="0"/>
              <a:t> e homeless in the parks, children being stuck with free needles in the parks and providing money to those who abuse the system). La Crosse used to be an amazing place to live and while it still is a "nice" place to live I feel the choices we are making are slowly deteriorating our lovely and once safe community. PS. Can you please post a survey about our judges! ;)</a:t>
            </a:r>
          </a:p>
          <a:p>
            <a:pPr marL="285750" indent="-285750">
              <a:buFont typeface="Arial" panose="020B0604020202020204" pitchFamily="34" charset="0"/>
              <a:buChar char="•"/>
            </a:pPr>
            <a:r>
              <a:rPr lang="en-US" dirty="0"/>
              <a:t>Washburn neighborhood needs a lot of help. Some people have invested heavily into the neighborhood but they need support and more action from the City to continue to revitalize with single family and clean up the crime </a:t>
            </a:r>
          </a:p>
          <a:p>
            <a:pPr marL="285750" indent="-285750">
              <a:buFont typeface="Arial" panose="020B0604020202020204" pitchFamily="34" charset="0"/>
              <a:buChar char="•"/>
            </a:pPr>
            <a:r>
              <a:rPr lang="en-US" dirty="0"/>
              <a:t>If you want anyone to want to live and work here, or desire La Crosse to be a travel destination, THE ROADS NEED TO BE FIXED.</a:t>
            </a:r>
          </a:p>
          <a:p>
            <a:pPr marL="285750" indent="-285750">
              <a:buFont typeface="Arial" panose="020B0604020202020204" pitchFamily="34" charset="0"/>
              <a:buChar char="•"/>
            </a:pPr>
            <a:r>
              <a:rPr lang="en-US" dirty="0"/>
              <a:t>Bathrooms in City, rehab Shopko into affordable, tiny apartments, look at unused land for housing, all city trees should have food available, where sidewalks are underutilized- transform them into bike lanes (like near Walmart). Good luck. </a:t>
            </a:r>
          </a:p>
          <a:p>
            <a:pPr marL="285750" indent="-285750">
              <a:buFont typeface="Arial" panose="020B0604020202020204" pitchFamily="34" charset="0"/>
              <a:buChar char="•"/>
            </a:pPr>
            <a:r>
              <a:rPr lang="en-US" dirty="0"/>
              <a:t>Help the elderly take care of their homes and more affordable housing for Seniors </a:t>
            </a:r>
          </a:p>
          <a:p>
            <a:pPr marL="285750" indent="-285750">
              <a:buFont typeface="Arial" panose="020B0604020202020204" pitchFamily="34" charset="0"/>
              <a:buChar char="•"/>
            </a:pPr>
            <a:r>
              <a:rPr lang="en-US" dirty="0"/>
              <a:t>I love this city. I am appalled that their housing is so awful. Do better, and let me know what, as a citizen and resident of La Crosse, WI I can do to help. No one should have to live in houses with poor foundations and pest problems. Rental properties need to be better, and I feel that there should be ramifications for landlords</a:t>
            </a:r>
          </a:p>
          <a:p>
            <a:pPr marL="285750" indent="-285750">
              <a:buFont typeface="Arial" panose="020B0604020202020204" pitchFamily="34" charset="0"/>
              <a:buChar char="•"/>
            </a:pPr>
            <a:r>
              <a:rPr lang="en-US" dirty="0"/>
              <a:t>Renters need to be able to challenge landlords and the way they mistreat tenants </a:t>
            </a:r>
          </a:p>
          <a:p>
            <a:pPr marL="285750" indent="-285750">
              <a:buFont typeface="Arial" panose="020B0604020202020204" pitchFamily="34" charset="0"/>
              <a:buChar char="•"/>
            </a:pPr>
            <a:r>
              <a:rPr lang="en-US" dirty="0"/>
              <a:t>A lot of things were done in the name of savings that harmed the City long term- cuts to the number of locally experienced police officers with relationships. We need young families to maintain our labor pool. Libraries should be supported. </a:t>
            </a:r>
          </a:p>
          <a:p>
            <a:pPr marL="285750" indent="-285750">
              <a:buFont typeface="Arial" panose="020B0604020202020204" pitchFamily="34" charset="0"/>
              <a:buChar char="•"/>
            </a:pPr>
            <a:r>
              <a:rPr lang="en-US" dirty="0"/>
              <a:t>More trees, less cutting down of trees </a:t>
            </a:r>
          </a:p>
        </p:txBody>
      </p:sp>
    </p:spTree>
    <p:extLst>
      <p:ext uri="{BB962C8B-B14F-4D97-AF65-F5344CB8AC3E}">
        <p14:creationId xmlns:p14="http://schemas.microsoft.com/office/powerpoint/2010/main" val="554550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58;p4">
            <a:extLst>
              <a:ext uri="{FF2B5EF4-FFF2-40B4-BE49-F238E27FC236}">
                <a16:creationId xmlns:a16="http://schemas.microsoft.com/office/drawing/2014/main" id="{BF740678-EE36-4EC0-A564-1F5BB7223D6C}"/>
              </a:ext>
            </a:extLst>
          </p:cNvPr>
          <p:cNvSpPr txBox="1"/>
          <p:nvPr/>
        </p:nvSpPr>
        <p:spPr>
          <a:xfrm>
            <a:off x="399731" y="270156"/>
            <a:ext cx="6955810" cy="822158"/>
          </a:xfrm>
          <a:prstGeom prst="rect">
            <a:avLst/>
          </a:prstGeom>
          <a:noFill/>
          <a:ln>
            <a:noFill/>
          </a:ln>
        </p:spPr>
        <p:txBody>
          <a:bodyPr spcFirstLastPara="1" wrap="square" lIns="91425" tIns="45700" rIns="91425" bIns="45700" anchor="ctr" anchorCtr="0">
            <a:normAutofit/>
          </a:bodyPr>
          <a:lstStyle/>
          <a:p>
            <a:pPr marL="0" marR="0" lvl="0" indent="0" algn="l" rtl="0">
              <a:spcBef>
                <a:spcPts val="0"/>
              </a:spcBef>
              <a:spcAft>
                <a:spcPts val="0"/>
              </a:spcAft>
              <a:buClr>
                <a:schemeClr val="lt1"/>
              </a:buClr>
              <a:buSzPts val="2800"/>
              <a:buFont typeface="Gill Sans"/>
              <a:buNone/>
            </a:pPr>
            <a:r>
              <a:rPr lang="en-US" sz="2800" b="1" i="0" u="none" strike="noStrike" cap="none" dirty="0">
                <a:solidFill>
                  <a:schemeClr val="tx1"/>
                </a:solidFill>
                <a:latin typeface="Gill Sans"/>
                <a:ea typeface="Gill Sans"/>
                <a:cs typeface="Gill Sans"/>
                <a:sym typeface="Gill Sans"/>
              </a:rPr>
              <a:t>Any final Comments?- PPH/Washburn </a:t>
            </a:r>
            <a:r>
              <a:rPr lang="en-US" sz="2800" b="0" i="0" u="none" strike="noStrike" cap="none" dirty="0">
                <a:solidFill>
                  <a:schemeClr val="tx1"/>
                </a:solidFill>
                <a:latin typeface="Gill Sans"/>
                <a:ea typeface="Gill Sans"/>
                <a:cs typeface="Gill Sans"/>
                <a:sym typeface="Gill Sans"/>
              </a:rPr>
              <a:t> </a:t>
            </a:r>
            <a:endParaRPr sz="2800" b="0" i="0" u="none" strike="noStrike" cap="none" dirty="0">
              <a:solidFill>
                <a:schemeClr val="lt1"/>
              </a:solidFill>
              <a:latin typeface="Gill Sans"/>
              <a:ea typeface="Gill Sans"/>
              <a:cs typeface="Gill Sans"/>
              <a:sym typeface="Gill Sans"/>
            </a:endParaRPr>
          </a:p>
        </p:txBody>
      </p:sp>
      <p:sp>
        <p:nvSpPr>
          <p:cNvPr id="3" name="Google Shape;158;p4">
            <a:extLst>
              <a:ext uri="{FF2B5EF4-FFF2-40B4-BE49-F238E27FC236}">
                <a16:creationId xmlns:a16="http://schemas.microsoft.com/office/drawing/2014/main" id="{856FABFE-9AB7-45A1-94F3-8138DFC691D4}"/>
              </a:ext>
            </a:extLst>
          </p:cNvPr>
          <p:cNvSpPr txBox="1"/>
          <p:nvPr/>
        </p:nvSpPr>
        <p:spPr>
          <a:xfrm>
            <a:off x="277092" y="2520934"/>
            <a:ext cx="7887854" cy="822158"/>
          </a:xfrm>
          <a:prstGeom prst="rect">
            <a:avLst/>
          </a:prstGeom>
          <a:noFill/>
          <a:ln>
            <a:noFill/>
          </a:ln>
        </p:spPr>
        <p:txBody>
          <a:bodyPr spcFirstLastPara="1" wrap="square" lIns="91425" tIns="45700" rIns="91425" bIns="45700" anchor="ctr" anchorCtr="0">
            <a:noAutofit/>
          </a:bodyPr>
          <a:lstStyle/>
          <a:p>
            <a:pPr lvl="0">
              <a:buClr>
                <a:schemeClr val="lt1"/>
              </a:buClr>
              <a:buSzPts val="2800"/>
            </a:pPr>
            <a:endParaRPr sz="3500" b="0" i="0" u="none" strike="noStrike" cap="none" dirty="0">
              <a:solidFill>
                <a:schemeClr val="lt1"/>
              </a:solidFill>
              <a:latin typeface="Gill Sans"/>
              <a:ea typeface="Gill Sans"/>
              <a:cs typeface="Gill Sans"/>
              <a:sym typeface="Gill Sans"/>
            </a:endParaRPr>
          </a:p>
        </p:txBody>
      </p:sp>
      <p:sp>
        <p:nvSpPr>
          <p:cNvPr id="5" name="TextBox 4">
            <a:extLst>
              <a:ext uri="{FF2B5EF4-FFF2-40B4-BE49-F238E27FC236}">
                <a16:creationId xmlns:a16="http://schemas.microsoft.com/office/drawing/2014/main" id="{CA57C56E-605A-46D2-977E-F4850C6C28CD}"/>
              </a:ext>
            </a:extLst>
          </p:cNvPr>
          <p:cNvSpPr txBox="1"/>
          <p:nvPr/>
        </p:nvSpPr>
        <p:spPr>
          <a:xfrm>
            <a:off x="594212" y="823333"/>
            <a:ext cx="8150057" cy="4770537"/>
          </a:xfrm>
          <a:prstGeom prst="rect">
            <a:avLst/>
          </a:prstGeom>
          <a:noFill/>
        </p:spPr>
        <p:txBody>
          <a:bodyPr wrap="square" rtlCol="0">
            <a:spAutoFit/>
          </a:bodyPr>
          <a:lstStyle/>
          <a:p>
            <a:pPr marL="285750" indent="-285750">
              <a:buFont typeface="Arial" panose="020B0604020202020204" pitchFamily="34" charset="0"/>
              <a:buChar char="•"/>
            </a:pPr>
            <a:r>
              <a:rPr lang="en-US" sz="1600" dirty="0"/>
              <a:t>Making all parts of La Crosse more family friendly. More higher end restaurants and bars </a:t>
            </a:r>
          </a:p>
          <a:p>
            <a:pPr marL="285750" indent="-285750">
              <a:buFont typeface="Arial" panose="020B0604020202020204" pitchFamily="34" charset="0"/>
              <a:buChar char="•"/>
            </a:pPr>
            <a:r>
              <a:rPr lang="en-US" sz="1600" dirty="0"/>
              <a:t>La Crosse Street needs to be fixed </a:t>
            </a:r>
          </a:p>
          <a:p>
            <a:pPr marL="285750" indent="-285750">
              <a:buFont typeface="Arial" panose="020B0604020202020204" pitchFamily="34" charset="0"/>
              <a:buChar char="•"/>
            </a:pPr>
            <a:r>
              <a:rPr lang="en-US" sz="1600" dirty="0"/>
              <a:t>Developing more homeownership and more reinvestment in existing housing </a:t>
            </a:r>
          </a:p>
          <a:p>
            <a:pPr marL="285750" indent="-285750">
              <a:buFont typeface="Arial" panose="020B0604020202020204" pitchFamily="34" charset="0"/>
              <a:buChar char="•"/>
            </a:pPr>
            <a:r>
              <a:rPr lang="en-US" sz="1600" dirty="0"/>
              <a:t>Mixed income neighborhoods </a:t>
            </a:r>
          </a:p>
          <a:p>
            <a:pPr marL="285750" indent="-285750">
              <a:buFont typeface="Arial" panose="020B0604020202020204" pitchFamily="34" charset="0"/>
              <a:buChar char="•"/>
            </a:pPr>
            <a:r>
              <a:rPr lang="en-US" sz="1600" dirty="0"/>
              <a:t>Continue to fight against blight in our poorest neighborhoods </a:t>
            </a:r>
          </a:p>
          <a:p>
            <a:pPr marL="285750" indent="-285750">
              <a:buFont typeface="Arial" panose="020B0604020202020204" pitchFamily="34" charset="0"/>
              <a:buChar char="•"/>
            </a:pPr>
            <a:r>
              <a:rPr lang="en-US" sz="1600" dirty="0"/>
              <a:t>Police and community relationships </a:t>
            </a:r>
          </a:p>
          <a:p>
            <a:pPr marL="285750" indent="-285750">
              <a:buFont typeface="Arial" panose="020B0604020202020204" pitchFamily="34" charset="0"/>
              <a:buChar char="•"/>
            </a:pPr>
            <a:r>
              <a:rPr lang="en-US" sz="1600" dirty="0"/>
              <a:t>Property assessments </a:t>
            </a:r>
          </a:p>
          <a:p>
            <a:pPr marL="285750" indent="-285750">
              <a:buFont typeface="Arial" panose="020B0604020202020204" pitchFamily="34" charset="0"/>
              <a:buChar char="•"/>
            </a:pPr>
            <a:r>
              <a:rPr lang="en-US" sz="1600" dirty="0"/>
              <a:t>Enforcement for landlords who do not manage their property </a:t>
            </a:r>
          </a:p>
          <a:p>
            <a:pPr marL="285750" indent="-285750">
              <a:buFont typeface="Arial" panose="020B0604020202020204" pitchFamily="34" charset="0"/>
              <a:buChar char="•"/>
            </a:pPr>
            <a:r>
              <a:rPr lang="en-US" sz="1600" dirty="0"/>
              <a:t>Buy dilapidated rentals and build new </a:t>
            </a:r>
          </a:p>
          <a:p>
            <a:pPr marL="285750" indent="-285750">
              <a:buFont typeface="Arial" panose="020B0604020202020204" pitchFamily="34" charset="0"/>
              <a:buChar char="•"/>
            </a:pPr>
            <a:r>
              <a:rPr lang="en-US" sz="1600" dirty="0"/>
              <a:t>Fix the roads </a:t>
            </a:r>
          </a:p>
          <a:p>
            <a:pPr marL="285750" indent="-285750">
              <a:buFont typeface="Arial" panose="020B0604020202020204" pitchFamily="34" charset="0"/>
              <a:buChar char="•"/>
            </a:pPr>
            <a:r>
              <a:rPr lang="en-US" sz="1600" dirty="0"/>
              <a:t>Nicer dog park </a:t>
            </a:r>
          </a:p>
          <a:p>
            <a:pPr marL="285750" indent="-285750">
              <a:buFont typeface="Arial" panose="020B0604020202020204" pitchFamily="34" charset="0"/>
              <a:buChar char="•"/>
            </a:pPr>
            <a:r>
              <a:rPr lang="en-US" sz="1600" dirty="0"/>
              <a:t>I love la crosse and want it to grew. I just might have to leave if I cant find a good apartment to live in. </a:t>
            </a:r>
          </a:p>
          <a:p>
            <a:pPr marL="285750" indent="-285750">
              <a:buFont typeface="Arial" panose="020B0604020202020204" pitchFamily="34" charset="0"/>
              <a:buChar char="•"/>
            </a:pPr>
            <a:r>
              <a:rPr lang="en-US" sz="1600" dirty="0"/>
              <a:t>The rental situation in this city is disgusting, my home was growing mushrooms in the hallway </a:t>
            </a:r>
          </a:p>
          <a:p>
            <a:pPr marL="285750" indent="-285750">
              <a:buFont typeface="Arial" panose="020B0604020202020204" pitchFamily="34" charset="0"/>
              <a:buChar char="•"/>
            </a:pPr>
            <a:r>
              <a:rPr lang="en-US" sz="1600" dirty="0"/>
              <a:t>More money on roads, parks, schools, libraries, lights </a:t>
            </a:r>
          </a:p>
          <a:p>
            <a:pPr marL="285750" indent="-285750">
              <a:buFont typeface="Arial" panose="020B0604020202020204" pitchFamily="34" charset="0"/>
              <a:buChar char="•"/>
            </a:pPr>
            <a:r>
              <a:rPr lang="en-US" sz="1600" dirty="0"/>
              <a:t>More stuff for low income children </a:t>
            </a:r>
          </a:p>
          <a:p>
            <a:pPr marL="285750" indent="-285750">
              <a:buFont typeface="Arial" panose="020B0604020202020204" pitchFamily="34" charset="0"/>
              <a:buChar char="•"/>
            </a:pPr>
            <a:r>
              <a:rPr lang="en-US" sz="1600" dirty="0" err="1"/>
              <a:t>Abesentee</a:t>
            </a:r>
            <a:r>
              <a:rPr lang="en-US" sz="1600" dirty="0"/>
              <a:t> landlords, enforce housing ordinances </a:t>
            </a:r>
          </a:p>
        </p:txBody>
      </p:sp>
    </p:spTree>
    <p:extLst>
      <p:ext uri="{BB962C8B-B14F-4D97-AF65-F5344CB8AC3E}">
        <p14:creationId xmlns:p14="http://schemas.microsoft.com/office/powerpoint/2010/main" val="25220903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pic>
        <p:nvPicPr>
          <p:cNvPr id="4" name="Picture 3">
            <a:extLst>
              <a:ext uri="{FF2B5EF4-FFF2-40B4-BE49-F238E27FC236}">
                <a16:creationId xmlns:a16="http://schemas.microsoft.com/office/drawing/2014/main" id="{0FAA00BA-E880-43B1-9B5D-BB04E0A4F522}"/>
              </a:ext>
            </a:extLst>
          </p:cNvPr>
          <p:cNvPicPr>
            <a:picLocks noChangeAspect="1"/>
          </p:cNvPicPr>
          <p:nvPr/>
        </p:nvPicPr>
        <p:blipFill rotWithShape="1">
          <a:blip r:embed="rId3"/>
          <a:srcRect l="-591" t="683" r="591" b="4336"/>
          <a:stretch/>
        </p:blipFill>
        <p:spPr>
          <a:xfrm>
            <a:off x="226239" y="1109087"/>
            <a:ext cx="8142773" cy="5609990"/>
          </a:xfrm>
          <a:prstGeom prst="rect">
            <a:avLst/>
          </a:prstGeom>
        </p:spPr>
      </p:pic>
      <p:sp>
        <p:nvSpPr>
          <p:cNvPr id="145" name="Google Shape;145;p3"/>
          <p:cNvSpPr/>
          <p:nvPr/>
        </p:nvSpPr>
        <p:spPr>
          <a:xfrm>
            <a:off x="226242" y="0"/>
            <a:ext cx="8917757" cy="822158"/>
          </a:xfrm>
          <a:prstGeom prst="rect">
            <a:avLst/>
          </a:prstGeom>
          <a:solidFill>
            <a:srgbClr val="692045"/>
          </a:solidFill>
          <a:ln w="25400" cap="flat" cmpd="sng">
            <a:solidFill>
              <a:srgbClr val="69204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6" name="Google Shape;146;p3"/>
          <p:cNvSpPr/>
          <p:nvPr/>
        </p:nvSpPr>
        <p:spPr>
          <a:xfrm rot="5400000">
            <a:off x="4654705" y="-3606308"/>
            <a:ext cx="60827" cy="8917759"/>
          </a:xfrm>
          <a:prstGeom prst="rect">
            <a:avLst/>
          </a:prstGeom>
          <a:solidFill>
            <a:srgbClr val="C6093B"/>
          </a:solidFill>
          <a:ln w="25400" cap="flat" cmpd="sng">
            <a:solidFill>
              <a:srgbClr val="C6093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7" name="Google Shape;147;p3"/>
          <p:cNvSpPr txBox="1"/>
          <p:nvPr/>
        </p:nvSpPr>
        <p:spPr>
          <a:xfrm>
            <a:off x="451106" y="17272"/>
            <a:ext cx="8466652" cy="822158"/>
          </a:xfrm>
          <a:prstGeom prst="rect">
            <a:avLst/>
          </a:prstGeom>
          <a:noFill/>
          <a:ln>
            <a:noFill/>
          </a:ln>
        </p:spPr>
        <p:txBody>
          <a:bodyPr spcFirstLastPara="1" wrap="square" lIns="91425" tIns="45700" rIns="91425" bIns="45700" anchor="ctr" anchorCtr="0">
            <a:normAutofit/>
          </a:bodyPr>
          <a:lstStyle/>
          <a:p>
            <a:pPr marL="0" marR="0" lvl="0" indent="0" algn="l" rtl="0">
              <a:spcBef>
                <a:spcPts val="0"/>
              </a:spcBef>
              <a:spcAft>
                <a:spcPts val="0"/>
              </a:spcAft>
              <a:buClr>
                <a:schemeClr val="lt1"/>
              </a:buClr>
              <a:buSzPts val="2800"/>
              <a:buFont typeface="Gill Sans"/>
              <a:buNone/>
            </a:pPr>
            <a:r>
              <a:rPr lang="en-US" sz="2800" b="0" i="0" u="none" strike="noStrike" cap="none" dirty="0">
                <a:solidFill>
                  <a:schemeClr val="lt1"/>
                </a:solidFill>
                <a:latin typeface="Gill Sans"/>
                <a:ea typeface="Gill Sans"/>
                <a:cs typeface="Gill Sans"/>
                <a:sym typeface="Gill Sans"/>
              </a:rPr>
              <a:t>Who took the survey- Age  </a:t>
            </a:r>
            <a:endParaRPr sz="2800" b="0" i="0" u="none" strike="noStrike" cap="none" dirty="0">
              <a:solidFill>
                <a:schemeClr val="lt1"/>
              </a:solidFill>
              <a:latin typeface="Gill Sans"/>
              <a:ea typeface="Gill Sans"/>
              <a:cs typeface="Gill Sans"/>
              <a:sym typeface="Gill Sans"/>
            </a:endParaRPr>
          </a:p>
        </p:txBody>
      </p:sp>
      <p:sp>
        <p:nvSpPr>
          <p:cNvPr id="3" name="TextBox 2">
            <a:extLst>
              <a:ext uri="{FF2B5EF4-FFF2-40B4-BE49-F238E27FC236}">
                <a16:creationId xmlns:a16="http://schemas.microsoft.com/office/drawing/2014/main" id="{9A57E6F6-658F-489E-9013-B3CFF7850A1D}"/>
              </a:ext>
            </a:extLst>
          </p:cNvPr>
          <p:cNvSpPr txBox="1"/>
          <p:nvPr/>
        </p:nvSpPr>
        <p:spPr>
          <a:xfrm>
            <a:off x="4684432" y="3429000"/>
            <a:ext cx="4571998" cy="1908215"/>
          </a:xfrm>
          <a:prstGeom prst="rect">
            <a:avLst/>
          </a:prstGeom>
          <a:noFill/>
        </p:spPr>
        <p:txBody>
          <a:bodyPr wrap="square" rtlCol="0">
            <a:spAutoFit/>
          </a:bodyPr>
          <a:lstStyle/>
          <a:p>
            <a:r>
              <a:rPr lang="en-US" sz="3000" dirty="0">
                <a:latin typeface="Gill Sans" panose="020B0604020202020204" charset="0"/>
              </a:rPr>
              <a:t>171 Powell </a:t>
            </a:r>
            <a:r>
              <a:rPr lang="en-US" sz="3000" dirty="0" err="1">
                <a:latin typeface="Gill Sans" panose="020B0604020202020204" charset="0"/>
              </a:rPr>
              <a:t>Poage</a:t>
            </a:r>
            <a:r>
              <a:rPr lang="en-US" sz="3000" dirty="0">
                <a:latin typeface="Gill Sans" panose="020B0604020202020204" charset="0"/>
              </a:rPr>
              <a:t> Hamilton </a:t>
            </a:r>
          </a:p>
          <a:p>
            <a:r>
              <a:rPr lang="en-US" sz="3000" dirty="0">
                <a:latin typeface="Gill Sans" panose="020B0604020202020204" charset="0"/>
              </a:rPr>
              <a:t>126 Washburn </a:t>
            </a:r>
          </a:p>
          <a:p>
            <a:r>
              <a:rPr lang="en-US" sz="3000" b="1" dirty="0">
                <a:latin typeface="Gill Sans" panose="020B0604020202020204" charset="0"/>
              </a:rPr>
              <a:t>297 (total) </a:t>
            </a:r>
          </a:p>
          <a:p>
            <a:endParaRPr lang="en-US" sz="2800" dirty="0">
              <a:latin typeface="Gill Sans" panose="020B0604020202020204" charset="0"/>
            </a:endParaRPr>
          </a:p>
        </p:txBody>
      </p:sp>
    </p:spTree>
    <p:extLst>
      <p:ext uri="{BB962C8B-B14F-4D97-AF65-F5344CB8AC3E}">
        <p14:creationId xmlns:p14="http://schemas.microsoft.com/office/powerpoint/2010/main" val="20634034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58;p4">
            <a:extLst>
              <a:ext uri="{FF2B5EF4-FFF2-40B4-BE49-F238E27FC236}">
                <a16:creationId xmlns:a16="http://schemas.microsoft.com/office/drawing/2014/main" id="{BF740678-EE36-4EC0-A564-1F5BB7223D6C}"/>
              </a:ext>
            </a:extLst>
          </p:cNvPr>
          <p:cNvSpPr txBox="1"/>
          <p:nvPr/>
        </p:nvSpPr>
        <p:spPr>
          <a:xfrm>
            <a:off x="399731" y="127634"/>
            <a:ext cx="5485504" cy="822158"/>
          </a:xfrm>
          <a:prstGeom prst="rect">
            <a:avLst/>
          </a:prstGeom>
          <a:noFill/>
          <a:ln>
            <a:noFill/>
          </a:ln>
        </p:spPr>
        <p:txBody>
          <a:bodyPr spcFirstLastPara="1" wrap="square" lIns="91425" tIns="45700" rIns="91425" bIns="45700" anchor="ctr" anchorCtr="0">
            <a:normAutofit fontScale="92500"/>
          </a:bodyPr>
          <a:lstStyle/>
          <a:p>
            <a:pPr marL="0" marR="0" lvl="0" indent="0" algn="l" rtl="0">
              <a:spcBef>
                <a:spcPts val="0"/>
              </a:spcBef>
              <a:spcAft>
                <a:spcPts val="0"/>
              </a:spcAft>
              <a:buClr>
                <a:schemeClr val="lt1"/>
              </a:buClr>
              <a:buSzPts val="2800"/>
              <a:buFont typeface="Gill Sans"/>
              <a:buNone/>
            </a:pPr>
            <a:r>
              <a:rPr lang="en-US" sz="2800" b="1" i="0" u="none" strike="noStrike" cap="none" dirty="0">
                <a:solidFill>
                  <a:schemeClr val="tx1"/>
                </a:solidFill>
                <a:latin typeface="Gill Sans"/>
                <a:ea typeface="Gill Sans"/>
                <a:cs typeface="Gill Sans"/>
                <a:sym typeface="Gill Sans"/>
              </a:rPr>
              <a:t>Any final Comments?- Northside </a:t>
            </a:r>
            <a:r>
              <a:rPr lang="en-US" sz="2800" b="0" i="0" u="none" strike="noStrike" cap="none" dirty="0">
                <a:solidFill>
                  <a:schemeClr val="tx1"/>
                </a:solidFill>
                <a:latin typeface="Gill Sans"/>
                <a:ea typeface="Gill Sans"/>
                <a:cs typeface="Gill Sans"/>
                <a:sym typeface="Gill Sans"/>
              </a:rPr>
              <a:t> </a:t>
            </a:r>
            <a:endParaRPr sz="2800" b="0" i="0" u="none" strike="noStrike" cap="none" dirty="0">
              <a:solidFill>
                <a:schemeClr val="lt1"/>
              </a:solidFill>
              <a:latin typeface="Gill Sans"/>
              <a:ea typeface="Gill Sans"/>
              <a:cs typeface="Gill Sans"/>
              <a:sym typeface="Gill Sans"/>
            </a:endParaRPr>
          </a:p>
        </p:txBody>
      </p:sp>
      <p:sp>
        <p:nvSpPr>
          <p:cNvPr id="3" name="Google Shape;158;p4">
            <a:extLst>
              <a:ext uri="{FF2B5EF4-FFF2-40B4-BE49-F238E27FC236}">
                <a16:creationId xmlns:a16="http://schemas.microsoft.com/office/drawing/2014/main" id="{856FABFE-9AB7-45A1-94F3-8138DFC691D4}"/>
              </a:ext>
            </a:extLst>
          </p:cNvPr>
          <p:cNvSpPr txBox="1"/>
          <p:nvPr/>
        </p:nvSpPr>
        <p:spPr>
          <a:xfrm>
            <a:off x="277092" y="2520934"/>
            <a:ext cx="7887854" cy="822158"/>
          </a:xfrm>
          <a:prstGeom prst="rect">
            <a:avLst/>
          </a:prstGeom>
          <a:noFill/>
          <a:ln>
            <a:noFill/>
          </a:ln>
        </p:spPr>
        <p:txBody>
          <a:bodyPr spcFirstLastPara="1" wrap="square" lIns="91425" tIns="45700" rIns="91425" bIns="45700" anchor="ctr" anchorCtr="0">
            <a:noAutofit/>
          </a:bodyPr>
          <a:lstStyle/>
          <a:p>
            <a:pPr lvl="0">
              <a:buClr>
                <a:schemeClr val="lt1"/>
              </a:buClr>
              <a:buSzPts val="2800"/>
            </a:pPr>
            <a:endParaRPr sz="3500" b="0" i="0" u="none" strike="noStrike" cap="none" dirty="0">
              <a:solidFill>
                <a:schemeClr val="lt1"/>
              </a:solidFill>
              <a:latin typeface="Gill Sans"/>
              <a:ea typeface="Gill Sans"/>
              <a:cs typeface="Gill Sans"/>
              <a:sym typeface="Gill Sans"/>
            </a:endParaRPr>
          </a:p>
        </p:txBody>
      </p:sp>
      <p:sp>
        <p:nvSpPr>
          <p:cNvPr id="5" name="TextBox 4">
            <a:extLst>
              <a:ext uri="{FF2B5EF4-FFF2-40B4-BE49-F238E27FC236}">
                <a16:creationId xmlns:a16="http://schemas.microsoft.com/office/drawing/2014/main" id="{CA57C56E-605A-46D2-977E-F4850C6C28CD}"/>
              </a:ext>
            </a:extLst>
          </p:cNvPr>
          <p:cNvSpPr txBox="1"/>
          <p:nvPr/>
        </p:nvSpPr>
        <p:spPr>
          <a:xfrm>
            <a:off x="218375" y="674400"/>
            <a:ext cx="8707250" cy="5509200"/>
          </a:xfrm>
          <a:prstGeom prst="rect">
            <a:avLst/>
          </a:prstGeom>
          <a:noFill/>
        </p:spPr>
        <p:txBody>
          <a:bodyPr wrap="square" rtlCol="0">
            <a:spAutoFit/>
          </a:bodyPr>
          <a:lstStyle/>
          <a:p>
            <a:pPr marL="285750" indent="-285750">
              <a:buFont typeface="Arial" panose="020B0604020202020204" pitchFamily="34" charset="0"/>
              <a:buChar char="•"/>
            </a:pPr>
            <a:r>
              <a:rPr lang="en-US" sz="1600" dirty="0"/>
              <a:t>I live in a property and the landlord does not care. They (landlord) stopped maintaining my furnace. My furnace operates at less than 80% efficiency. </a:t>
            </a:r>
          </a:p>
          <a:p>
            <a:pPr marL="285750" indent="-285750">
              <a:buFont typeface="Arial" panose="020B0604020202020204" pitchFamily="34" charset="0"/>
              <a:buChar char="•"/>
            </a:pPr>
            <a:r>
              <a:rPr lang="en-US" sz="1600" dirty="0"/>
              <a:t>I love La Crosse and would like to continue to be a resident, but find myself sometimes looking elsewhere to live due to being priced out of quality housing. The DART team has played a major role in my relatives life this last year and I am thankful for these programs! I also love the focus of inclusivity of all cultures within our community and schools</a:t>
            </a:r>
          </a:p>
          <a:p>
            <a:pPr marL="285750" indent="-285750">
              <a:buFont typeface="Arial" panose="020B0604020202020204" pitchFamily="34" charset="0"/>
              <a:buChar char="•"/>
            </a:pPr>
            <a:r>
              <a:rPr lang="en-US" sz="1600" dirty="0"/>
              <a:t>substance abuse assistance - Gundersen has 2 year wait and Mayo closed</a:t>
            </a:r>
          </a:p>
          <a:p>
            <a:pPr marL="285750" indent="-285750">
              <a:buFont typeface="Arial" panose="020B0604020202020204" pitchFamily="34" charset="0"/>
              <a:buChar char="•"/>
            </a:pPr>
            <a:r>
              <a:rPr lang="en-US" sz="1600" dirty="0"/>
              <a:t>Crosswalk at Livingston </a:t>
            </a:r>
          </a:p>
          <a:p>
            <a:pPr marL="285750" indent="-285750">
              <a:buFont typeface="Arial" panose="020B0604020202020204" pitchFamily="34" charset="0"/>
              <a:buChar char="•"/>
            </a:pPr>
            <a:r>
              <a:rPr lang="en-US" sz="1600" dirty="0"/>
              <a:t>Maintain Northside Senior Center, Senior Centers </a:t>
            </a:r>
          </a:p>
          <a:p>
            <a:pPr marL="285750" indent="-285750">
              <a:buFont typeface="Arial" panose="020B0604020202020204" pitchFamily="34" charset="0"/>
              <a:buChar char="•"/>
            </a:pPr>
            <a:r>
              <a:rPr lang="en-US" sz="1600" dirty="0"/>
              <a:t>New lighting on Avon St are excellent, I wish there was more Lighting on the Northside </a:t>
            </a:r>
          </a:p>
          <a:p>
            <a:pPr marL="285750" indent="-285750">
              <a:buFont typeface="Arial" panose="020B0604020202020204" pitchFamily="34" charset="0"/>
              <a:buChar char="•"/>
            </a:pPr>
            <a:r>
              <a:rPr lang="en-US" sz="1600" dirty="0"/>
              <a:t>Easier access to the La Crosse Public Housing Authority </a:t>
            </a:r>
          </a:p>
          <a:p>
            <a:pPr marL="285750" indent="-285750">
              <a:buFont typeface="Arial" panose="020B0604020202020204" pitchFamily="34" charset="0"/>
              <a:buChar char="•"/>
            </a:pPr>
            <a:r>
              <a:rPr lang="en-US" sz="1600" dirty="0"/>
              <a:t>There needs to be stricter rules and regulations for landlords. Need better tenant screening. </a:t>
            </a:r>
          </a:p>
          <a:p>
            <a:pPr marL="285750" indent="-285750">
              <a:buFont typeface="Arial" panose="020B0604020202020204" pitchFamily="34" charset="0"/>
              <a:buChar char="•"/>
            </a:pPr>
            <a:r>
              <a:rPr lang="en-US" sz="1600" dirty="0"/>
              <a:t>More homes and apartments for working class families </a:t>
            </a:r>
          </a:p>
          <a:p>
            <a:pPr marL="285750" indent="-285750">
              <a:buFont typeface="Arial" panose="020B0604020202020204" pitchFamily="34" charset="0"/>
              <a:buChar char="•"/>
            </a:pPr>
            <a:r>
              <a:rPr lang="en-US" sz="1600" dirty="0"/>
              <a:t>Focus on rebuilding homes in the flood plain and more emphasis on Senior living housing </a:t>
            </a:r>
          </a:p>
          <a:p>
            <a:pPr marL="285750" indent="-285750">
              <a:buFont typeface="Arial" panose="020B0604020202020204" pitchFamily="34" charset="0"/>
              <a:buChar char="•"/>
            </a:pPr>
            <a:r>
              <a:rPr lang="en-US" sz="1600" dirty="0"/>
              <a:t>More health and educational support </a:t>
            </a:r>
          </a:p>
          <a:p>
            <a:pPr marL="285750" indent="-285750">
              <a:buFont typeface="Arial" panose="020B0604020202020204" pitchFamily="34" charset="0"/>
              <a:buChar char="•"/>
            </a:pPr>
            <a:r>
              <a:rPr lang="en-US" sz="1600" dirty="0"/>
              <a:t>Northside needs developing </a:t>
            </a:r>
          </a:p>
          <a:p>
            <a:pPr marL="285750" indent="-285750">
              <a:buFont typeface="Arial" panose="020B0604020202020204" pitchFamily="34" charset="0"/>
              <a:buChar char="•"/>
            </a:pPr>
            <a:r>
              <a:rPr lang="en-US" sz="1600" dirty="0"/>
              <a:t>Child care options and fair pricing </a:t>
            </a:r>
          </a:p>
          <a:p>
            <a:pPr marL="285750" indent="-285750">
              <a:buFont typeface="Arial" panose="020B0604020202020204" pitchFamily="34" charset="0"/>
              <a:buChar char="•"/>
            </a:pPr>
            <a:r>
              <a:rPr lang="en-US" sz="1600" dirty="0"/>
              <a:t>More substance abuse resources </a:t>
            </a:r>
          </a:p>
          <a:p>
            <a:pPr marL="285750" indent="-285750">
              <a:buFont typeface="Arial" panose="020B0604020202020204" pitchFamily="34" charset="0"/>
              <a:buChar char="•"/>
            </a:pPr>
            <a:r>
              <a:rPr lang="en-US" sz="1600" dirty="0"/>
              <a:t>Push out bad landlord and tear down dilapidated homes for new development. All rentals should be inspected. </a:t>
            </a:r>
          </a:p>
          <a:p>
            <a:pPr marL="285750" indent="-285750">
              <a:buFont typeface="Arial" panose="020B0604020202020204" pitchFamily="34" charset="0"/>
              <a:buChar char="•"/>
            </a:pPr>
            <a:r>
              <a:rPr lang="en-US" sz="1600" dirty="0"/>
              <a:t>Stop taxing property owners </a:t>
            </a:r>
          </a:p>
          <a:p>
            <a:pPr marL="285750" indent="-285750">
              <a:buFont typeface="Arial" panose="020B0604020202020204" pitchFamily="34" charset="0"/>
              <a:buChar char="•"/>
            </a:pPr>
            <a:r>
              <a:rPr lang="en-US" sz="1600" dirty="0"/>
              <a:t>Rents are too high in La Crosse, $850 or higher for rents is not affordable. </a:t>
            </a:r>
          </a:p>
        </p:txBody>
      </p:sp>
    </p:spTree>
    <p:extLst>
      <p:ext uri="{BB962C8B-B14F-4D97-AF65-F5344CB8AC3E}">
        <p14:creationId xmlns:p14="http://schemas.microsoft.com/office/powerpoint/2010/main" val="41429630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58;p4">
            <a:extLst>
              <a:ext uri="{FF2B5EF4-FFF2-40B4-BE49-F238E27FC236}">
                <a16:creationId xmlns:a16="http://schemas.microsoft.com/office/drawing/2014/main" id="{BF740678-EE36-4EC0-A564-1F5BB7223D6C}"/>
              </a:ext>
            </a:extLst>
          </p:cNvPr>
          <p:cNvSpPr txBox="1"/>
          <p:nvPr/>
        </p:nvSpPr>
        <p:spPr>
          <a:xfrm>
            <a:off x="399731" y="127634"/>
            <a:ext cx="5485504" cy="822158"/>
          </a:xfrm>
          <a:prstGeom prst="rect">
            <a:avLst/>
          </a:prstGeom>
          <a:noFill/>
          <a:ln>
            <a:noFill/>
          </a:ln>
        </p:spPr>
        <p:txBody>
          <a:bodyPr spcFirstLastPara="1" wrap="square" lIns="91425" tIns="45700" rIns="91425" bIns="45700" anchor="ctr" anchorCtr="0">
            <a:normAutofit fontScale="92500"/>
          </a:bodyPr>
          <a:lstStyle/>
          <a:p>
            <a:pPr marL="0" marR="0" lvl="0" indent="0" algn="l" rtl="0">
              <a:spcBef>
                <a:spcPts val="0"/>
              </a:spcBef>
              <a:spcAft>
                <a:spcPts val="0"/>
              </a:spcAft>
              <a:buClr>
                <a:schemeClr val="lt1"/>
              </a:buClr>
              <a:buSzPts val="2800"/>
              <a:buFont typeface="Gill Sans"/>
              <a:buNone/>
            </a:pPr>
            <a:r>
              <a:rPr lang="en-US" sz="2800" b="1" i="0" u="none" strike="noStrike" cap="none" dirty="0">
                <a:solidFill>
                  <a:schemeClr val="tx1"/>
                </a:solidFill>
                <a:latin typeface="Gill Sans"/>
                <a:ea typeface="Gill Sans"/>
                <a:cs typeface="Gill Sans"/>
                <a:sym typeface="Gill Sans"/>
              </a:rPr>
              <a:t>Any final Comments?-Northside</a:t>
            </a:r>
            <a:r>
              <a:rPr lang="en-US" sz="2800" b="0" i="0" u="none" strike="noStrike" cap="none" dirty="0">
                <a:solidFill>
                  <a:schemeClr val="tx1"/>
                </a:solidFill>
                <a:latin typeface="Gill Sans"/>
                <a:ea typeface="Gill Sans"/>
                <a:cs typeface="Gill Sans"/>
                <a:sym typeface="Gill Sans"/>
              </a:rPr>
              <a:t> </a:t>
            </a:r>
            <a:endParaRPr sz="2800" b="0" i="0" u="none" strike="noStrike" cap="none" dirty="0">
              <a:solidFill>
                <a:schemeClr val="lt1"/>
              </a:solidFill>
              <a:latin typeface="Gill Sans"/>
              <a:ea typeface="Gill Sans"/>
              <a:cs typeface="Gill Sans"/>
              <a:sym typeface="Gill Sans"/>
            </a:endParaRPr>
          </a:p>
        </p:txBody>
      </p:sp>
      <p:sp>
        <p:nvSpPr>
          <p:cNvPr id="3" name="Google Shape;158;p4">
            <a:extLst>
              <a:ext uri="{FF2B5EF4-FFF2-40B4-BE49-F238E27FC236}">
                <a16:creationId xmlns:a16="http://schemas.microsoft.com/office/drawing/2014/main" id="{856FABFE-9AB7-45A1-94F3-8138DFC691D4}"/>
              </a:ext>
            </a:extLst>
          </p:cNvPr>
          <p:cNvSpPr txBox="1"/>
          <p:nvPr/>
        </p:nvSpPr>
        <p:spPr>
          <a:xfrm>
            <a:off x="277092" y="2520934"/>
            <a:ext cx="7887854" cy="822158"/>
          </a:xfrm>
          <a:prstGeom prst="rect">
            <a:avLst/>
          </a:prstGeom>
          <a:noFill/>
          <a:ln>
            <a:noFill/>
          </a:ln>
        </p:spPr>
        <p:txBody>
          <a:bodyPr spcFirstLastPara="1" wrap="square" lIns="91425" tIns="45700" rIns="91425" bIns="45700" anchor="ctr" anchorCtr="0">
            <a:noAutofit/>
          </a:bodyPr>
          <a:lstStyle/>
          <a:p>
            <a:pPr lvl="0">
              <a:buClr>
                <a:schemeClr val="lt1"/>
              </a:buClr>
              <a:buSzPts val="2800"/>
            </a:pPr>
            <a:endParaRPr sz="3500" b="0" i="0" u="none" strike="noStrike" cap="none" dirty="0">
              <a:solidFill>
                <a:schemeClr val="lt1"/>
              </a:solidFill>
              <a:latin typeface="Gill Sans"/>
              <a:ea typeface="Gill Sans"/>
              <a:cs typeface="Gill Sans"/>
              <a:sym typeface="Gill Sans"/>
            </a:endParaRPr>
          </a:p>
        </p:txBody>
      </p:sp>
      <p:sp>
        <p:nvSpPr>
          <p:cNvPr id="5" name="TextBox 4">
            <a:extLst>
              <a:ext uri="{FF2B5EF4-FFF2-40B4-BE49-F238E27FC236}">
                <a16:creationId xmlns:a16="http://schemas.microsoft.com/office/drawing/2014/main" id="{CA57C56E-605A-46D2-977E-F4850C6C28CD}"/>
              </a:ext>
            </a:extLst>
          </p:cNvPr>
          <p:cNvSpPr txBox="1"/>
          <p:nvPr/>
        </p:nvSpPr>
        <p:spPr>
          <a:xfrm>
            <a:off x="218375" y="674400"/>
            <a:ext cx="8707250" cy="4524315"/>
          </a:xfrm>
          <a:prstGeom prst="rect">
            <a:avLst/>
          </a:prstGeom>
          <a:noFill/>
        </p:spPr>
        <p:txBody>
          <a:bodyPr wrap="square" rtlCol="0">
            <a:spAutoFit/>
          </a:bodyPr>
          <a:lstStyle/>
          <a:p>
            <a:pPr marL="285750" indent="-285750">
              <a:buFont typeface="Arial" panose="020B0604020202020204" pitchFamily="34" charset="0"/>
              <a:buChar char="•"/>
            </a:pPr>
            <a:r>
              <a:rPr lang="en-US" sz="1600" dirty="0"/>
              <a:t>More focus on Northside low income families </a:t>
            </a:r>
          </a:p>
          <a:p>
            <a:pPr marL="285750" indent="-285750">
              <a:buFont typeface="Arial" panose="020B0604020202020204" pitchFamily="34" charset="0"/>
              <a:buChar char="•"/>
            </a:pPr>
            <a:r>
              <a:rPr lang="en-US" sz="1600" dirty="0"/>
              <a:t>Street lighting at 2700 block of prospect </a:t>
            </a:r>
            <a:r>
              <a:rPr lang="en-US" sz="1600" dirty="0" err="1"/>
              <a:t>st</a:t>
            </a:r>
            <a:r>
              <a:rPr lang="en-US" sz="1600" dirty="0"/>
              <a:t> </a:t>
            </a:r>
          </a:p>
          <a:p>
            <a:pPr marL="285750" indent="-285750">
              <a:buFont typeface="Arial" panose="020B0604020202020204" pitchFamily="34" charset="0"/>
              <a:buChar char="•"/>
            </a:pPr>
            <a:r>
              <a:rPr lang="en-US" sz="1600" dirty="0"/>
              <a:t>Help people to be aware of all the assistance out there </a:t>
            </a:r>
          </a:p>
          <a:p>
            <a:pPr marL="285750" indent="-285750">
              <a:buFont typeface="Arial" panose="020B0604020202020204" pitchFamily="34" charset="0"/>
              <a:buChar char="•"/>
            </a:pPr>
            <a:r>
              <a:rPr lang="en-US" sz="1600" dirty="0"/>
              <a:t>Biggest problems are the roads </a:t>
            </a:r>
          </a:p>
          <a:p>
            <a:pPr marL="285750" indent="-285750">
              <a:buFont typeface="Arial" panose="020B0604020202020204" pitchFamily="34" charset="0"/>
              <a:buChar char="•"/>
            </a:pPr>
            <a:r>
              <a:rPr lang="en-US" sz="1600" dirty="0"/>
              <a:t>Rein in the slum lords around the college. Fix the roads.</a:t>
            </a:r>
          </a:p>
          <a:p>
            <a:pPr marL="285750" indent="-285750">
              <a:buFont typeface="Arial" panose="020B0604020202020204" pitchFamily="34" charset="0"/>
              <a:buChar char="•"/>
            </a:pPr>
            <a:r>
              <a:rPr lang="en-US" sz="1600" dirty="0"/>
              <a:t>Sidewalk repair along 200 rose St. </a:t>
            </a:r>
          </a:p>
          <a:p>
            <a:pPr marL="285750" indent="-285750">
              <a:buFont typeface="Arial" panose="020B0604020202020204" pitchFamily="34" charset="0"/>
              <a:buChar char="•"/>
            </a:pPr>
            <a:r>
              <a:rPr lang="en-US" sz="1600" dirty="0"/>
              <a:t>The empty retail space from Shopko and </a:t>
            </a:r>
            <a:r>
              <a:rPr lang="en-US" sz="1600" dirty="0" err="1"/>
              <a:t>KMart</a:t>
            </a:r>
            <a:r>
              <a:rPr lang="en-US" sz="1600" dirty="0"/>
              <a:t> leaving needs to be fulfilled. Either something to draw in visitors, or housing. Keeping a positive energy going is what makes La Crosse a great city to live in. The Mayors Conference showed and demonstrated the commitment of our leaders. I applauded them all and say thank you with great gratitude of making La Crosse a great place to live.</a:t>
            </a:r>
          </a:p>
          <a:p>
            <a:pPr marL="285750" indent="-285750">
              <a:buFont typeface="Arial" panose="020B0604020202020204" pitchFamily="34" charset="0"/>
              <a:buChar char="•"/>
            </a:pPr>
            <a:r>
              <a:rPr lang="en-US" sz="1600" dirty="0"/>
              <a:t>More building erected to help people with mental health problems </a:t>
            </a:r>
          </a:p>
          <a:p>
            <a:pPr marL="285750" indent="-285750">
              <a:buFont typeface="Arial" panose="020B0604020202020204" pitchFamily="34" charset="0"/>
              <a:buChar char="•"/>
            </a:pPr>
            <a:r>
              <a:rPr lang="en-US" sz="1600" dirty="0"/>
              <a:t>I don't like the idea of pitting neighborhoods against one another. I agree that some neighborhoods need more work, but that's why we have City Hall and its staff - to determine where the needs are, and target projects, not neighborhoods, The creation of all the neighborhood associations and new identities simply created a shadow government, letting City Hall shift blame, if convenient. I don't wish to empower these groups further. Can the Council members not represent their neighborhoods??</a:t>
            </a:r>
          </a:p>
        </p:txBody>
      </p:sp>
    </p:spTree>
    <p:extLst>
      <p:ext uri="{BB962C8B-B14F-4D97-AF65-F5344CB8AC3E}">
        <p14:creationId xmlns:p14="http://schemas.microsoft.com/office/powerpoint/2010/main" val="20452616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58;p4">
            <a:extLst>
              <a:ext uri="{FF2B5EF4-FFF2-40B4-BE49-F238E27FC236}">
                <a16:creationId xmlns:a16="http://schemas.microsoft.com/office/drawing/2014/main" id="{BF740678-EE36-4EC0-A564-1F5BB7223D6C}"/>
              </a:ext>
            </a:extLst>
          </p:cNvPr>
          <p:cNvSpPr txBox="1"/>
          <p:nvPr/>
        </p:nvSpPr>
        <p:spPr>
          <a:xfrm>
            <a:off x="399731" y="127634"/>
            <a:ext cx="5485504" cy="822158"/>
          </a:xfrm>
          <a:prstGeom prst="rect">
            <a:avLst/>
          </a:prstGeom>
          <a:noFill/>
          <a:ln>
            <a:noFill/>
          </a:ln>
        </p:spPr>
        <p:txBody>
          <a:bodyPr spcFirstLastPara="1" wrap="square" lIns="91425" tIns="45700" rIns="91425" bIns="45700" anchor="ctr" anchorCtr="0">
            <a:normAutofit fontScale="92500"/>
          </a:bodyPr>
          <a:lstStyle/>
          <a:p>
            <a:pPr marL="0" marR="0" lvl="0" indent="0" algn="l" rtl="0">
              <a:spcBef>
                <a:spcPts val="0"/>
              </a:spcBef>
              <a:spcAft>
                <a:spcPts val="0"/>
              </a:spcAft>
              <a:buClr>
                <a:schemeClr val="lt1"/>
              </a:buClr>
              <a:buSzPts val="2800"/>
              <a:buFont typeface="Gill Sans"/>
              <a:buNone/>
            </a:pPr>
            <a:r>
              <a:rPr lang="en-US" sz="2800" b="1" i="0" u="none" strike="noStrike" cap="none" dirty="0">
                <a:solidFill>
                  <a:schemeClr val="tx1"/>
                </a:solidFill>
                <a:latin typeface="Gill Sans"/>
                <a:ea typeface="Gill Sans"/>
                <a:cs typeface="Gill Sans"/>
                <a:sym typeface="Gill Sans"/>
              </a:rPr>
              <a:t>Any final Comments?- Northside</a:t>
            </a:r>
            <a:r>
              <a:rPr lang="en-US" sz="2800" b="0" i="0" u="none" strike="noStrike" cap="none" dirty="0">
                <a:solidFill>
                  <a:schemeClr val="tx1"/>
                </a:solidFill>
                <a:latin typeface="Gill Sans"/>
                <a:ea typeface="Gill Sans"/>
                <a:cs typeface="Gill Sans"/>
                <a:sym typeface="Gill Sans"/>
              </a:rPr>
              <a:t> </a:t>
            </a:r>
            <a:endParaRPr sz="2800" b="0" i="0" u="none" strike="noStrike" cap="none" dirty="0">
              <a:solidFill>
                <a:schemeClr val="lt1"/>
              </a:solidFill>
              <a:latin typeface="Gill Sans"/>
              <a:ea typeface="Gill Sans"/>
              <a:cs typeface="Gill Sans"/>
              <a:sym typeface="Gill Sans"/>
            </a:endParaRPr>
          </a:p>
        </p:txBody>
      </p:sp>
      <p:sp>
        <p:nvSpPr>
          <p:cNvPr id="3" name="Google Shape;158;p4">
            <a:extLst>
              <a:ext uri="{FF2B5EF4-FFF2-40B4-BE49-F238E27FC236}">
                <a16:creationId xmlns:a16="http://schemas.microsoft.com/office/drawing/2014/main" id="{856FABFE-9AB7-45A1-94F3-8138DFC691D4}"/>
              </a:ext>
            </a:extLst>
          </p:cNvPr>
          <p:cNvSpPr txBox="1"/>
          <p:nvPr/>
        </p:nvSpPr>
        <p:spPr>
          <a:xfrm>
            <a:off x="277092" y="2520934"/>
            <a:ext cx="7887854" cy="822158"/>
          </a:xfrm>
          <a:prstGeom prst="rect">
            <a:avLst/>
          </a:prstGeom>
          <a:noFill/>
          <a:ln>
            <a:noFill/>
          </a:ln>
        </p:spPr>
        <p:txBody>
          <a:bodyPr spcFirstLastPara="1" wrap="square" lIns="91425" tIns="45700" rIns="91425" bIns="45700" anchor="ctr" anchorCtr="0">
            <a:noAutofit/>
          </a:bodyPr>
          <a:lstStyle/>
          <a:p>
            <a:pPr lvl="0">
              <a:buClr>
                <a:schemeClr val="lt1"/>
              </a:buClr>
              <a:buSzPts val="2800"/>
            </a:pPr>
            <a:endParaRPr sz="3500" b="0" i="0" u="none" strike="noStrike" cap="none" dirty="0">
              <a:solidFill>
                <a:schemeClr val="lt1"/>
              </a:solidFill>
              <a:latin typeface="Gill Sans"/>
              <a:ea typeface="Gill Sans"/>
              <a:cs typeface="Gill Sans"/>
              <a:sym typeface="Gill Sans"/>
            </a:endParaRPr>
          </a:p>
        </p:txBody>
      </p:sp>
      <p:sp>
        <p:nvSpPr>
          <p:cNvPr id="5" name="TextBox 4">
            <a:extLst>
              <a:ext uri="{FF2B5EF4-FFF2-40B4-BE49-F238E27FC236}">
                <a16:creationId xmlns:a16="http://schemas.microsoft.com/office/drawing/2014/main" id="{CA57C56E-605A-46D2-977E-F4850C6C28CD}"/>
              </a:ext>
            </a:extLst>
          </p:cNvPr>
          <p:cNvSpPr txBox="1"/>
          <p:nvPr/>
        </p:nvSpPr>
        <p:spPr>
          <a:xfrm>
            <a:off x="218375" y="674400"/>
            <a:ext cx="8707250" cy="3046988"/>
          </a:xfrm>
          <a:prstGeom prst="rect">
            <a:avLst/>
          </a:prstGeom>
          <a:noFill/>
        </p:spPr>
        <p:txBody>
          <a:bodyPr wrap="square" rtlCol="0">
            <a:spAutoFit/>
          </a:bodyPr>
          <a:lstStyle/>
          <a:p>
            <a:pPr marL="285750" indent="-285750">
              <a:buFont typeface="Arial" panose="020B0604020202020204" pitchFamily="34" charset="0"/>
              <a:buChar char="•"/>
            </a:pPr>
            <a:r>
              <a:rPr lang="en-US" sz="1600" dirty="0"/>
              <a:t>Parents need more input on our schools. Coaches are being protected When engaging in verbal abuse to kids. Teachers do not have enough say and enforcing discipline in the schools</a:t>
            </a:r>
          </a:p>
          <a:p>
            <a:pPr marL="285750" indent="-285750">
              <a:buFont typeface="Arial" panose="020B0604020202020204" pitchFamily="34" charset="0"/>
              <a:buChar char="•"/>
            </a:pPr>
            <a:r>
              <a:rPr lang="en-US" sz="1600" dirty="0"/>
              <a:t>Use the Flood Plain Grant to actually help people get out of the flood Plain. Instead of Spouting off that there are all these funds but no one has been utilizing them. Get a Flood Plain manager who can focus on the issues</a:t>
            </a:r>
          </a:p>
          <a:p>
            <a:pPr marL="285750" indent="-285750">
              <a:buFont typeface="Arial" panose="020B0604020202020204" pitchFamily="34" charset="0"/>
              <a:buChar char="•"/>
            </a:pPr>
            <a:r>
              <a:rPr lang="en-US" sz="1600" dirty="0"/>
              <a:t>We need to make this more of a community again. The city is losing it hometown appeal. It needs to look better and we need to address the homeless and drug problems. We need to have more places for the homeless to go during the winter months especially. I know that Catholic Charities fills up quickly as well as does the Salvation Army. We need to make the neighborhoods safer. More lighting, and more patrols. We moved into this rental in 2001, since that time we have watched the neighborhood deteriorate, and the crime go way up.</a:t>
            </a:r>
          </a:p>
        </p:txBody>
      </p:sp>
    </p:spTree>
    <p:extLst>
      <p:ext uri="{BB962C8B-B14F-4D97-AF65-F5344CB8AC3E}">
        <p14:creationId xmlns:p14="http://schemas.microsoft.com/office/powerpoint/2010/main" val="28687295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44327A0-8B67-4D3B-B4BB-E3A9DAEBD624}"/>
              </a:ext>
            </a:extLst>
          </p:cNvPr>
          <p:cNvSpPr/>
          <p:nvPr/>
        </p:nvSpPr>
        <p:spPr>
          <a:xfrm>
            <a:off x="238176" y="695033"/>
            <a:ext cx="8667648" cy="5909310"/>
          </a:xfrm>
          <a:prstGeom prst="rect">
            <a:avLst/>
          </a:prstGeom>
        </p:spPr>
        <p:txBody>
          <a:bodyPr wrap="square">
            <a:spAutoFit/>
          </a:bodyPr>
          <a:lstStyle/>
          <a:p>
            <a:r>
              <a:rPr lang="en-US" sz="3000" b="1" dirty="0"/>
              <a:t>Key Takeaways </a:t>
            </a:r>
          </a:p>
          <a:p>
            <a:endParaRPr lang="en-US" sz="2400" dirty="0">
              <a:latin typeface="+mn-lt"/>
            </a:endParaRPr>
          </a:p>
          <a:p>
            <a:pPr marL="457200" indent="-457200">
              <a:buFont typeface="+mj-lt"/>
              <a:buAutoNum type="arabicPeriod"/>
            </a:pPr>
            <a:r>
              <a:rPr lang="en-US" sz="2400" dirty="0">
                <a:latin typeface="+mn-lt"/>
              </a:rPr>
              <a:t>Significant improvements have been made in all key areas identified 5+ years ago (more policing, housing investment, parks)</a:t>
            </a:r>
          </a:p>
          <a:p>
            <a:pPr marL="457200" indent="-457200">
              <a:buFont typeface="+mj-lt"/>
              <a:buAutoNum type="arabicPeriod"/>
            </a:pPr>
            <a:r>
              <a:rPr lang="en-US" sz="2400" dirty="0">
                <a:latin typeface="+mn-lt"/>
              </a:rPr>
              <a:t>General trend is positive for the neighborhood (feeling from long-time residents) </a:t>
            </a:r>
          </a:p>
          <a:p>
            <a:pPr marL="457200" indent="-457200">
              <a:buFont typeface="+mj-lt"/>
              <a:buAutoNum type="arabicPeriod"/>
            </a:pPr>
            <a:r>
              <a:rPr lang="en-US" sz="2400" dirty="0">
                <a:latin typeface="+mn-lt"/>
              </a:rPr>
              <a:t>Somewhat depends on what block you live on </a:t>
            </a:r>
          </a:p>
          <a:p>
            <a:pPr marL="457200" indent="-457200">
              <a:buFont typeface="+mj-lt"/>
              <a:buAutoNum type="arabicPeriod"/>
            </a:pPr>
            <a:r>
              <a:rPr lang="en-US" sz="2400" dirty="0">
                <a:latin typeface="+mn-lt"/>
              </a:rPr>
              <a:t>More needs to be done in the area of housing and policing, neighborhood commercial, roads </a:t>
            </a:r>
          </a:p>
          <a:p>
            <a:pPr marL="457200" indent="-457200">
              <a:buFont typeface="+mj-lt"/>
              <a:buAutoNum type="arabicPeriod"/>
            </a:pPr>
            <a:r>
              <a:rPr lang="en-US" sz="2400" dirty="0">
                <a:latin typeface="+mn-lt"/>
              </a:rPr>
              <a:t>Door-to-door a good way of assessing needs </a:t>
            </a:r>
          </a:p>
          <a:p>
            <a:pPr marL="457200" indent="-457200">
              <a:buFont typeface="+mj-lt"/>
              <a:buAutoNum type="arabicPeriod"/>
            </a:pPr>
            <a:r>
              <a:rPr lang="en-US" sz="2400" dirty="0">
                <a:latin typeface="+mn-lt"/>
              </a:rPr>
              <a:t>I spoke to a few Promise families who are deeply dissatisfied with the neighborhood (3)</a:t>
            </a:r>
          </a:p>
          <a:p>
            <a:pPr marL="342900" indent="-342900">
              <a:buFont typeface="Arial" panose="020B0604020202020204" pitchFamily="34" charset="0"/>
              <a:buChar char="•"/>
            </a:pPr>
            <a:endParaRPr lang="en-US" sz="2000" dirty="0">
              <a:latin typeface="+mn-lt"/>
            </a:endParaRPr>
          </a:p>
          <a:p>
            <a:pPr marL="342900" indent="-342900">
              <a:buFont typeface="Arial" panose="020B0604020202020204" pitchFamily="34" charset="0"/>
              <a:buChar char="•"/>
            </a:pPr>
            <a:endParaRPr lang="en-US" sz="2000" dirty="0">
              <a:latin typeface="+mn-lt"/>
            </a:endParaRPr>
          </a:p>
          <a:p>
            <a:endParaRPr lang="en-US" sz="2000" dirty="0">
              <a:latin typeface="+mn-lt"/>
            </a:endParaRPr>
          </a:p>
        </p:txBody>
      </p:sp>
    </p:spTree>
    <p:extLst>
      <p:ext uri="{BB962C8B-B14F-4D97-AF65-F5344CB8AC3E}">
        <p14:creationId xmlns:p14="http://schemas.microsoft.com/office/powerpoint/2010/main" val="30251330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44327A0-8B67-4D3B-B4BB-E3A9DAEBD624}"/>
              </a:ext>
            </a:extLst>
          </p:cNvPr>
          <p:cNvSpPr/>
          <p:nvPr/>
        </p:nvSpPr>
        <p:spPr>
          <a:xfrm>
            <a:off x="591671" y="305068"/>
            <a:ext cx="8191296" cy="6247864"/>
          </a:xfrm>
          <a:prstGeom prst="rect">
            <a:avLst/>
          </a:prstGeom>
        </p:spPr>
        <p:txBody>
          <a:bodyPr wrap="square">
            <a:spAutoFit/>
          </a:bodyPr>
          <a:lstStyle/>
          <a:p>
            <a:r>
              <a:rPr lang="en-US" sz="2000" b="1" dirty="0"/>
              <a:t>What’s next for the survey results? </a:t>
            </a:r>
          </a:p>
          <a:p>
            <a:pPr marL="285750" indent="-285750">
              <a:buFont typeface="Arial" panose="020B0604020202020204" pitchFamily="34" charset="0"/>
              <a:buChar char="•"/>
            </a:pPr>
            <a:r>
              <a:rPr lang="en-US" sz="2000" dirty="0"/>
              <a:t>Inform Council of the importance of roads but maintain focus on things we (Community Development) do well and can leveraging resources- housing quality and affordability </a:t>
            </a:r>
          </a:p>
          <a:p>
            <a:pPr marL="285750" indent="-285750">
              <a:buFont typeface="Arial" panose="020B0604020202020204" pitchFamily="34" charset="0"/>
              <a:buChar char="•"/>
            </a:pPr>
            <a:r>
              <a:rPr lang="en-US" sz="2000" dirty="0"/>
              <a:t>Recommend to Parks and Recreation to consider how to improve community engagement in projects </a:t>
            </a:r>
          </a:p>
          <a:p>
            <a:pPr marL="285750" indent="-285750">
              <a:buFont typeface="Arial" panose="020B0604020202020204" pitchFamily="34" charset="0"/>
              <a:buChar char="•"/>
            </a:pPr>
            <a:r>
              <a:rPr lang="en-US" sz="2000" dirty="0"/>
              <a:t>Share results with police department </a:t>
            </a:r>
          </a:p>
          <a:p>
            <a:endParaRPr lang="en-US" sz="2000" b="1" dirty="0">
              <a:latin typeface="+mn-lt"/>
            </a:endParaRPr>
          </a:p>
          <a:p>
            <a:r>
              <a:rPr lang="en-US" sz="2000" b="1" dirty="0">
                <a:latin typeface="+mn-lt"/>
              </a:rPr>
              <a:t>Preliminary Ideas for 5-Year CDBG Plan </a:t>
            </a:r>
          </a:p>
          <a:p>
            <a:pPr marL="342900" indent="-342900">
              <a:buFont typeface="Arial" panose="020B0604020202020204" pitchFamily="34" charset="0"/>
              <a:buChar char="•"/>
            </a:pPr>
            <a:r>
              <a:rPr lang="en-US" sz="2000" dirty="0">
                <a:latin typeface="+mn-lt"/>
              </a:rPr>
              <a:t>Continue replacement housing in the neighborhood (but concern that there are now limited funds) </a:t>
            </a:r>
          </a:p>
          <a:p>
            <a:pPr marL="342900" indent="-342900">
              <a:buFont typeface="Arial" panose="020B0604020202020204" pitchFamily="34" charset="0"/>
              <a:buChar char="•"/>
            </a:pPr>
            <a:r>
              <a:rPr lang="en-US" sz="2000" dirty="0">
                <a:latin typeface="+mn-lt"/>
              </a:rPr>
              <a:t>Support child care, upgrades to Hamilton School</a:t>
            </a:r>
          </a:p>
          <a:p>
            <a:pPr marL="342900" indent="-342900">
              <a:buFont typeface="Arial" panose="020B0604020202020204" pitchFamily="34" charset="0"/>
              <a:buChar char="•"/>
            </a:pPr>
            <a:r>
              <a:rPr lang="en-US" sz="2000" dirty="0">
                <a:latin typeface="+mn-lt"/>
              </a:rPr>
              <a:t>Prioritize supporting businesses that are food-related </a:t>
            </a:r>
          </a:p>
          <a:p>
            <a:pPr marL="342900" indent="-342900">
              <a:buFont typeface="Arial" panose="020B0604020202020204" pitchFamily="34" charset="0"/>
              <a:buChar char="•"/>
            </a:pPr>
            <a:r>
              <a:rPr lang="en-US" sz="2000" dirty="0">
                <a:latin typeface="+mn-lt"/>
              </a:rPr>
              <a:t>Continue to examine how to improve quality of housing stock through incentives and enforcement </a:t>
            </a:r>
          </a:p>
          <a:p>
            <a:pPr marL="342900" indent="-342900">
              <a:buFont typeface="Arial" panose="020B0604020202020204" pitchFamily="34" charset="0"/>
              <a:buChar char="•"/>
            </a:pPr>
            <a:r>
              <a:rPr lang="en-US" sz="2000" dirty="0">
                <a:latin typeface="+mn-lt"/>
              </a:rPr>
              <a:t>Deeper affordability for “new” affordable housing </a:t>
            </a:r>
          </a:p>
          <a:p>
            <a:pPr marL="342900" indent="-342900">
              <a:buFont typeface="Arial" panose="020B0604020202020204" pitchFamily="34" charset="0"/>
              <a:buChar char="•"/>
            </a:pPr>
            <a:r>
              <a:rPr lang="en-US" sz="2000" dirty="0">
                <a:latin typeface="+mn-lt"/>
              </a:rPr>
              <a:t>Examine connections to waterfront and bike/pedestrian improvements </a:t>
            </a:r>
          </a:p>
          <a:p>
            <a:endParaRPr lang="en-US" sz="2000" dirty="0">
              <a:latin typeface="+mn-lt"/>
            </a:endParaRPr>
          </a:p>
          <a:p>
            <a:endParaRPr lang="en-US" sz="2000" dirty="0">
              <a:latin typeface="+mn-lt"/>
            </a:endParaRPr>
          </a:p>
        </p:txBody>
      </p:sp>
    </p:spTree>
    <p:extLst>
      <p:ext uri="{BB962C8B-B14F-4D97-AF65-F5344CB8AC3E}">
        <p14:creationId xmlns:p14="http://schemas.microsoft.com/office/powerpoint/2010/main" val="24361591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5046D9B-337F-4B07-8D7B-3F2477727A02}"/>
              </a:ext>
            </a:extLst>
          </p:cNvPr>
          <p:cNvSpPr/>
          <p:nvPr/>
        </p:nvSpPr>
        <p:spPr>
          <a:xfrm>
            <a:off x="207506" y="2168650"/>
            <a:ext cx="8116324" cy="707886"/>
          </a:xfrm>
          <a:prstGeom prst="rect">
            <a:avLst/>
          </a:prstGeom>
        </p:spPr>
        <p:txBody>
          <a:bodyPr wrap="none">
            <a:spAutoFit/>
          </a:bodyPr>
          <a:lstStyle/>
          <a:p>
            <a:pPr algn="ctr"/>
            <a:r>
              <a:rPr lang="en-US" sz="2000" dirty="0">
                <a:solidFill>
                  <a:srgbClr val="333E48"/>
                </a:solidFill>
                <a:latin typeface="National2"/>
              </a:rPr>
              <a:t>What are your thoughts? </a:t>
            </a:r>
          </a:p>
          <a:p>
            <a:pPr algn="ctr"/>
            <a:r>
              <a:rPr lang="en-US" sz="2000" dirty="0">
                <a:solidFill>
                  <a:srgbClr val="333E48"/>
                </a:solidFill>
                <a:latin typeface="National2"/>
              </a:rPr>
              <a:t>Based on the survey, where do you think the City should prioritize its funds?</a:t>
            </a:r>
            <a:endParaRPr lang="en-US" sz="2000" dirty="0"/>
          </a:p>
        </p:txBody>
      </p:sp>
    </p:spTree>
    <p:extLst>
      <p:ext uri="{BB962C8B-B14F-4D97-AF65-F5344CB8AC3E}">
        <p14:creationId xmlns:p14="http://schemas.microsoft.com/office/powerpoint/2010/main" val="24440365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pic>
        <p:nvPicPr>
          <p:cNvPr id="3" name="Picture 2">
            <a:extLst>
              <a:ext uri="{FF2B5EF4-FFF2-40B4-BE49-F238E27FC236}">
                <a16:creationId xmlns:a16="http://schemas.microsoft.com/office/drawing/2014/main" id="{F495BC74-4890-4454-A150-5FFED4E94E9B}"/>
              </a:ext>
            </a:extLst>
          </p:cNvPr>
          <p:cNvPicPr>
            <a:picLocks noChangeAspect="1"/>
          </p:cNvPicPr>
          <p:nvPr/>
        </p:nvPicPr>
        <p:blipFill rotWithShape="1">
          <a:blip r:embed="rId3"/>
          <a:srcRect r="5058" b="3592"/>
          <a:stretch/>
        </p:blipFill>
        <p:spPr>
          <a:xfrm>
            <a:off x="451106" y="900256"/>
            <a:ext cx="8466652" cy="5957744"/>
          </a:xfrm>
          <a:prstGeom prst="rect">
            <a:avLst/>
          </a:prstGeom>
        </p:spPr>
      </p:pic>
      <p:sp>
        <p:nvSpPr>
          <p:cNvPr id="145" name="Google Shape;145;p3"/>
          <p:cNvSpPr/>
          <p:nvPr/>
        </p:nvSpPr>
        <p:spPr>
          <a:xfrm>
            <a:off x="226242" y="0"/>
            <a:ext cx="8917757" cy="822158"/>
          </a:xfrm>
          <a:prstGeom prst="rect">
            <a:avLst/>
          </a:prstGeom>
          <a:solidFill>
            <a:srgbClr val="692045"/>
          </a:solidFill>
          <a:ln w="25400" cap="flat" cmpd="sng">
            <a:solidFill>
              <a:srgbClr val="69204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6" name="Google Shape;146;p3"/>
          <p:cNvSpPr/>
          <p:nvPr/>
        </p:nvSpPr>
        <p:spPr>
          <a:xfrm rot="5400000">
            <a:off x="4654705" y="-3606308"/>
            <a:ext cx="60827" cy="8917759"/>
          </a:xfrm>
          <a:prstGeom prst="rect">
            <a:avLst/>
          </a:prstGeom>
          <a:solidFill>
            <a:srgbClr val="C6093B"/>
          </a:solidFill>
          <a:ln w="25400" cap="flat" cmpd="sng">
            <a:solidFill>
              <a:srgbClr val="C6093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7" name="Google Shape;147;p3"/>
          <p:cNvSpPr txBox="1"/>
          <p:nvPr/>
        </p:nvSpPr>
        <p:spPr>
          <a:xfrm>
            <a:off x="451106" y="17272"/>
            <a:ext cx="8466652" cy="822158"/>
          </a:xfrm>
          <a:prstGeom prst="rect">
            <a:avLst/>
          </a:prstGeom>
          <a:noFill/>
          <a:ln>
            <a:noFill/>
          </a:ln>
        </p:spPr>
        <p:txBody>
          <a:bodyPr spcFirstLastPara="1" wrap="square" lIns="91425" tIns="45700" rIns="91425" bIns="45700" anchor="ctr" anchorCtr="0">
            <a:normAutofit/>
          </a:bodyPr>
          <a:lstStyle/>
          <a:p>
            <a:pPr marL="0" marR="0" lvl="0" indent="0" algn="l" rtl="0">
              <a:spcBef>
                <a:spcPts val="0"/>
              </a:spcBef>
              <a:spcAft>
                <a:spcPts val="0"/>
              </a:spcAft>
              <a:buClr>
                <a:schemeClr val="lt1"/>
              </a:buClr>
              <a:buSzPts val="2800"/>
              <a:buFont typeface="Gill Sans"/>
              <a:buNone/>
            </a:pPr>
            <a:r>
              <a:rPr lang="en-US" sz="2800" b="0" i="0" u="none" strike="noStrike" cap="none" dirty="0">
                <a:solidFill>
                  <a:schemeClr val="lt1"/>
                </a:solidFill>
                <a:latin typeface="Gill Sans"/>
                <a:ea typeface="Gill Sans"/>
                <a:cs typeface="Gill Sans"/>
                <a:sym typeface="Gill Sans"/>
              </a:rPr>
              <a:t>Who took the survey- Income  </a:t>
            </a:r>
            <a:endParaRPr sz="2800" b="0" i="0" u="none" strike="noStrike" cap="none" dirty="0">
              <a:solidFill>
                <a:schemeClr val="lt1"/>
              </a:solidFill>
              <a:latin typeface="Gill Sans"/>
              <a:ea typeface="Gill Sans"/>
              <a:cs typeface="Gill Sans"/>
              <a:sym typeface="Gill Sans"/>
            </a:endParaRPr>
          </a:p>
        </p:txBody>
      </p:sp>
    </p:spTree>
    <p:extLst>
      <p:ext uri="{BB962C8B-B14F-4D97-AF65-F5344CB8AC3E}">
        <p14:creationId xmlns:p14="http://schemas.microsoft.com/office/powerpoint/2010/main" val="16602942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5" name="Google Shape;145;p3"/>
          <p:cNvSpPr/>
          <p:nvPr/>
        </p:nvSpPr>
        <p:spPr>
          <a:xfrm>
            <a:off x="226242" y="0"/>
            <a:ext cx="8917757" cy="822158"/>
          </a:xfrm>
          <a:prstGeom prst="rect">
            <a:avLst/>
          </a:prstGeom>
          <a:solidFill>
            <a:srgbClr val="692045"/>
          </a:solidFill>
          <a:ln w="25400" cap="flat" cmpd="sng">
            <a:solidFill>
              <a:srgbClr val="69204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6" name="Google Shape;146;p3"/>
          <p:cNvSpPr/>
          <p:nvPr/>
        </p:nvSpPr>
        <p:spPr>
          <a:xfrm rot="5400000">
            <a:off x="4654705" y="-3606308"/>
            <a:ext cx="60827" cy="8917759"/>
          </a:xfrm>
          <a:prstGeom prst="rect">
            <a:avLst/>
          </a:prstGeom>
          <a:solidFill>
            <a:srgbClr val="C6093B"/>
          </a:solidFill>
          <a:ln w="25400" cap="flat" cmpd="sng">
            <a:solidFill>
              <a:srgbClr val="C6093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7" name="Google Shape;147;p3"/>
          <p:cNvSpPr txBox="1"/>
          <p:nvPr/>
        </p:nvSpPr>
        <p:spPr>
          <a:xfrm>
            <a:off x="451106" y="17272"/>
            <a:ext cx="8466652" cy="822158"/>
          </a:xfrm>
          <a:prstGeom prst="rect">
            <a:avLst/>
          </a:prstGeom>
          <a:noFill/>
          <a:ln>
            <a:noFill/>
          </a:ln>
        </p:spPr>
        <p:txBody>
          <a:bodyPr spcFirstLastPara="1" wrap="square" lIns="91425" tIns="45700" rIns="91425" bIns="45700" anchor="ctr" anchorCtr="0">
            <a:normAutofit/>
          </a:bodyPr>
          <a:lstStyle/>
          <a:p>
            <a:pPr marL="0" marR="0" lvl="0" indent="0" algn="l" rtl="0">
              <a:spcBef>
                <a:spcPts val="0"/>
              </a:spcBef>
              <a:spcAft>
                <a:spcPts val="0"/>
              </a:spcAft>
              <a:buClr>
                <a:schemeClr val="lt1"/>
              </a:buClr>
              <a:buSzPts val="2800"/>
              <a:buFont typeface="Gill Sans"/>
              <a:buNone/>
            </a:pPr>
            <a:r>
              <a:rPr lang="en-US" sz="2800" b="0" i="0" u="none" strike="noStrike" cap="none" dirty="0">
                <a:solidFill>
                  <a:schemeClr val="lt1"/>
                </a:solidFill>
                <a:latin typeface="Gill Sans"/>
                <a:ea typeface="Gill Sans"/>
                <a:cs typeface="Gill Sans"/>
                <a:sym typeface="Gill Sans"/>
              </a:rPr>
              <a:t>Who took the survey- Race  </a:t>
            </a:r>
            <a:endParaRPr sz="2800" b="0" i="0" u="none" strike="noStrike" cap="none" dirty="0">
              <a:solidFill>
                <a:schemeClr val="lt1"/>
              </a:solidFill>
              <a:latin typeface="Gill Sans"/>
              <a:ea typeface="Gill Sans"/>
              <a:cs typeface="Gill Sans"/>
              <a:sym typeface="Gill Sans"/>
            </a:endParaRPr>
          </a:p>
        </p:txBody>
      </p:sp>
      <p:pic>
        <p:nvPicPr>
          <p:cNvPr id="4" name="Picture 3">
            <a:extLst>
              <a:ext uri="{FF2B5EF4-FFF2-40B4-BE49-F238E27FC236}">
                <a16:creationId xmlns:a16="http://schemas.microsoft.com/office/drawing/2014/main" id="{83CB8BCC-EAA8-4C2D-ACD3-BCF30769960C}"/>
              </a:ext>
            </a:extLst>
          </p:cNvPr>
          <p:cNvPicPr>
            <a:picLocks noChangeAspect="1"/>
          </p:cNvPicPr>
          <p:nvPr/>
        </p:nvPicPr>
        <p:blipFill rotWithShape="1">
          <a:blip r:embed="rId3"/>
          <a:srcRect l="6832" r="27212"/>
          <a:stretch/>
        </p:blipFill>
        <p:spPr>
          <a:xfrm>
            <a:off x="766479" y="965212"/>
            <a:ext cx="7328650" cy="5892788"/>
          </a:xfrm>
          <a:prstGeom prst="rect">
            <a:avLst/>
          </a:prstGeom>
        </p:spPr>
      </p:pic>
    </p:spTree>
    <p:extLst>
      <p:ext uri="{BB962C8B-B14F-4D97-AF65-F5344CB8AC3E}">
        <p14:creationId xmlns:p14="http://schemas.microsoft.com/office/powerpoint/2010/main" val="7541368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5" name="Google Shape;145;p3"/>
          <p:cNvSpPr/>
          <p:nvPr/>
        </p:nvSpPr>
        <p:spPr>
          <a:xfrm>
            <a:off x="226242" y="0"/>
            <a:ext cx="8917757" cy="822158"/>
          </a:xfrm>
          <a:prstGeom prst="rect">
            <a:avLst/>
          </a:prstGeom>
          <a:solidFill>
            <a:srgbClr val="692045"/>
          </a:solidFill>
          <a:ln w="25400" cap="flat" cmpd="sng">
            <a:solidFill>
              <a:srgbClr val="69204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6" name="Google Shape;146;p3"/>
          <p:cNvSpPr/>
          <p:nvPr/>
        </p:nvSpPr>
        <p:spPr>
          <a:xfrm rot="5400000">
            <a:off x="4654705" y="-3606308"/>
            <a:ext cx="60827" cy="8917759"/>
          </a:xfrm>
          <a:prstGeom prst="rect">
            <a:avLst/>
          </a:prstGeom>
          <a:solidFill>
            <a:srgbClr val="C6093B"/>
          </a:solidFill>
          <a:ln w="25400" cap="flat" cmpd="sng">
            <a:solidFill>
              <a:srgbClr val="C6093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7" name="Google Shape;147;p3"/>
          <p:cNvSpPr txBox="1"/>
          <p:nvPr/>
        </p:nvSpPr>
        <p:spPr>
          <a:xfrm>
            <a:off x="451106" y="17272"/>
            <a:ext cx="8466652" cy="822158"/>
          </a:xfrm>
          <a:prstGeom prst="rect">
            <a:avLst/>
          </a:prstGeom>
          <a:noFill/>
          <a:ln>
            <a:noFill/>
          </a:ln>
        </p:spPr>
        <p:txBody>
          <a:bodyPr spcFirstLastPara="1" wrap="square" lIns="91425" tIns="45700" rIns="91425" bIns="45700" anchor="ctr" anchorCtr="0">
            <a:normAutofit/>
          </a:bodyPr>
          <a:lstStyle/>
          <a:p>
            <a:pPr marL="0" marR="0" lvl="0" indent="0" algn="l" rtl="0">
              <a:spcBef>
                <a:spcPts val="0"/>
              </a:spcBef>
              <a:spcAft>
                <a:spcPts val="0"/>
              </a:spcAft>
              <a:buClr>
                <a:schemeClr val="lt1"/>
              </a:buClr>
              <a:buSzPts val="2800"/>
              <a:buFont typeface="Gill Sans"/>
              <a:buNone/>
            </a:pPr>
            <a:r>
              <a:rPr lang="en-US" sz="2800" b="0" i="0" u="none" strike="noStrike" cap="none" dirty="0">
                <a:solidFill>
                  <a:schemeClr val="lt1"/>
                </a:solidFill>
                <a:latin typeface="Gill Sans"/>
                <a:ea typeface="Gill Sans"/>
                <a:cs typeface="Gill Sans"/>
                <a:sym typeface="Gill Sans"/>
              </a:rPr>
              <a:t>Housing Status </a:t>
            </a:r>
            <a:endParaRPr sz="2800" b="0" i="0" u="none" strike="noStrike" cap="none" dirty="0">
              <a:solidFill>
                <a:schemeClr val="lt1"/>
              </a:solidFill>
              <a:latin typeface="Gill Sans"/>
              <a:ea typeface="Gill Sans"/>
              <a:cs typeface="Gill Sans"/>
              <a:sym typeface="Gill Sans"/>
            </a:endParaRPr>
          </a:p>
        </p:txBody>
      </p:sp>
      <p:pic>
        <p:nvPicPr>
          <p:cNvPr id="2" name="Picture 1">
            <a:extLst>
              <a:ext uri="{FF2B5EF4-FFF2-40B4-BE49-F238E27FC236}">
                <a16:creationId xmlns:a16="http://schemas.microsoft.com/office/drawing/2014/main" id="{FFD5ED50-8F1B-4908-B76B-9AAEC6C62CCF}"/>
              </a:ext>
            </a:extLst>
          </p:cNvPr>
          <p:cNvPicPr>
            <a:picLocks noChangeAspect="1"/>
          </p:cNvPicPr>
          <p:nvPr/>
        </p:nvPicPr>
        <p:blipFill rotWithShape="1">
          <a:blip r:embed="rId3"/>
          <a:srcRect r="4883"/>
          <a:stretch/>
        </p:blipFill>
        <p:spPr>
          <a:xfrm>
            <a:off x="118663" y="882984"/>
            <a:ext cx="8846712" cy="5389753"/>
          </a:xfrm>
          <a:prstGeom prst="rect">
            <a:avLst/>
          </a:prstGeom>
        </p:spPr>
      </p:pic>
    </p:spTree>
    <p:extLst>
      <p:ext uri="{BB962C8B-B14F-4D97-AF65-F5344CB8AC3E}">
        <p14:creationId xmlns:p14="http://schemas.microsoft.com/office/powerpoint/2010/main" val="35469195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pic>
        <p:nvPicPr>
          <p:cNvPr id="3" name="Picture 2">
            <a:extLst>
              <a:ext uri="{FF2B5EF4-FFF2-40B4-BE49-F238E27FC236}">
                <a16:creationId xmlns:a16="http://schemas.microsoft.com/office/drawing/2014/main" id="{2DD6A94B-7633-49C5-AEAD-AA8CC78D8DB6}"/>
              </a:ext>
            </a:extLst>
          </p:cNvPr>
          <p:cNvPicPr>
            <a:picLocks noChangeAspect="1"/>
          </p:cNvPicPr>
          <p:nvPr/>
        </p:nvPicPr>
        <p:blipFill>
          <a:blip r:embed="rId3"/>
          <a:stretch>
            <a:fillRect/>
          </a:stretch>
        </p:blipFill>
        <p:spPr>
          <a:xfrm>
            <a:off x="743674" y="822158"/>
            <a:ext cx="8400324" cy="4915664"/>
          </a:xfrm>
          <a:prstGeom prst="rect">
            <a:avLst/>
          </a:prstGeom>
        </p:spPr>
      </p:pic>
      <p:sp>
        <p:nvSpPr>
          <p:cNvPr id="156" name="Google Shape;156;p4"/>
          <p:cNvSpPr/>
          <p:nvPr/>
        </p:nvSpPr>
        <p:spPr>
          <a:xfrm>
            <a:off x="226242" y="0"/>
            <a:ext cx="8917757" cy="822158"/>
          </a:xfrm>
          <a:prstGeom prst="rect">
            <a:avLst/>
          </a:prstGeom>
          <a:solidFill>
            <a:srgbClr val="692045"/>
          </a:solidFill>
          <a:ln w="25400" cap="flat" cmpd="sng">
            <a:solidFill>
              <a:srgbClr val="69204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7" name="Google Shape;157;p4"/>
          <p:cNvSpPr/>
          <p:nvPr/>
        </p:nvSpPr>
        <p:spPr>
          <a:xfrm rot="5400000">
            <a:off x="4654705" y="-3606308"/>
            <a:ext cx="60827" cy="8917759"/>
          </a:xfrm>
          <a:prstGeom prst="rect">
            <a:avLst/>
          </a:prstGeom>
          <a:solidFill>
            <a:srgbClr val="C6093B"/>
          </a:solidFill>
          <a:ln w="25400" cap="flat" cmpd="sng">
            <a:solidFill>
              <a:srgbClr val="C6093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8" name="Google Shape;158;p4"/>
          <p:cNvSpPr txBox="1"/>
          <p:nvPr/>
        </p:nvSpPr>
        <p:spPr>
          <a:xfrm>
            <a:off x="451106" y="17272"/>
            <a:ext cx="8466652" cy="822158"/>
          </a:xfrm>
          <a:prstGeom prst="rect">
            <a:avLst/>
          </a:prstGeom>
          <a:noFill/>
          <a:ln>
            <a:noFill/>
          </a:ln>
        </p:spPr>
        <p:txBody>
          <a:bodyPr spcFirstLastPara="1" wrap="square" lIns="91425" tIns="45700" rIns="91425" bIns="45700" anchor="ctr" anchorCtr="0">
            <a:normAutofit/>
          </a:bodyPr>
          <a:lstStyle/>
          <a:p>
            <a:pPr marL="0" marR="0" lvl="0" indent="0" algn="l" rtl="0">
              <a:spcBef>
                <a:spcPts val="0"/>
              </a:spcBef>
              <a:spcAft>
                <a:spcPts val="0"/>
              </a:spcAft>
              <a:buClr>
                <a:schemeClr val="lt1"/>
              </a:buClr>
              <a:buSzPts val="2800"/>
              <a:buFont typeface="Gill Sans"/>
              <a:buNone/>
            </a:pPr>
            <a:r>
              <a:rPr lang="en-US" sz="2800" b="0" i="0" u="none" strike="noStrike" cap="none" dirty="0">
                <a:solidFill>
                  <a:schemeClr val="lt1"/>
                </a:solidFill>
                <a:latin typeface="Gill Sans"/>
                <a:ea typeface="Gill Sans"/>
                <a:cs typeface="Gill Sans"/>
                <a:sym typeface="Gill Sans"/>
              </a:rPr>
              <a:t>How safe do you feel? (overall)  </a:t>
            </a:r>
            <a:endParaRPr sz="2800" b="0" i="0" u="none" strike="noStrike" cap="none" dirty="0">
              <a:solidFill>
                <a:schemeClr val="lt1"/>
              </a:solidFill>
              <a:latin typeface="Gill Sans"/>
              <a:ea typeface="Gill Sans"/>
              <a:cs typeface="Gill Sans"/>
              <a:sym typeface="Gill Sans"/>
            </a:endParaRPr>
          </a:p>
        </p:txBody>
      </p:sp>
      <p:sp>
        <p:nvSpPr>
          <p:cNvPr id="2" name="TextBox 1">
            <a:extLst>
              <a:ext uri="{FF2B5EF4-FFF2-40B4-BE49-F238E27FC236}">
                <a16:creationId xmlns:a16="http://schemas.microsoft.com/office/drawing/2014/main" id="{CE19F674-7457-40C0-A176-E9E5D7F70763}"/>
              </a:ext>
            </a:extLst>
          </p:cNvPr>
          <p:cNvSpPr txBox="1"/>
          <p:nvPr/>
        </p:nvSpPr>
        <p:spPr>
          <a:xfrm>
            <a:off x="546052" y="5473005"/>
            <a:ext cx="6317672" cy="1384995"/>
          </a:xfrm>
          <a:prstGeom prst="rect">
            <a:avLst/>
          </a:prstGeom>
          <a:noFill/>
        </p:spPr>
        <p:txBody>
          <a:bodyPr wrap="square" rtlCol="0">
            <a:spAutoFit/>
          </a:bodyPr>
          <a:lstStyle/>
          <a:p>
            <a:r>
              <a:rPr lang="en-US" b="1" i="1" dirty="0"/>
              <a:t>Compared to City-Wide Survey</a:t>
            </a:r>
          </a:p>
          <a:p>
            <a:r>
              <a:rPr lang="en-US" i="1" dirty="0"/>
              <a:t>42% of overall survey takers feel very safe (less safe that city-wide)</a:t>
            </a:r>
          </a:p>
          <a:p>
            <a:r>
              <a:rPr lang="en-US" i="1" dirty="0"/>
              <a:t>49% of overall survey takers feel somewhat safe </a:t>
            </a:r>
          </a:p>
          <a:p>
            <a:r>
              <a:rPr lang="en-US" i="1" dirty="0"/>
              <a:t>7% feel not very safe</a:t>
            </a:r>
          </a:p>
          <a:p>
            <a:r>
              <a:rPr lang="en-US" i="1" dirty="0"/>
              <a:t>1% not at all safe  </a:t>
            </a:r>
          </a:p>
          <a:p>
            <a:r>
              <a:rPr lang="en-US" i="1" dirty="0"/>
              <a:t>Safety about the same as Northside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pic>
        <p:nvPicPr>
          <p:cNvPr id="3" name="Picture 2">
            <a:extLst>
              <a:ext uri="{FF2B5EF4-FFF2-40B4-BE49-F238E27FC236}">
                <a16:creationId xmlns:a16="http://schemas.microsoft.com/office/drawing/2014/main" id="{F0552BAE-8E1D-43FA-A326-CF7CE223EE60}"/>
              </a:ext>
            </a:extLst>
          </p:cNvPr>
          <p:cNvPicPr>
            <a:picLocks noChangeAspect="1"/>
          </p:cNvPicPr>
          <p:nvPr/>
        </p:nvPicPr>
        <p:blipFill rotWithShape="1">
          <a:blip r:embed="rId3"/>
          <a:srcRect t="6172"/>
          <a:stretch/>
        </p:blipFill>
        <p:spPr>
          <a:xfrm>
            <a:off x="451106" y="997530"/>
            <a:ext cx="7650072" cy="5093287"/>
          </a:xfrm>
          <a:prstGeom prst="rect">
            <a:avLst/>
          </a:prstGeom>
        </p:spPr>
      </p:pic>
      <p:sp>
        <p:nvSpPr>
          <p:cNvPr id="156" name="Google Shape;156;p4"/>
          <p:cNvSpPr/>
          <p:nvPr/>
        </p:nvSpPr>
        <p:spPr>
          <a:xfrm>
            <a:off x="226242" y="0"/>
            <a:ext cx="8917757" cy="822158"/>
          </a:xfrm>
          <a:prstGeom prst="rect">
            <a:avLst/>
          </a:prstGeom>
          <a:solidFill>
            <a:srgbClr val="692045"/>
          </a:solidFill>
          <a:ln w="25400" cap="flat" cmpd="sng">
            <a:solidFill>
              <a:srgbClr val="69204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7" name="Google Shape;157;p4"/>
          <p:cNvSpPr/>
          <p:nvPr/>
        </p:nvSpPr>
        <p:spPr>
          <a:xfrm rot="5400000">
            <a:off x="4654705" y="-3606308"/>
            <a:ext cx="60827" cy="8917759"/>
          </a:xfrm>
          <a:prstGeom prst="rect">
            <a:avLst/>
          </a:prstGeom>
          <a:solidFill>
            <a:srgbClr val="C6093B"/>
          </a:solidFill>
          <a:ln w="25400" cap="flat" cmpd="sng">
            <a:solidFill>
              <a:srgbClr val="C6093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8" name="Google Shape;158;p4"/>
          <p:cNvSpPr txBox="1"/>
          <p:nvPr/>
        </p:nvSpPr>
        <p:spPr>
          <a:xfrm>
            <a:off x="451106" y="17272"/>
            <a:ext cx="8466652" cy="822158"/>
          </a:xfrm>
          <a:prstGeom prst="rect">
            <a:avLst/>
          </a:prstGeom>
          <a:noFill/>
          <a:ln>
            <a:noFill/>
          </a:ln>
        </p:spPr>
        <p:txBody>
          <a:bodyPr spcFirstLastPara="1" wrap="square" lIns="91425" tIns="45700" rIns="91425" bIns="45700" anchor="ctr" anchorCtr="0">
            <a:normAutofit/>
          </a:bodyPr>
          <a:lstStyle/>
          <a:p>
            <a:pPr marL="0" marR="0" lvl="0" indent="0" algn="l" rtl="0">
              <a:spcBef>
                <a:spcPts val="0"/>
              </a:spcBef>
              <a:spcAft>
                <a:spcPts val="0"/>
              </a:spcAft>
              <a:buClr>
                <a:schemeClr val="lt1"/>
              </a:buClr>
              <a:buSzPts val="2800"/>
              <a:buFont typeface="Gill Sans"/>
              <a:buNone/>
            </a:pPr>
            <a:r>
              <a:rPr lang="en-US" sz="2800" b="0" i="0" u="none" strike="noStrike" cap="none" dirty="0">
                <a:solidFill>
                  <a:schemeClr val="lt1"/>
                </a:solidFill>
                <a:latin typeface="Gill Sans"/>
                <a:ea typeface="Gill Sans"/>
                <a:cs typeface="Gill Sans"/>
                <a:sym typeface="Gill Sans"/>
              </a:rPr>
              <a:t>How satisfied do you feel? (overall)  </a:t>
            </a:r>
            <a:endParaRPr sz="2800" b="0" i="0" u="none" strike="noStrike" cap="none" dirty="0">
              <a:solidFill>
                <a:schemeClr val="lt1"/>
              </a:solidFill>
              <a:latin typeface="Gill Sans"/>
              <a:ea typeface="Gill Sans"/>
              <a:cs typeface="Gill Sans"/>
              <a:sym typeface="Gill Sans"/>
            </a:endParaRPr>
          </a:p>
        </p:txBody>
      </p:sp>
      <p:sp>
        <p:nvSpPr>
          <p:cNvPr id="6" name="TextBox 5">
            <a:extLst>
              <a:ext uri="{FF2B5EF4-FFF2-40B4-BE49-F238E27FC236}">
                <a16:creationId xmlns:a16="http://schemas.microsoft.com/office/drawing/2014/main" id="{35C8C01E-79BD-4EAF-83C9-49473520ADE5}"/>
              </a:ext>
            </a:extLst>
          </p:cNvPr>
          <p:cNvSpPr txBox="1"/>
          <p:nvPr/>
        </p:nvSpPr>
        <p:spPr>
          <a:xfrm>
            <a:off x="4047947" y="5941931"/>
            <a:ext cx="5301673" cy="738664"/>
          </a:xfrm>
          <a:prstGeom prst="rect">
            <a:avLst/>
          </a:prstGeom>
          <a:noFill/>
        </p:spPr>
        <p:txBody>
          <a:bodyPr wrap="square" rtlCol="0">
            <a:spAutoFit/>
          </a:bodyPr>
          <a:lstStyle/>
          <a:p>
            <a:r>
              <a:rPr lang="en-US" b="1" dirty="0"/>
              <a:t>Northside </a:t>
            </a:r>
          </a:p>
          <a:p>
            <a:r>
              <a:rPr lang="en-US" dirty="0"/>
              <a:t>18% Very satisfied, 58% Satisfied, 20% dissatisfied 3% very dissatisfied </a:t>
            </a:r>
          </a:p>
        </p:txBody>
      </p:sp>
      <p:sp>
        <p:nvSpPr>
          <p:cNvPr id="8" name="TextBox 7">
            <a:extLst>
              <a:ext uri="{FF2B5EF4-FFF2-40B4-BE49-F238E27FC236}">
                <a16:creationId xmlns:a16="http://schemas.microsoft.com/office/drawing/2014/main" id="{F0F8E011-9BB5-47F3-ACD6-10939669EF39}"/>
              </a:ext>
            </a:extLst>
          </p:cNvPr>
          <p:cNvSpPr txBox="1"/>
          <p:nvPr/>
        </p:nvSpPr>
        <p:spPr>
          <a:xfrm>
            <a:off x="226239" y="5834210"/>
            <a:ext cx="3821708" cy="954107"/>
          </a:xfrm>
          <a:prstGeom prst="rect">
            <a:avLst/>
          </a:prstGeom>
          <a:noFill/>
        </p:spPr>
        <p:txBody>
          <a:bodyPr wrap="square" rtlCol="0">
            <a:spAutoFit/>
          </a:bodyPr>
          <a:lstStyle/>
          <a:p>
            <a:r>
              <a:rPr lang="en-US" b="1" dirty="0"/>
              <a:t>City-Wide </a:t>
            </a:r>
          </a:p>
          <a:p>
            <a:pPr marL="285750" indent="-285750">
              <a:buFont typeface="Arial" panose="020B0604020202020204" pitchFamily="34" charset="0"/>
              <a:buChar char="•"/>
            </a:pPr>
            <a:r>
              <a:rPr lang="en-US" dirty="0"/>
              <a:t>2019 34% feel very satisfied </a:t>
            </a:r>
          </a:p>
          <a:p>
            <a:pPr marL="285750" indent="-285750">
              <a:buFont typeface="Arial" panose="020B0604020202020204" pitchFamily="34" charset="0"/>
              <a:buChar char="•"/>
            </a:pPr>
            <a:r>
              <a:rPr lang="en-US" dirty="0"/>
              <a:t>52% satisfied, 12% dissatisfied, 1% very dissatisfied </a:t>
            </a:r>
          </a:p>
        </p:txBody>
      </p:sp>
    </p:spTree>
    <p:extLst>
      <p:ext uri="{BB962C8B-B14F-4D97-AF65-F5344CB8AC3E}">
        <p14:creationId xmlns:p14="http://schemas.microsoft.com/office/powerpoint/2010/main" val="4042653209"/>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1796</TotalTime>
  <Words>5853</Words>
  <Application>Microsoft Office PowerPoint</Application>
  <PresentationFormat>On-screen Show (4:3)</PresentationFormat>
  <Paragraphs>493</Paragraphs>
  <Slides>45</Slides>
  <Notes>37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45</vt:i4>
      </vt:variant>
    </vt:vector>
  </HeadingPairs>
  <TitlesOfParts>
    <vt:vector size="50" baseType="lpstr">
      <vt:lpstr>Calibri</vt:lpstr>
      <vt:lpstr>National2</vt:lpstr>
      <vt:lpstr>Arial</vt:lpstr>
      <vt:lpstr>Gill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Ashley Lacenski</dc:creator>
  <cp:lastModifiedBy>Gregerson, Caroline</cp:lastModifiedBy>
  <cp:revision>103</cp:revision>
  <cp:lastPrinted>2020-02-18T22:00:41Z</cp:lastPrinted>
  <dcterms:created xsi:type="dcterms:W3CDTF">2019-10-25T14:30:55Z</dcterms:created>
  <dcterms:modified xsi:type="dcterms:W3CDTF">2020-02-18T22:05:03Z</dcterms:modified>
</cp:coreProperties>
</file>